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60.jpg" ContentType="image/jpg"/>
  <Override PartName="/ppt/media/image61.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103"/>
  </p:notesMasterIdLst>
  <p:sldIdLst>
    <p:sldId id="256" r:id="rId2"/>
    <p:sldId id="258" r:id="rId3"/>
    <p:sldId id="543" r:id="rId4"/>
    <p:sldId id="547" r:id="rId5"/>
    <p:sldId id="520" r:id="rId6"/>
    <p:sldId id="522" r:id="rId7"/>
    <p:sldId id="549" r:id="rId8"/>
    <p:sldId id="517" r:id="rId9"/>
    <p:sldId id="518" r:id="rId10"/>
    <p:sldId id="550" r:id="rId11"/>
    <p:sldId id="401" r:id="rId12"/>
    <p:sldId id="544" r:id="rId13"/>
    <p:sldId id="548" r:id="rId14"/>
    <p:sldId id="402" r:id="rId15"/>
    <p:sldId id="404" r:id="rId16"/>
    <p:sldId id="532" r:id="rId17"/>
    <p:sldId id="405" r:id="rId18"/>
    <p:sldId id="406" r:id="rId19"/>
    <p:sldId id="523" r:id="rId20"/>
    <p:sldId id="409" r:id="rId21"/>
    <p:sldId id="524" r:id="rId22"/>
    <p:sldId id="525" r:id="rId23"/>
    <p:sldId id="410" r:id="rId24"/>
    <p:sldId id="565" r:id="rId25"/>
    <p:sldId id="413" r:id="rId26"/>
    <p:sldId id="551" r:id="rId27"/>
    <p:sldId id="528" r:id="rId28"/>
    <p:sldId id="416" r:id="rId29"/>
    <p:sldId id="417" r:id="rId30"/>
    <p:sldId id="418" r:id="rId31"/>
    <p:sldId id="408" r:id="rId32"/>
    <p:sldId id="414" r:id="rId33"/>
    <p:sldId id="419" r:id="rId34"/>
    <p:sldId id="420" r:id="rId35"/>
    <p:sldId id="529" r:id="rId36"/>
    <p:sldId id="421" r:id="rId37"/>
    <p:sldId id="422" r:id="rId38"/>
    <p:sldId id="423" r:id="rId39"/>
    <p:sldId id="424" r:id="rId40"/>
    <p:sldId id="425" r:id="rId41"/>
    <p:sldId id="429" r:id="rId42"/>
    <p:sldId id="426" r:id="rId43"/>
    <p:sldId id="545" r:id="rId44"/>
    <p:sldId id="385" r:id="rId45"/>
    <p:sldId id="427" r:id="rId46"/>
    <p:sldId id="430" r:id="rId47"/>
    <p:sldId id="433" r:id="rId48"/>
    <p:sldId id="552" r:id="rId49"/>
    <p:sldId id="432" r:id="rId50"/>
    <p:sldId id="415" r:id="rId51"/>
    <p:sldId id="531" r:id="rId52"/>
    <p:sldId id="437" r:id="rId53"/>
    <p:sldId id="439" r:id="rId54"/>
    <p:sldId id="553" r:id="rId55"/>
    <p:sldId id="407" r:id="rId56"/>
    <p:sldId id="440" r:id="rId57"/>
    <p:sldId id="533" r:id="rId58"/>
    <p:sldId id="535" r:id="rId59"/>
    <p:sldId id="534" r:id="rId60"/>
    <p:sldId id="554" r:id="rId61"/>
    <p:sldId id="443" r:id="rId62"/>
    <p:sldId id="538" r:id="rId63"/>
    <p:sldId id="555" r:id="rId64"/>
    <p:sldId id="446" r:id="rId65"/>
    <p:sldId id="445" r:id="rId66"/>
    <p:sldId id="563" r:id="rId67"/>
    <p:sldId id="564" r:id="rId68"/>
    <p:sldId id="448" r:id="rId69"/>
    <p:sldId id="558" r:id="rId70"/>
    <p:sldId id="560" r:id="rId71"/>
    <p:sldId id="453" r:id="rId72"/>
    <p:sldId id="559" r:id="rId73"/>
    <p:sldId id="539" r:id="rId74"/>
    <p:sldId id="562" r:id="rId75"/>
    <p:sldId id="458" r:id="rId76"/>
    <p:sldId id="457" r:id="rId77"/>
    <p:sldId id="459" r:id="rId78"/>
    <p:sldId id="540" r:id="rId79"/>
    <p:sldId id="561" r:id="rId80"/>
    <p:sldId id="461" r:id="rId81"/>
    <p:sldId id="463" r:id="rId82"/>
    <p:sldId id="465" r:id="rId83"/>
    <p:sldId id="467" r:id="rId84"/>
    <p:sldId id="468" r:id="rId85"/>
    <p:sldId id="542" r:id="rId86"/>
    <p:sldId id="469" r:id="rId87"/>
    <p:sldId id="477" r:id="rId88"/>
    <p:sldId id="473" r:id="rId89"/>
    <p:sldId id="478" r:id="rId90"/>
    <p:sldId id="479" r:id="rId91"/>
    <p:sldId id="480" r:id="rId92"/>
    <p:sldId id="481" r:id="rId93"/>
    <p:sldId id="482" r:id="rId94"/>
    <p:sldId id="483" r:id="rId95"/>
    <p:sldId id="485" r:id="rId96"/>
    <p:sldId id="486" r:id="rId97"/>
    <p:sldId id="476" r:id="rId98"/>
    <p:sldId id="488" r:id="rId99"/>
    <p:sldId id="546" r:id="rId100"/>
    <p:sldId id="495" r:id="rId101"/>
    <p:sldId id="496" r:id="rId10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B89D"/>
    <a:srgbClr val="51756B"/>
    <a:srgbClr val="6EBF96"/>
    <a:srgbClr val="B0E8B9"/>
    <a:srgbClr val="EB8E98"/>
    <a:srgbClr val="EDF7D8"/>
    <a:srgbClr val="FFCCFF"/>
    <a:srgbClr val="0000FF"/>
    <a:srgbClr val="FBC9CC"/>
    <a:srgbClr val="D0FF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1" autoAdjust="0"/>
    <p:restoredTop sz="94424" autoAdjust="0"/>
  </p:normalViewPr>
  <p:slideViewPr>
    <p:cSldViewPr snapToGrid="0">
      <p:cViewPr varScale="1">
        <p:scale>
          <a:sx n="74" d="100"/>
          <a:sy n="74" d="100"/>
        </p:scale>
        <p:origin x="372" y="72"/>
      </p:cViewPr>
      <p:guideLst/>
    </p:cSldViewPr>
  </p:slideViewPr>
  <p:notesTextViewPr>
    <p:cViewPr>
      <p:scale>
        <a:sx n="1" d="1"/>
        <a:sy n="1" d="1"/>
      </p:scale>
      <p:origin x="0" y="0"/>
    </p:cViewPr>
  </p:notesTextViewPr>
  <p:notesViewPr>
    <p:cSldViewPr snapToGrid="0">
      <p:cViewPr varScale="1">
        <p:scale>
          <a:sx n="57" d="100"/>
          <a:sy n="57" d="100"/>
        </p:scale>
        <p:origin x="283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6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2.wmf"/><Relationship Id="rId1" Type="http://schemas.openxmlformats.org/officeDocument/2006/relationships/image" Target="../media/image20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image" Target="../media/image207.wmf"/><Relationship Id="rId1" Type="http://schemas.openxmlformats.org/officeDocument/2006/relationships/image" Target="../media/image206.wmf"/><Relationship Id="rId4" Type="http://schemas.openxmlformats.org/officeDocument/2006/relationships/image" Target="../media/image20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15.wmf"/><Relationship Id="rId2" Type="http://schemas.openxmlformats.org/officeDocument/2006/relationships/image" Target="../media/image214.wmf"/><Relationship Id="rId1" Type="http://schemas.openxmlformats.org/officeDocument/2006/relationships/image" Target="../media/image213.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230.wmf"/><Relationship Id="rId3" Type="http://schemas.openxmlformats.org/officeDocument/2006/relationships/image" Target="../media/image225.wmf"/><Relationship Id="rId7" Type="http://schemas.openxmlformats.org/officeDocument/2006/relationships/image" Target="../media/image229.wmf"/><Relationship Id="rId2" Type="http://schemas.openxmlformats.org/officeDocument/2006/relationships/image" Target="../media/image224.wmf"/><Relationship Id="rId1" Type="http://schemas.openxmlformats.org/officeDocument/2006/relationships/image" Target="../media/image223.wmf"/><Relationship Id="rId6" Type="http://schemas.openxmlformats.org/officeDocument/2006/relationships/image" Target="../media/image228.wmf"/><Relationship Id="rId11" Type="http://schemas.openxmlformats.org/officeDocument/2006/relationships/image" Target="../media/image233.wmf"/><Relationship Id="rId5" Type="http://schemas.openxmlformats.org/officeDocument/2006/relationships/image" Target="../media/image227.wmf"/><Relationship Id="rId10" Type="http://schemas.openxmlformats.org/officeDocument/2006/relationships/image" Target="../media/image232.wmf"/><Relationship Id="rId4" Type="http://schemas.openxmlformats.org/officeDocument/2006/relationships/image" Target="../media/image226.wmf"/><Relationship Id="rId9" Type="http://schemas.openxmlformats.org/officeDocument/2006/relationships/image" Target="../media/image23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9.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249.wmf"/><Relationship Id="rId13" Type="http://schemas.openxmlformats.org/officeDocument/2006/relationships/image" Target="../media/image254.wmf"/><Relationship Id="rId3" Type="http://schemas.openxmlformats.org/officeDocument/2006/relationships/image" Target="../media/image244.wmf"/><Relationship Id="rId7" Type="http://schemas.openxmlformats.org/officeDocument/2006/relationships/image" Target="../media/image248.wmf"/><Relationship Id="rId12" Type="http://schemas.openxmlformats.org/officeDocument/2006/relationships/image" Target="../media/image253.wmf"/><Relationship Id="rId2" Type="http://schemas.openxmlformats.org/officeDocument/2006/relationships/image" Target="../media/image243.wmf"/><Relationship Id="rId1" Type="http://schemas.openxmlformats.org/officeDocument/2006/relationships/image" Target="../media/image242.wmf"/><Relationship Id="rId6" Type="http://schemas.openxmlformats.org/officeDocument/2006/relationships/image" Target="../media/image247.wmf"/><Relationship Id="rId11" Type="http://schemas.openxmlformats.org/officeDocument/2006/relationships/image" Target="../media/image252.wmf"/><Relationship Id="rId5" Type="http://schemas.openxmlformats.org/officeDocument/2006/relationships/image" Target="../media/image246.wmf"/><Relationship Id="rId10" Type="http://schemas.openxmlformats.org/officeDocument/2006/relationships/image" Target="../media/image251.wmf"/><Relationship Id="rId4" Type="http://schemas.openxmlformats.org/officeDocument/2006/relationships/image" Target="../media/image245.wmf"/><Relationship Id="rId9" Type="http://schemas.openxmlformats.org/officeDocument/2006/relationships/image" Target="../media/image25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57.wmf"/><Relationship Id="rId2" Type="http://schemas.openxmlformats.org/officeDocument/2006/relationships/image" Target="../media/image256.wmf"/><Relationship Id="rId1" Type="http://schemas.openxmlformats.org/officeDocument/2006/relationships/image" Target="../media/image2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C6C451-E700-5D48-8882-DCC6276494CF}" type="datetimeFigureOut">
              <a:rPr kumimoji="1" lang="zh-CN" altLang="en-US" smtClean="0"/>
              <a:t>2019/6/26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05039-6962-D646-9A2B-17047581DB25}" type="slidenum">
              <a:rPr kumimoji="1" lang="zh-CN" altLang="en-US" smtClean="0"/>
              <a:t>‹#›</a:t>
            </a:fld>
            <a:endParaRPr kumimoji="1" lang="zh-CN" altLang="en-US"/>
          </a:p>
        </p:txBody>
      </p:sp>
    </p:spTree>
    <p:extLst>
      <p:ext uri="{BB962C8B-B14F-4D97-AF65-F5344CB8AC3E}">
        <p14:creationId xmlns:p14="http://schemas.microsoft.com/office/powerpoint/2010/main" val="767261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可比性：中心化可以在反向梯度里加快收敛，不然梯度全正或者全负；可以在量化里取得平衡，具有更高的熵（多样性）</a:t>
            </a:r>
            <a:r>
              <a:rPr lang="en-US" altLang="zh-CN" dirty="0" smtClean="0"/>
              <a:t>…</a:t>
            </a:r>
          </a:p>
          <a:p>
            <a:r>
              <a:rPr lang="zh-CN" altLang="en-US" dirty="0" smtClean="0"/>
              <a:t>去冗余：白化过程使得学习算法的输入具有如下性质：</a:t>
            </a:r>
            <a:r>
              <a:rPr lang="en-US" altLang="zh-CN" dirty="0" smtClean="0"/>
              <a:t>(</a:t>
            </a:r>
            <a:r>
              <a:rPr lang="en-US" altLang="zh-CN" dirty="0" err="1" smtClean="0"/>
              <a:t>i</a:t>
            </a:r>
            <a:r>
              <a:rPr lang="en-US" altLang="zh-CN" dirty="0" smtClean="0"/>
              <a:t>)</a:t>
            </a:r>
            <a:r>
              <a:rPr lang="zh-CN" altLang="en-US" dirty="0" smtClean="0"/>
              <a:t>特征之间相关性较低；</a:t>
            </a:r>
            <a:r>
              <a:rPr lang="en-US" altLang="zh-CN" dirty="0" smtClean="0"/>
              <a:t>(ii)</a:t>
            </a:r>
            <a:r>
              <a:rPr lang="zh-CN" altLang="en-US" dirty="0" smtClean="0"/>
              <a:t>所有特征具有相同的方差</a:t>
            </a:r>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19</a:t>
            </a:fld>
            <a:endParaRPr kumimoji="1" lang="zh-CN" altLang="en-US"/>
          </a:p>
        </p:txBody>
      </p:sp>
    </p:spTree>
    <p:extLst>
      <p:ext uri="{BB962C8B-B14F-4D97-AF65-F5344CB8AC3E}">
        <p14:creationId xmlns:p14="http://schemas.microsoft.com/office/powerpoint/2010/main" val="3991640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36</a:t>
            </a:fld>
            <a:endParaRPr kumimoji="1" lang="zh-CN" altLang="en-US"/>
          </a:p>
        </p:txBody>
      </p:sp>
    </p:spTree>
    <p:extLst>
      <p:ext uri="{BB962C8B-B14F-4D97-AF65-F5344CB8AC3E}">
        <p14:creationId xmlns:p14="http://schemas.microsoft.com/office/powerpoint/2010/main" val="164490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t>42</a:t>
            </a:fld>
            <a:endParaRPr kumimoji="1" lang="zh-CN" altLang="en-US"/>
          </a:p>
        </p:txBody>
      </p:sp>
    </p:spTree>
    <p:extLst>
      <p:ext uri="{BB962C8B-B14F-4D97-AF65-F5344CB8AC3E}">
        <p14:creationId xmlns:p14="http://schemas.microsoft.com/office/powerpoint/2010/main" val="26344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t>100</a:t>
            </a:fld>
            <a:endParaRPr kumimoji="1" lang="zh-CN" altLang="en-US"/>
          </a:p>
        </p:txBody>
      </p:sp>
    </p:spTree>
    <p:extLst>
      <p:ext uri="{BB962C8B-B14F-4D97-AF65-F5344CB8AC3E}">
        <p14:creationId xmlns:p14="http://schemas.microsoft.com/office/powerpoint/2010/main" val="82245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t>101</a:t>
            </a:fld>
            <a:endParaRPr kumimoji="1" lang="zh-CN" altLang="en-US"/>
          </a:p>
        </p:txBody>
      </p:sp>
    </p:spTree>
    <p:extLst>
      <p:ext uri="{BB962C8B-B14F-4D97-AF65-F5344CB8AC3E}">
        <p14:creationId xmlns:p14="http://schemas.microsoft.com/office/powerpoint/2010/main" val="4213048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6/26/2019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extLst>
      <p:ext uri="{BB962C8B-B14F-4D97-AF65-F5344CB8AC3E}">
        <p14:creationId xmlns:p14="http://schemas.microsoft.com/office/powerpoint/2010/main" val="396530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6/26/2019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extLst>
      <p:ext uri="{BB962C8B-B14F-4D97-AF65-F5344CB8AC3E}">
        <p14:creationId xmlns:p14="http://schemas.microsoft.com/office/powerpoint/2010/main" val="1981725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6/26/2019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extLst>
      <p:ext uri="{BB962C8B-B14F-4D97-AF65-F5344CB8AC3E}">
        <p14:creationId xmlns:p14="http://schemas.microsoft.com/office/powerpoint/2010/main" val="1538513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4773261" y="5877247"/>
            <a:ext cx="2768600" cy="292461"/>
          </a:xfrm>
          <a:prstGeom prst="rect">
            <a:avLst/>
          </a:prstGeom>
        </p:spPr>
      </p:pic>
      <p:cxnSp>
        <p:nvCxnSpPr>
          <p:cNvPr id="13" name="直线连接符 8">
            <a:extLst>
              <a:ext uri="{FF2B5EF4-FFF2-40B4-BE49-F238E27FC236}">
                <a16:creationId xmlns="" xmlns:a16="http://schemas.microsoft.com/office/drawing/2014/main" id="{CBC6505F-F845-2D49-8CD2-0EDCD6760F67}"/>
              </a:ext>
            </a:extLst>
          </p:cNvPr>
          <p:cNvCxnSpPr/>
          <p:nvPr userDrawn="1"/>
        </p:nvCxnSpPr>
        <p:spPr>
          <a:xfrm>
            <a:off x="6157561" y="1318753"/>
            <a:ext cx="0" cy="990494"/>
          </a:xfrm>
          <a:prstGeom prst="line">
            <a:avLst/>
          </a:prstGeom>
          <a:ln>
            <a:solidFill>
              <a:srgbClr val="6082A9"/>
            </a:solidFill>
          </a:ln>
        </p:spPr>
        <p:style>
          <a:lnRef idx="1">
            <a:schemeClr val="accent1"/>
          </a:lnRef>
          <a:fillRef idx="0">
            <a:schemeClr val="accent1"/>
          </a:fillRef>
          <a:effectRef idx="0">
            <a:schemeClr val="accent1"/>
          </a:effectRef>
          <a:fontRef idx="minor">
            <a:schemeClr val="tx1"/>
          </a:fontRef>
        </p:style>
      </p:cxnSp>
      <p:sp>
        <p:nvSpPr>
          <p:cNvPr id="14" name="圆角矩形 13"/>
          <p:cNvSpPr/>
          <p:nvPr userDrawn="1"/>
        </p:nvSpPr>
        <p:spPr>
          <a:xfrm>
            <a:off x="4357692" y="4568847"/>
            <a:ext cx="3599738" cy="663073"/>
          </a:xfrm>
          <a:prstGeom prst="round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smtClean="0">
                <a:solidFill>
                  <a:schemeClr val="tx1"/>
                </a:solidFill>
                <a:latin typeface="微软雅黑" panose="020B0503020204020204" pitchFamily="34" charset="-122"/>
                <a:ea typeface="微软雅黑" panose="020B0503020204020204" pitchFamily="34" charset="-122"/>
              </a:rPr>
              <a:t>中国科学院大学</a:t>
            </a:r>
            <a:endParaRPr lang="en-US" altLang="zh-CN" sz="2000" dirty="0" smtClean="0">
              <a:solidFill>
                <a:schemeClr val="tx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4732" y="1267265"/>
            <a:ext cx="1157129" cy="1157129"/>
          </a:xfrm>
          <a:prstGeom prst="rect">
            <a:avLst/>
          </a:prstGeom>
        </p:spPr>
      </p:pic>
      <p:pic>
        <p:nvPicPr>
          <p:cNvPr id="16" name="图片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1151" y="1318753"/>
            <a:ext cx="2146410" cy="1054154"/>
          </a:xfrm>
          <a:prstGeom prst="rect">
            <a:avLst/>
          </a:prstGeom>
        </p:spPr>
      </p:pic>
    </p:spTree>
    <p:extLst>
      <p:ext uri="{BB962C8B-B14F-4D97-AF65-F5344CB8AC3E}">
        <p14:creationId xmlns:p14="http://schemas.microsoft.com/office/powerpoint/2010/main" val="208782234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579515" y="1102047"/>
            <a:ext cx="2768600" cy="292461"/>
          </a:xfrm>
          <a:prstGeom prst="rect">
            <a:avLst/>
          </a:prstGeom>
        </p:spPr>
      </p:pic>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8585200" y="6035636"/>
            <a:ext cx="2768600" cy="292461"/>
          </a:xfrm>
          <a:prstGeom prst="rect">
            <a:avLst/>
          </a:prstGeom>
        </p:spPr>
      </p:pic>
      <p:sp>
        <p:nvSpPr>
          <p:cNvPr id="14" name="矩形 13">
            <a:extLst>
              <a:ext uri="{FF2B5EF4-FFF2-40B4-BE49-F238E27FC236}">
                <a16:creationId xmlns="" xmlns:a16="http://schemas.microsoft.com/office/drawing/2014/main" id="{260FECDB-090B-9B4D-BB82-F00DB117C43F}"/>
              </a:ext>
            </a:extLst>
          </p:cNvPr>
          <p:cNvSpPr/>
          <p:nvPr userDrawn="1"/>
        </p:nvSpPr>
        <p:spPr>
          <a:xfrm>
            <a:off x="755544" y="374787"/>
            <a:ext cx="436536" cy="436535"/>
          </a:xfrm>
          <a:prstGeom prst="rect">
            <a:avLst/>
          </a:prstGeom>
          <a:noFill/>
          <a:ln>
            <a:solidFill>
              <a:srgbClr val="608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 xmlns:a16="http://schemas.microsoft.com/office/drawing/2014/main" id="{41C0850D-FB41-9448-921F-F374578333D2}"/>
              </a:ext>
            </a:extLst>
          </p:cNvPr>
          <p:cNvSpPr/>
          <p:nvPr userDrawn="1"/>
        </p:nvSpPr>
        <p:spPr>
          <a:xfrm>
            <a:off x="946690" y="563348"/>
            <a:ext cx="436536" cy="436535"/>
          </a:xfrm>
          <a:prstGeom prst="rect">
            <a:avLst/>
          </a:prstGeom>
          <a:noFill/>
          <a:ln>
            <a:solidFill>
              <a:srgbClr val="608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 xmlns:a16="http://schemas.microsoft.com/office/drawing/2014/main" id="{AC499913-55DD-9B45-8796-E86AC45DA457}"/>
              </a:ext>
            </a:extLst>
          </p:cNvPr>
          <p:cNvSpPr/>
          <p:nvPr userDrawn="1"/>
        </p:nvSpPr>
        <p:spPr>
          <a:xfrm>
            <a:off x="958962" y="561036"/>
            <a:ext cx="233118" cy="250285"/>
          </a:xfrm>
          <a:prstGeom prst="rect">
            <a:avLst/>
          </a:prstGeom>
          <a:solidFill>
            <a:srgbClr val="608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rgbClr val="78C6FF"/>
                </a:solidFill>
              </a:ln>
            </a:endParaRPr>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69500" y="0"/>
            <a:ext cx="2146410" cy="1054154"/>
          </a:xfrm>
          <a:prstGeom prst="rect">
            <a:avLst/>
          </a:prstGeom>
        </p:spPr>
      </p:pic>
    </p:spTree>
    <p:extLst>
      <p:ext uri="{BB962C8B-B14F-4D97-AF65-F5344CB8AC3E}">
        <p14:creationId xmlns:p14="http://schemas.microsoft.com/office/powerpoint/2010/main" val="1473604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6/26/2019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extLst>
      <p:ext uri="{BB962C8B-B14F-4D97-AF65-F5344CB8AC3E}">
        <p14:creationId xmlns:p14="http://schemas.microsoft.com/office/powerpoint/2010/main" val="851415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6/26/2019</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t>‹#›</a:t>
            </a:fld>
            <a:endParaRPr lang="zh-CN" altLang="en-US"/>
          </a:p>
        </p:txBody>
      </p:sp>
    </p:spTree>
    <p:extLst>
      <p:ext uri="{BB962C8B-B14F-4D97-AF65-F5344CB8AC3E}">
        <p14:creationId xmlns:p14="http://schemas.microsoft.com/office/powerpoint/2010/main" val="1061239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6/26/2019</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t>‹#›</a:t>
            </a:fld>
            <a:endParaRPr lang="zh-CN" altLang="en-US"/>
          </a:p>
        </p:txBody>
      </p:sp>
    </p:spTree>
    <p:extLst>
      <p:ext uri="{BB962C8B-B14F-4D97-AF65-F5344CB8AC3E}">
        <p14:creationId xmlns:p14="http://schemas.microsoft.com/office/powerpoint/2010/main" val="1395562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6/26/2019</a:t>
            </a:fld>
            <a:endParaRPr lang="en-US" dirty="0"/>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3A7FAA2-0FD1-4CA9-9E3C-4FCDD1695EFC}" type="slidenum">
              <a:rPr lang="zh-CN" altLang="en-US" smtClean="0"/>
              <a:t>‹#›</a:t>
            </a:fld>
            <a:endParaRPr lang="zh-CN" altLang="en-US"/>
          </a:p>
        </p:txBody>
      </p:sp>
    </p:spTree>
    <p:extLst>
      <p:ext uri="{BB962C8B-B14F-4D97-AF65-F5344CB8AC3E}">
        <p14:creationId xmlns:p14="http://schemas.microsoft.com/office/powerpoint/2010/main" val="408797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6/26/2019</a:t>
            </a:fld>
            <a:endParaRPr lang="en-US" dirty="0"/>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3A7FAA2-0FD1-4CA9-9E3C-4FCDD1695EFC}" type="slidenum">
              <a:rPr lang="zh-CN" altLang="en-US" smtClean="0"/>
              <a:t>‹#›</a:t>
            </a:fld>
            <a:endParaRPr lang="zh-CN" altLang="en-US"/>
          </a:p>
        </p:txBody>
      </p:sp>
    </p:spTree>
    <p:extLst>
      <p:ext uri="{BB962C8B-B14F-4D97-AF65-F5344CB8AC3E}">
        <p14:creationId xmlns:p14="http://schemas.microsoft.com/office/powerpoint/2010/main" val="85384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6/26/2019</a:t>
            </a:fld>
            <a:endParaRPr lang="en-US" dirty="0"/>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3A7FAA2-0FD1-4CA9-9E3C-4FCDD1695EFC}" type="slidenum">
              <a:rPr lang="zh-CN" altLang="en-US" smtClean="0"/>
              <a:t>‹#›</a:t>
            </a:fld>
            <a:endParaRPr lang="zh-CN" altLang="en-US"/>
          </a:p>
        </p:txBody>
      </p:sp>
    </p:spTree>
    <p:extLst>
      <p:ext uri="{BB962C8B-B14F-4D97-AF65-F5344CB8AC3E}">
        <p14:creationId xmlns:p14="http://schemas.microsoft.com/office/powerpoint/2010/main" val="1161758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6/26/2019</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t>‹#›</a:t>
            </a:fld>
            <a:endParaRPr lang="zh-CN" altLang="en-US"/>
          </a:p>
        </p:txBody>
      </p:sp>
    </p:spTree>
    <p:extLst>
      <p:ext uri="{BB962C8B-B14F-4D97-AF65-F5344CB8AC3E}">
        <p14:creationId xmlns:p14="http://schemas.microsoft.com/office/powerpoint/2010/main" val="752194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6/26/2019</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t>‹#›</a:t>
            </a:fld>
            <a:endParaRPr lang="zh-CN" altLang="en-US"/>
          </a:p>
        </p:txBody>
      </p:sp>
    </p:spTree>
    <p:extLst>
      <p:ext uri="{BB962C8B-B14F-4D97-AF65-F5344CB8AC3E}">
        <p14:creationId xmlns:p14="http://schemas.microsoft.com/office/powerpoint/2010/main" val="2041038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6/26/2019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A7FAA2-0FD1-4CA9-9E3C-4FCDD1695EFC}" type="slidenum">
              <a:rPr lang="zh-CN" altLang="en-US" smtClean="0"/>
              <a:t>‹#›</a:t>
            </a:fld>
            <a:endParaRPr lang="zh-CN" altLang="en-US"/>
          </a:p>
        </p:txBody>
      </p:sp>
    </p:spTree>
    <p:extLst>
      <p:ext uri="{BB962C8B-B14F-4D97-AF65-F5344CB8AC3E}">
        <p14:creationId xmlns:p14="http://schemas.microsoft.com/office/powerpoint/2010/main" val="81010548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291.wm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jpeg"/><Relationship Id="rId3" Type="http://schemas.openxmlformats.org/officeDocument/2006/relationships/image" Target="../media/image16.png"/><Relationship Id="rId7" Type="http://schemas.openxmlformats.org/officeDocument/2006/relationships/image" Target="../media/image20.jpeg"/><Relationship Id="rId12" Type="http://schemas.openxmlformats.org/officeDocument/2006/relationships/image" Target="../media/image25.emf"/><Relationship Id="rId17" Type="http://schemas.openxmlformats.org/officeDocument/2006/relationships/image" Target="../media/image30.png"/><Relationship Id="rId2" Type="http://schemas.openxmlformats.org/officeDocument/2006/relationships/image" Target="../media/image15.gif"/><Relationship Id="rId16" Type="http://schemas.openxmlformats.org/officeDocument/2006/relationships/image" Target="../media/image29.png"/><Relationship Id="rId20" Type="http://schemas.openxmlformats.org/officeDocument/2006/relationships/image" Target="../media/image33.emf"/><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24.emf"/><Relationship Id="rId5" Type="http://schemas.openxmlformats.org/officeDocument/2006/relationships/image" Target="../media/image18.jpeg"/><Relationship Id="rId15" Type="http://schemas.openxmlformats.org/officeDocument/2006/relationships/image" Target="../media/image28.png"/><Relationship Id="rId10" Type="http://schemas.openxmlformats.org/officeDocument/2006/relationships/image" Target="../media/image23.jpeg"/><Relationship Id="rId19" Type="http://schemas.openxmlformats.org/officeDocument/2006/relationships/image" Target="../media/image32.jpeg"/><Relationship Id="rId4" Type="http://schemas.openxmlformats.org/officeDocument/2006/relationships/image" Target="../media/image17.png"/><Relationship Id="rId9" Type="http://schemas.openxmlformats.org/officeDocument/2006/relationships/image" Target="../media/image22.jpeg"/><Relationship Id="rId1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24.emf"/><Relationship Id="rId7" Type="http://schemas.openxmlformats.org/officeDocument/2006/relationships/image" Target="../media/image37.jpeg"/><Relationship Id="rId2" Type="http://schemas.openxmlformats.org/officeDocument/2006/relationships/image" Target="../media/image34.jpeg"/><Relationship Id="rId1" Type="http://schemas.openxmlformats.org/officeDocument/2006/relationships/slideLayout" Target="../slideLayouts/slideLayout13.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8.emf"/><Relationship Id="rId2" Type="http://schemas.openxmlformats.org/officeDocument/2006/relationships/image" Target="../media/image39.png"/><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image" Target="../media/image51.jpeg"/><Relationship Id="rId18" Type="http://schemas.openxmlformats.org/officeDocument/2006/relationships/image" Target="../media/image56.jpe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0.jpeg"/><Relationship Id="rId17" Type="http://schemas.openxmlformats.org/officeDocument/2006/relationships/image" Target="../media/image55.jpeg"/><Relationship Id="rId2" Type="http://schemas.openxmlformats.org/officeDocument/2006/relationships/slideLayout" Target="../slideLayouts/slideLayout13.xml"/><Relationship Id="rId16" Type="http://schemas.openxmlformats.org/officeDocument/2006/relationships/image" Target="../media/image54.jpeg"/><Relationship Id="rId1" Type="http://schemas.openxmlformats.org/officeDocument/2006/relationships/vmlDrawing" Target="../drawings/vmlDrawing1.vml"/><Relationship Id="rId6" Type="http://schemas.openxmlformats.org/officeDocument/2006/relationships/image" Target="../media/image45.wmf"/><Relationship Id="rId11" Type="http://schemas.openxmlformats.org/officeDocument/2006/relationships/image" Target="../media/image49.jpeg"/><Relationship Id="rId5" Type="http://schemas.openxmlformats.org/officeDocument/2006/relationships/oleObject" Target="../embeddings/oleObject2.bin"/><Relationship Id="rId15" Type="http://schemas.openxmlformats.org/officeDocument/2006/relationships/image" Target="../media/image53.jpeg"/><Relationship Id="rId10" Type="http://schemas.openxmlformats.org/officeDocument/2006/relationships/image" Target="../media/image48.jpeg"/><Relationship Id="rId19" Type="http://schemas.openxmlformats.org/officeDocument/2006/relationships/image" Target="../media/image38.emf"/><Relationship Id="rId4" Type="http://schemas.openxmlformats.org/officeDocument/2006/relationships/image" Target="../media/image44.wmf"/><Relationship Id="rId9" Type="http://schemas.openxmlformats.org/officeDocument/2006/relationships/image" Target="../media/image47.jpeg"/><Relationship Id="rId14" Type="http://schemas.openxmlformats.org/officeDocument/2006/relationships/image" Target="../media/image52.jpe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5" Type="http://schemas.openxmlformats.org/officeDocument/2006/relationships/image" Target="../media/image38.emf"/><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8.emf"/><Relationship Id="rId4" Type="http://schemas.openxmlformats.org/officeDocument/2006/relationships/image" Target="../media/image6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jpeg"/><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83.jpeg"/><Relationship Id="rId13" Type="http://schemas.openxmlformats.org/officeDocument/2006/relationships/image" Target="../media/image88.jpeg"/><Relationship Id="rId3" Type="http://schemas.openxmlformats.org/officeDocument/2006/relationships/image" Target="../media/image78.jpeg"/><Relationship Id="rId7" Type="http://schemas.openxmlformats.org/officeDocument/2006/relationships/image" Target="../media/image82.jpeg"/><Relationship Id="rId12" Type="http://schemas.openxmlformats.org/officeDocument/2006/relationships/image" Target="../media/image87.jpeg"/><Relationship Id="rId17" Type="http://schemas.openxmlformats.org/officeDocument/2006/relationships/image" Target="../media/image92.emf"/><Relationship Id="rId2" Type="http://schemas.openxmlformats.org/officeDocument/2006/relationships/image" Target="../media/image77.emf"/><Relationship Id="rId16" Type="http://schemas.openxmlformats.org/officeDocument/2006/relationships/image" Target="../media/image91.png"/><Relationship Id="rId1" Type="http://schemas.openxmlformats.org/officeDocument/2006/relationships/slideLayout" Target="../slideLayouts/slideLayout13.xml"/><Relationship Id="rId6" Type="http://schemas.openxmlformats.org/officeDocument/2006/relationships/image" Target="../media/image81.jpeg"/><Relationship Id="rId11" Type="http://schemas.openxmlformats.org/officeDocument/2006/relationships/image" Target="../media/image86.emf"/><Relationship Id="rId5" Type="http://schemas.openxmlformats.org/officeDocument/2006/relationships/image" Target="../media/image80.jpeg"/><Relationship Id="rId15" Type="http://schemas.openxmlformats.org/officeDocument/2006/relationships/image" Target="../media/image90.jpeg"/><Relationship Id="rId10" Type="http://schemas.openxmlformats.org/officeDocument/2006/relationships/image" Target="../media/image85.jpeg"/><Relationship Id="rId4" Type="http://schemas.openxmlformats.org/officeDocument/2006/relationships/image" Target="../media/image79.jpeg"/><Relationship Id="rId9" Type="http://schemas.openxmlformats.org/officeDocument/2006/relationships/image" Target="../media/image84.emf"/><Relationship Id="rId14" Type="http://schemas.openxmlformats.org/officeDocument/2006/relationships/image" Target="../media/image89.jpeg"/></Relationships>
</file>

<file path=ppt/slides/_rels/slide2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13.xml"/><Relationship Id="rId6" Type="http://schemas.openxmlformats.org/officeDocument/2006/relationships/image" Target="../media/image97.png"/><Relationship Id="rId5" Type="http://schemas.openxmlformats.org/officeDocument/2006/relationships/image" Target="../media/image96.jpeg"/><Relationship Id="rId4" Type="http://schemas.openxmlformats.org/officeDocument/2006/relationships/image" Target="../media/image9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105.jpeg"/><Relationship Id="rId13" Type="http://schemas.openxmlformats.org/officeDocument/2006/relationships/image" Target="../media/image110.png"/><Relationship Id="rId3" Type="http://schemas.openxmlformats.org/officeDocument/2006/relationships/image" Target="../media/image100.jpeg"/><Relationship Id="rId7" Type="http://schemas.openxmlformats.org/officeDocument/2006/relationships/image" Target="../media/image104.jpe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image" Target="../media/image4.png"/><Relationship Id="rId16" Type="http://schemas.openxmlformats.org/officeDocument/2006/relationships/image" Target="../media/image113.png"/><Relationship Id="rId1" Type="http://schemas.openxmlformats.org/officeDocument/2006/relationships/slideLayout" Target="../slideLayouts/slideLayout13.xml"/><Relationship Id="rId6" Type="http://schemas.openxmlformats.org/officeDocument/2006/relationships/image" Target="../media/image103.jpeg"/><Relationship Id="rId11" Type="http://schemas.openxmlformats.org/officeDocument/2006/relationships/image" Target="../media/image108.png"/><Relationship Id="rId5" Type="http://schemas.openxmlformats.org/officeDocument/2006/relationships/image" Target="../media/image102.jpeg"/><Relationship Id="rId15" Type="http://schemas.openxmlformats.org/officeDocument/2006/relationships/image" Target="../media/image112.png"/><Relationship Id="rId10" Type="http://schemas.openxmlformats.org/officeDocument/2006/relationships/image" Target="../media/image107.jpeg"/><Relationship Id="rId4" Type="http://schemas.openxmlformats.org/officeDocument/2006/relationships/image" Target="../media/image101.png"/><Relationship Id="rId9" Type="http://schemas.openxmlformats.org/officeDocument/2006/relationships/image" Target="../media/image106.jpeg"/><Relationship Id="rId14" Type="http://schemas.openxmlformats.org/officeDocument/2006/relationships/image" Target="../media/image1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120.jpeg"/><Relationship Id="rId13" Type="http://schemas.openxmlformats.org/officeDocument/2006/relationships/image" Target="../media/image125.emf"/><Relationship Id="rId18" Type="http://schemas.openxmlformats.org/officeDocument/2006/relationships/image" Target="../media/image130.jpeg"/><Relationship Id="rId3" Type="http://schemas.openxmlformats.org/officeDocument/2006/relationships/image" Target="../media/image115.jpeg"/><Relationship Id="rId21" Type="http://schemas.openxmlformats.org/officeDocument/2006/relationships/image" Target="../media/image133.jpeg"/><Relationship Id="rId7" Type="http://schemas.openxmlformats.org/officeDocument/2006/relationships/image" Target="../media/image119.jpeg"/><Relationship Id="rId12" Type="http://schemas.openxmlformats.org/officeDocument/2006/relationships/image" Target="../media/image124.jpeg"/><Relationship Id="rId17" Type="http://schemas.openxmlformats.org/officeDocument/2006/relationships/image" Target="../media/image129.jpeg"/><Relationship Id="rId2" Type="http://schemas.openxmlformats.org/officeDocument/2006/relationships/image" Target="../media/image4.png"/><Relationship Id="rId16" Type="http://schemas.openxmlformats.org/officeDocument/2006/relationships/image" Target="../media/image128.jpeg"/><Relationship Id="rId20" Type="http://schemas.openxmlformats.org/officeDocument/2006/relationships/image" Target="../media/image132.jpeg"/><Relationship Id="rId1" Type="http://schemas.openxmlformats.org/officeDocument/2006/relationships/slideLayout" Target="../slideLayouts/slideLayout13.xml"/><Relationship Id="rId6" Type="http://schemas.openxmlformats.org/officeDocument/2006/relationships/image" Target="../media/image118.jpeg"/><Relationship Id="rId11" Type="http://schemas.openxmlformats.org/officeDocument/2006/relationships/image" Target="../media/image123.jpeg"/><Relationship Id="rId5" Type="http://schemas.openxmlformats.org/officeDocument/2006/relationships/image" Target="../media/image117.png"/><Relationship Id="rId15" Type="http://schemas.openxmlformats.org/officeDocument/2006/relationships/image" Target="../media/image127.jpeg"/><Relationship Id="rId10" Type="http://schemas.openxmlformats.org/officeDocument/2006/relationships/image" Target="../media/image122.jpeg"/><Relationship Id="rId19" Type="http://schemas.openxmlformats.org/officeDocument/2006/relationships/image" Target="../media/image131.jpeg"/><Relationship Id="rId4" Type="http://schemas.openxmlformats.org/officeDocument/2006/relationships/image" Target="../media/image116.jpeg"/><Relationship Id="rId9" Type="http://schemas.openxmlformats.org/officeDocument/2006/relationships/image" Target="../media/image121.jpeg"/><Relationship Id="rId14" Type="http://schemas.openxmlformats.org/officeDocument/2006/relationships/image" Target="../media/image126.emf"/><Relationship Id="rId22" Type="http://schemas.openxmlformats.org/officeDocument/2006/relationships/image" Target="../media/image134.emf"/></Relationships>
</file>

<file path=ppt/slides/_rels/slide31.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37.emf"/><Relationship Id="rId5" Type="http://schemas.openxmlformats.org/officeDocument/2006/relationships/image" Target="../media/image136.jpeg"/><Relationship Id="rId4" Type="http://schemas.openxmlformats.org/officeDocument/2006/relationships/image" Target="../media/image135.jpeg"/></Relationships>
</file>

<file path=ppt/slides/_rels/slide32.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37.emf"/><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137.emf"/><Relationship Id="rId4" Type="http://schemas.openxmlformats.org/officeDocument/2006/relationships/image" Target="../media/image143.jpeg"/></Relationships>
</file>

<file path=ppt/slides/_rels/slide35.xml.rels><?xml version="1.0" encoding="UTF-8" standalone="yes"?>
<Relationships xmlns="http://schemas.openxmlformats.org/package/2006/relationships"><Relationship Id="rId3" Type="http://schemas.openxmlformats.org/officeDocument/2006/relationships/image" Target="../media/image144.jpeg"/><Relationship Id="rId7" Type="http://schemas.openxmlformats.org/officeDocument/2006/relationships/image" Target="../media/image137.emf"/><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47.jpeg"/><Relationship Id="rId5" Type="http://schemas.openxmlformats.org/officeDocument/2006/relationships/image" Target="../media/image146.jpeg"/><Relationship Id="rId4" Type="http://schemas.openxmlformats.org/officeDocument/2006/relationships/image" Target="../media/image145.jpe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49.emf"/><Relationship Id="rId4" Type="http://schemas.openxmlformats.org/officeDocument/2006/relationships/image" Target="../media/image148.emf"/></Relationships>
</file>

<file path=ppt/slides/_rels/slide37.xml.rels><?xml version="1.0" encoding="UTF-8" standalone="yes"?>
<Relationships xmlns="http://schemas.openxmlformats.org/package/2006/relationships"><Relationship Id="rId8" Type="http://schemas.openxmlformats.org/officeDocument/2006/relationships/image" Target="../media/image155.jpeg"/><Relationship Id="rId3" Type="http://schemas.openxmlformats.org/officeDocument/2006/relationships/image" Target="../media/image150.png"/><Relationship Id="rId7" Type="http://schemas.openxmlformats.org/officeDocument/2006/relationships/image" Target="../media/image154.jpeg"/><Relationship Id="rId12" Type="http://schemas.openxmlformats.org/officeDocument/2006/relationships/image" Target="../media/image149.emf"/><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53.png"/><Relationship Id="rId11" Type="http://schemas.openxmlformats.org/officeDocument/2006/relationships/image" Target="../media/image158.emf"/><Relationship Id="rId5" Type="http://schemas.openxmlformats.org/officeDocument/2006/relationships/image" Target="../media/image152.png"/><Relationship Id="rId10" Type="http://schemas.openxmlformats.org/officeDocument/2006/relationships/image" Target="../media/image157.jpeg"/><Relationship Id="rId4" Type="http://schemas.openxmlformats.org/officeDocument/2006/relationships/image" Target="../media/image151.png"/><Relationship Id="rId9" Type="http://schemas.openxmlformats.org/officeDocument/2006/relationships/image" Target="../media/image156.jpeg"/></Relationships>
</file>

<file path=ppt/slides/_rels/slide3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49.emf"/><Relationship Id="rId5" Type="http://schemas.openxmlformats.org/officeDocument/2006/relationships/image" Target="../media/image161.jpeg"/><Relationship Id="rId4" Type="http://schemas.openxmlformats.org/officeDocument/2006/relationships/image" Target="../media/image160.png"/></Relationships>
</file>

<file path=ppt/slides/_rels/slide39.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68.png"/><Relationship Id="rId18" Type="http://schemas.openxmlformats.org/officeDocument/2006/relationships/image" Target="../media/image171.png"/><Relationship Id="rId3" Type="http://schemas.openxmlformats.org/officeDocument/2006/relationships/image" Target="../media/image100.jpeg"/><Relationship Id="rId7" Type="http://schemas.openxmlformats.org/officeDocument/2006/relationships/image" Target="../media/image164.png"/><Relationship Id="rId12" Type="http://schemas.openxmlformats.org/officeDocument/2006/relationships/image" Target="../media/image109.png"/><Relationship Id="rId17" Type="http://schemas.openxmlformats.org/officeDocument/2006/relationships/image" Target="../media/image170.png"/><Relationship Id="rId2" Type="http://schemas.openxmlformats.org/officeDocument/2006/relationships/image" Target="../media/image4.png"/><Relationship Id="rId16" Type="http://schemas.openxmlformats.org/officeDocument/2006/relationships/image" Target="../media/image113.png"/><Relationship Id="rId20" Type="http://schemas.openxmlformats.org/officeDocument/2006/relationships/image" Target="../media/image149.emf"/><Relationship Id="rId1" Type="http://schemas.openxmlformats.org/officeDocument/2006/relationships/slideLayout" Target="../slideLayouts/slideLayout13.xml"/><Relationship Id="rId6" Type="http://schemas.openxmlformats.org/officeDocument/2006/relationships/image" Target="../media/image163.png"/><Relationship Id="rId11" Type="http://schemas.openxmlformats.org/officeDocument/2006/relationships/image" Target="../media/image108.png"/><Relationship Id="rId5" Type="http://schemas.openxmlformats.org/officeDocument/2006/relationships/image" Target="../media/image162.png"/><Relationship Id="rId15" Type="http://schemas.openxmlformats.org/officeDocument/2006/relationships/image" Target="../media/image112.png"/><Relationship Id="rId10" Type="http://schemas.openxmlformats.org/officeDocument/2006/relationships/image" Target="../media/image167.png"/><Relationship Id="rId19" Type="http://schemas.openxmlformats.org/officeDocument/2006/relationships/image" Target="../media/image172.png"/><Relationship Id="rId4" Type="http://schemas.openxmlformats.org/officeDocument/2006/relationships/image" Target="../media/image101.png"/><Relationship Id="rId9" Type="http://schemas.openxmlformats.org/officeDocument/2006/relationships/image" Target="../media/image166.png"/><Relationship Id="rId14" Type="http://schemas.openxmlformats.org/officeDocument/2006/relationships/image" Target="../media/image1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openxmlformats.org/officeDocument/2006/relationships/image" Target="../media/image178.jpeg"/><Relationship Id="rId3" Type="http://schemas.openxmlformats.org/officeDocument/2006/relationships/image" Target="../media/image173.jpeg"/><Relationship Id="rId7" Type="http://schemas.openxmlformats.org/officeDocument/2006/relationships/image" Target="../media/image177.jpe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76.jpeg"/><Relationship Id="rId5" Type="http://schemas.openxmlformats.org/officeDocument/2006/relationships/image" Target="../media/image175.jpeg"/><Relationship Id="rId4" Type="http://schemas.openxmlformats.org/officeDocument/2006/relationships/image" Target="../media/image174.jpeg"/><Relationship Id="rId9" Type="http://schemas.openxmlformats.org/officeDocument/2006/relationships/image" Target="../media/image179.emf"/></Relationships>
</file>

<file path=ppt/slides/_rels/slide41.xml.rels><?xml version="1.0" encoding="UTF-8" standalone="yes"?>
<Relationships xmlns="http://schemas.openxmlformats.org/package/2006/relationships"><Relationship Id="rId8" Type="http://schemas.openxmlformats.org/officeDocument/2006/relationships/image" Target="../media/image176.jpeg"/><Relationship Id="rId13" Type="http://schemas.openxmlformats.org/officeDocument/2006/relationships/image" Target="../media/image177.jpeg"/><Relationship Id="rId3" Type="http://schemas.openxmlformats.org/officeDocument/2006/relationships/image" Target="../media/image4.png"/><Relationship Id="rId7" Type="http://schemas.openxmlformats.org/officeDocument/2006/relationships/image" Target="../media/image174.jpeg"/><Relationship Id="rId12" Type="http://schemas.openxmlformats.org/officeDocument/2006/relationships/image" Target="../media/image184.jpeg"/><Relationship Id="rId17" Type="http://schemas.openxmlformats.org/officeDocument/2006/relationships/image" Target="../media/image179.emf"/><Relationship Id="rId2" Type="http://schemas.openxmlformats.org/officeDocument/2006/relationships/slideLayout" Target="../slideLayouts/slideLayout13.xml"/><Relationship Id="rId16" Type="http://schemas.openxmlformats.org/officeDocument/2006/relationships/image" Target="../media/image180.wmf"/><Relationship Id="rId1" Type="http://schemas.openxmlformats.org/officeDocument/2006/relationships/vmlDrawing" Target="../drawings/vmlDrawing2.vml"/><Relationship Id="rId6" Type="http://schemas.openxmlformats.org/officeDocument/2006/relationships/image" Target="../media/image182.jpeg"/><Relationship Id="rId11" Type="http://schemas.openxmlformats.org/officeDocument/2006/relationships/image" Target="../media/image183.jpeg"/><Relationship Id="rId5" Type="http://schemas.openxmlformats.org/officeDocument/2006/relationships/image" Target="../media/image173.jpeg"/><Relationship Id="rId15" Type="http://schemas.openxmlformats.org/officeDocument/2006/relationships/oleObject" Target="../embeddings/oleObject4.bin"/><Relationship Id="rId10" Type="http://schemas.openxmlformats.org/officeDocument/2006/relationships/image" Target="../media/image175.jpeg"/><Relationship Id="rId4" Type="http://schemas.openxmlformats.org/officeDocument/2006/relationships/image" Target="../media/image181.jpeg"/><Relationship Id="rId9" Type="http://schemas.openxmlformats.org/officeDocument/2006/relationships/image" Target="../media/image178.jpeg"/><Relationship Id="rId14" Type="http://schemas.openxmlformats.org/officeDocument/2006/relationships/image" Target="../media/image185.jpe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88.emf"/><Relationship Id="rId5" Type="http://schemas.openxmlformats.org/officeDocument/2006/relationships/image" Target="../media/image187.jpeg"/><Relationship Id="rId4" Type="http://schemas.openxmlformats.org/officeDocument/2006/relationships/image" Target="../media/image186.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89.png"/><Relationship Id="rId1" Type="http://schemas.openxmlformats.org/officeDocument/2006/relationships/slideLayout" Target="../slideLayouts/slideLayout13.xml"/><Relationship Id="rId4" Type="http://schemas.openxmlformats.org/officeDocument/2006/relationships/image" Target="../media/image192.png"/></Relationships>
</file>

<file path=ppt/slides/_rels/slide47.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89.png"/><Relationship Id="rId1" Type="http://schemas.openxmlformats.org/officeDocument/2006/relationships/slideLayout" Target="../slideLayouts/slideLayout13.xml"/><Relationship Id="rId4" Type="http://schemas.openxmlformats.org/officeDocument/2006/relationships/image" Target="../media/image19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89.png"/><Relationship Id="rId1" Type="http://schemas.openxmlformats.org/officeDocument/2006/relationships/slideLayout" Target="../slideLayouts/slideLayout13.xml"/><Relationship Id="rId4" Type="http://schemas.openxmlformats.org/officeDocument/2006/relationships/image" Target="../media/image198.jpeg"/></Relationships>
</file>

<file path=ppt/slides/_rels/slide5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89.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8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image" Target="../media/image189.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oleObject" Target="../embeddings/oleObject5.bin"/><Relationship Id="rId7" Type="http://schemas.openxmlformats.org/officeDocument/2006/relationships/image" Target="../media/image202.wmf"/><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oleObject" Target="../embeddings/oleObject6.bin"/><Relationship Id="rId10" Type="http://schemas.openxmlformats.org/officeDocument/2006/relationships/image" Target="../media/image205.jpeg"/><Relationship Id="rId4" Type="http://schemas.openxmlformats.org/officeDocument/2006/relationships/image" Target="../media/image201.wmf"/><Relationship Id="rId9" Type="http://schemas.openxmlformats.org/officeDocument/2006/relationships/image" Target="../media/image204.png"/></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oleObject" Target="../embeddings/oleObject8.bin"/><Relationship Id="rId7" Type="http://schemas.openxmlformats.org/officeDocument/2006/relationships/image" Target="../media/image210.png"/><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207.wmf"/><Relationship Id="rId11" Type="http://schemas.openxmlformats.org/officeDocument/2006/relationships/image" Target="../media/image209.wmf"/><Relationship Id="rId5" Type="http://schemas.openxmlformats.org/officeDocument/2006/relationships/oleObject" Target="../embeddings/oleObject9.bin"/><Relationship Id="rId10" Type="http://schemas.openxmlformats.org/officeDocument/2006/relationships/oleObject" Target="../embeddings/oleObject11.bin"/><Relationship Id="rId4" Type="http://schemas.openxmlformats.org/officeDocument/2006/relationships/image" Target="../media/image206.wmf"/><Relationship Id="rId9" Type="http://schemas.openxmlformats.org/officeDocument/2006/relationships/image" Target="../media/image208.wmf"/></Relationships>
</file>

<file path=ppt/slides/_rels/slide5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10.png"/><Relationship Id="rId1" Type="http://schemas.openxmlformats.org/officeDocument/2006/relationships/slideLayout" Target="../slideLayouts/slideLayout13.xml"/><Relationship Id="rId5" Type="http://schemas.openxmlformats.org/officeDocument/2006/relationships/image" Target="../media/image212.png"/><Relationship Id="rId4" Type="http://schemas.openxmlformats.org/officeDocument/2006/relationships/image" Target="../media/image211.png"/></Relationships>
</file>

<file path=ppt/slides/_rels/slide5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10.png"/><Relationship Id="rId1" Type="http://schemas.openxmlformats.org/officeDocument/2006/relationships/slideLayout" Target="../slideLayouts/slideLayout13.xml"/><Relationship Id="rId5" Type="http://schemas.openxmlformats.org/officeDocument/2006/relationships/image" Target="../media/image212.png"/><Relationship Id="rId4" Type="http://schemas.openxmlformats.org/officeDocument/2006/relationships/image" Target="../media/image211.png"/></Relationships>
</file>

<file path=ppt/slides/_rels/slide5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13.xml"/><Relationship Id="rId4" Type="http://schemas.openxmlformats.org/officeDocument/2006/relationships/image" Target="../media/image217.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oleObject" Target="../embeddings/oleObject12.bin"/><Relationship Id="rId7" Type="http://schemas.openxmlformats.org/officeDocument/2006/relationships/image" Target="../media/image220.png"/><Relationship Id="rId12" Type="http://schemas.openxmlformats.org/officeDocument/2006/relationships/image" Target="../media/image221.png"/><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219.png"/><Relationship Id="rId11" Type="http://schemas.openxmlformats.org/officeDocument/2006/relationships/image" Target="../media/image215.wmf"/><Relationship Id="rId5" Type="http://schemas.openxmlformats.org/officeDocument/2006/relationships/image" Target="../media/image218.png"/><Relationship Id="rId10" Type="http://schemas.openxmlformats.org/officeDocument/2006/relationships/oleObject" Target="../embeddings/oleObject14.bin"/><Relationship Id="rId4" Type="http://schemas.openxmlformats.org/officeDocument/2006/relationships/image" Target="../media/image213.wmf"/><Relationship Id="rId9" Type="http://schemas.openxmlformats.org/officeDocument/2006/relationships/image" Target="../media/image214.wmf"/></Relationships>
</file>

<file path=ppt/slides/_rels/slide6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227.wmf"/><Relationship Id="rId18" Type="http://schemas.openxmlformats.org/officeDocument/2006/relationships/oleObject" Target="../embeddings/oleObject22.bin"/><Relationship Id="rId26" Type="http://schemas.openxmlformats.org/officeDocument/2006/relationships/image" Target="../media/image234.png"/><Relationship Id="rId3" Type="http://schemas.openxmlformats.org/officeDocument/2006/relationships/image" Target="../media/image222.png"/><Relationship Id="rId21" Type="http://schemas.openxmlformats.org/officeDocument/2006/relationships/image" Target="../media/image231.wmf"/><Relationship Id="rId7" Type="http://schemas.openxmlformats.org/officeDocument/2006/relationships/image" Target="../media/image224.wmf"/><Relationship Id="rId12" Type="http://schemas.openxmlformats.org/officeDocument/2006/relationships/oleObject" Target="../embeddings/oleObject19.bin"/><Relationship Id="rId17" Type="http://schemas.openxmlformats.org/officeDocument/2006/relationships/image" Target="../media/image229.wmf"/><Relationship Id="rId25" Type="http://schemas.openxmlformats.org/officeDocument/2006/relationships/image" Target="../media/image233.wmf"/><Relationship Id="rId2" Type="http://schemas.openxmlformats.org/officeDocument/2006/relationships/slideLayout" Target="../slideLayouts/slideLayout13.xml"/><Relationship Id="rId16" Type="http://schemas.openxmlformats.org/officeDocument/2006/relationships/oleObject" Target="../embeddings/oleObject21.bin"/><Relationship Id="rId20" Type="http://schemas.openxmlformats.org/officeDocument/2006/relationships/oleObject" Target="../embeddings/oleObject23.bin"/><Relationship Id="rId1" Type="http://schemas.openxmlformats.org/officeDocument/2006/relationships/vmlDrawing" Target="../drawings/vmlDrawing6.vml"/><Relationship Id="rId6" Type="http://schemas.openxmlformats.org/officeDocument/2006/relationships/oleObject" Target="../embeddings/oleObject16.bin"/><Relationship Id="rId11" Type="http://schemas.openxmlformats.org/officeDocument/2006/relationships/image" Target="../media/image226.wmf"/><Relationship Id="rId24" Type="http://schemas.openxmlformats.org/officeDocument/2006/relationships/oleObject" Target="../embeddings/oleObject25.bin"/><Relationship Id="rId5" Type="http://schemas.openxmlformats.org/officeDocument/2006/relationships/image" Target="../media/image223.wmf"/><Relationship Id="rId15" Type="http://schemas.openxmlformats.org/officeDocument/2006/relationships/image" Target="../media/image228.wmf"/><Relationship Id="rId23" Type="http://schemas.openxmlformats.org/officeDocument/2006/relationships/image" Target="../media/image232.wmf"/><Relationship Id="rId10" Type="http://schemas.openxmlformats.org/officeDocument/2006/relationships/oleObject" Target="../embeddings/oleObject18.bin"/><Relationship Id="rId19" Type="http://schemas.openxmlformats.org/officeDocument/2006/relationships/image" Target="../media/image230.wmf"/><Relationship Id="rId4" Type="http://schemas.openxmlformats.org/officeDocument/2006/relationships/oleObject" Target="../embeddings/oleObject15.bin"/><Relationship Id="rId9" Type="http://schemas.openxmlformats.org/officeDocument/2006/relationships/image" Target="../media/image225.wmf"/><Relationship Id="rId14" Type="http://schemas.openxmlformats.org/officeDocument/2006/relationships/oleObject" Target="../embeddings/oleObject20.bin"/><Relationship Id="rId22" Type="http://schemas.openxmlformats.org/officeDocument/2006/relationships/oleObject" Target="../embeddings/oleObject24.bin"/></Relationships>
</file>

<file path=ppt/slides/_rels/slide64.xml.rels><?xml version="1.0" encoding="UTF-8" standalone="yes"?>
<Relationships xmlns="http://schemas.openxmlformats.org/package/2006/relationships"><Relationship Id="rId26" Type="http://schemas.openxmlformats.org/officeDocument/2006/relationships/oleObject" Target="../embeddings/oleObject27.bin"/><Relationship Id="rId3" Type="http://schemas.openxmlformats.org/officeDocument/2006/relationships/image" Target="../media/image222.png"/><Relationship Id="rId7" Type="http://schemas.openxmlformats.org/officeDocument/2006/relationships/image" Target="../media/image229.wmf"/><Relationship Id="rId25" Type="http://schemas.openxmlformats.org/officeDocument/2006/relationships/image" Target="../media/image348.png"/><Relationship Id="rId2" Type="http://schemas.openxmlformats.org/officeDocument/2006/relationships/slideLayout" Target="../slideLayouts/slideLayout13.xml"/><Relationship Id="rId29" Type="http://schemas.openxmlformats.org/officeDocument/2006/relationships/oleObject" Target="../embeddings/oleObject29.bin"/><Relationship Id="rId1" Type="http://schemas.openxmlformats.org/officeDocument/2006/relationships/vmlDrawing" Target="../drawings/vmlDrawing7.vml"/><Relationship Id="rId6" Type="http://schemas.openxmlformats.org/officeDocument/2006/relationships/oleObject" Target="../embeddings/oleObject26.bin"/><Relationship Id="rId24" Type="http://schemas.openxmlformats.org/officeDocument/2006/relationships/image" Target="../media/image229.wmf"/><Relationship Id="rId5" Type="http://schemas.openxmlformats.org/officeDocument/2006/relationships/image" Target="../media/image236.png"/><Relationship Id="rId23" Type="http://schemas.openxmlformats.org/officeDocument/2006/relationships/oleObject" Target="../embeddings/oleObject210.bin"/><Relationship Id="rId28" Type="http://schemas.openxmlformats.org/officeDocument/2006/relationships/oleObject" Target="../embeddings/oleObject28.bin"/><Relationship Id="rId4" Type="http://schemas.openxmlformats.org/officeDocument/2006/relationships/image" Target="../media/image235.png"/><Relationship Id="rId27" Type="http://schemas.openxmlformats.org/officeDocument/2006/relationships/image" Target="../media/image349.png"/></Relationships>
</file>

<file path=ppt/slides/_rels/slide6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22.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image" Target="../media/image354.png"/><Relationship Id="rId2" Type="http://schemas.openxmlformats.org/officeDocument/2006/relationships/image" Target="../media/image222.png"/><Relationship Id="rId1" Type="http://schemas.openxmlformats.org/officeDocument/2006/relationships/slideLayout" Target="../slideLayouts/slideLayout13.xml"/><Relationship Id="rId11" Type="http://schemas.openxmlformats.org/officeDocument/2006/relationships/image" Target="../media/image357.png"/><Relationship Id="rId5" Type="http://schemas.openxmlformats.org/officeDocument/2006/relationships/image" Target="../media/image351.png"/><Relationship Id="rId10" Type="http://schemas.openxmlformats.org/officeDocument/2006/relationships/image" Target="../media/image356.png"/><Relationship Id="rId4" Type="http://schemas.openxmlformats.org/officeDocument/2006/relationships/image" Target="../media/image350.png"/><Relationship Id="rId9" Type="http://schemas.openxmlformats.org/officeDocument/2006/relationships/image" Target="../media/image355.png"/></Relationships>
</file>

<file path=ppt/slides/_rels/slide67.xml.rels><?xml version="1.0" encoding="UTF-8" standalone="yes"?>
<Relationships xmlns="http://schemas.openxmlformats.org/package/2006/relationships"><Relationship Id="rId8" Type="http://schemas.openxmlformats.org/officeDocument/2006/relationships/image" Target="../media/image356.png"/><Relationship Id="rId7" Type="http://schemas.openxmlformats.org/officeDocument/2006/relationships/image" Target="../media/image355.png"/><Relationship Id="rId2" Type="http://schemas.openxmlformats.org/officeDocument/2006/relationships/image" Target="../media/image222.png"/><Relationship Id="rId1" Type="http://schemas.openxmlformats.org/officeDocument/2006/relationships/slideLayout" Target="../slideLayouts/slideLayout13.xml"/><Relationship Id="rId6" Type="http://schemas.openxmlformats.org/officeDocument/2006/relationships/image" Target="../media/image354.png"/><Relationship Id="rId5" Type="http://schemas.openxmlformats.org/officeDocument/2006/relationships/image" Target="../media/image351.png"/><Relationship Id="rId10" Type="http://schemas.openxmlformats.org/officeDocument/2006/relationships/image" Target="../media/image49.png"/><Relationship Id="rId4" Type="http://schemas.openxmlformats.org/officeDocument/2006/relationships/image" Target="../media/image350.png"/><Relationship Id="rId9" Type="http://schemas.openxmlformats.org/officeDocument/2006/relationships/image" Target="../media/image357.png"/></Relationships>
</file>

<file path=ppt/slides/_rels/slide6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22.png"/><Relationship Id="rId1" Type="http://schemas.openxmlformats.org/officeDocument/2006/relationships/slideLayout" Target="../slideLayouts/slideLayout13.xml"/><Relationship Id="rId6" Type="http://schemas.openxmlformats.org/officeDocument/2006/relationships/image" Target="../media/image241.emf"/><Relationship Id="rId5" Type="http://schemas.openxmlformats.org/officeDocument/2006/relationships/image" Target="../media/image240.png"/><Relationship Id="rId4" Type="http://schemas.openxmlformats.org/officeDocument/2006/relationships/image" Target="../media/image2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8" Type="http://schemas.openxmlformats.org/officeDocument/2006/relationships/image" Target="../media/image243.wmf"/><Relationship Id="rId13" Type="http://schemas.openxmlformats.org/officeDocument/2006/relationships/oleObject" Target="../embeddings/oleObject34.bin"/><Relationship Id="rId18" Type="http://schemas.openxmlformats.org/officeDocument/2006/relationships/image" Target="../media/image248.wmf"/><Relationship Id="rId26" Type="http://schemas.openxmlformats.org/officeDocument/2006/relationships/oleObject" Target="../embeddings/oleObject41.bin"/><Relationship Id="rId3" Type="http://schemas.openxmlformats.org/officeDocument/2006/relationships/image" Target="../media/image222.png"/><Relationship Id="rId21" Type="http://schemas.openxmlformats.org/officeDocument/2006/relationships/image" Target="../media/image249.wmf"/><Relationship Id="rId34" Type="http://schemas.openxmlformats.org/officeDocument/2006/relationships/oleObject" Target="../embeddings/oleObject46.bin"/><Relationship Id="rId7" Type="http://schemas.openxmlformats.org/officeDocument/2006/relationships/oleObject" Target="../embeddings/oleObject31.bin"/><Relationship Id="rId12" Type="http://schemas.openxmlformats.org/officeDocument/2006/relationships/image" Target="../media/image245.wmf"/><Relationship Id="rId17" Type="http://schemas.openxmlformats.org/officeDocument/2006/relationships/oleObject" Target="../embeddings/oleObject36.bin"/><Relationship Id="rId25" Type="http://schemas.openxmlformats.org/officeDocument/2006/relationships/image" Target="../media/image251.wmf"/><Relationship Id="rId33" Type="http://schemas.openxmlformats.org/officeDocument/2006/relationships/oleObject" Target="../embeddings/oleObject45.bin"/><Relationship Id="rId2" Type="http://schemas.openxmlformats.org/officeDocument/2006/relationships/slideLayout" Target="../slideLayouts/slideLayout13.xml"/><Relationship Id="rId16" Type="http://schemas.openxmlformats.org/officeDocument/2006/relationships/image" Target="../media/image247.wmf"/><Relationship Id="rId20" Type="http://schemas.openxmlformats.org/officeDocument/2006/relationships/oleObject" Target="../embeddings/oleObject38.bin"/><Relationship Id="rId29" Type="http://schemas.openxmlformats.org/officeDocument/2006/relationships/image" Target="../media/image253.wmf"/><Relationship Id="rId1" Type="http://schemas.openxmlformats.org/officeDocument/2006/relationships/vmlDrawing" Target="../drawings/vmlDrawing8.vml"/><Relationship Id="rId6" Type="http://schemas.openxmlformats.org/officeDocument/2006/relationships/image" Target="../media/image242.wmf"/><Relationship Id="rId11" Type="http://schemas.openxmlformats.org/officeDocument/2006/relationships/oleObject" Target="../embeddings/oleObject33.bin"/><Relationship Id="rId24" Type="http://schemas.openxmlformats.org/officeDocument/2006/relationships/oleObject" Target="../embeddings/oleObject40.bin"/><Relationship Id="rId32" Type="http://schemas.openxmlformats.org/officeDocument/2006/relationships/image" Target="../media/image254.wmf"/><Relationship Id="rId5" Type="http://schemas.openxmlformats.org/officeDocument/2006/relationships/oleObject" Target="../embeddings/oleObject30.bin"/><Relationship Id="rId15" Type="http://schemas.openxmlformats.org/officeDocument/2006/relationships/oleObject" Target="../embeddings/oleObject35.bin"/><Relationship Id="rId23" Type="http://schemas.openxmlformats.org/officeDocument/2006/relationships/image" Target="../media/image250.wmf"/><Relationship Id="rId28" Type="http://schemas.openxmlformats.org/officeDocument/2006/relationships/oleObject" Target="../embeddings/oleObject42.bin"/><Relationship Id="rId10" Type="http://schemas.openxmlformats.org/officeDocument/2006/relationships/image" Target="../media/image244.wmf"/><Relationship Id="rId19" Type="http://schemas.openxmlformats.org/officeDocument/2006/relationships/oleObject" Target="../embeddings/oleObject37.bin"/><Relationship Id="rId31" Type="http://schemas.openxmlformats.org/officeDocument/2006/relationships/oleObject" Target="../embeddings/oleObject44.bin"/><Relationship Id="rId4" Type="http://schemas.openxmlformats.org/officeDocument/2006/relationships/image" Target="../media/image254.png"/><Relationship Id="rId9" Type="http://schemas.openxmlformats.org/officeDocument/2006/relationships/oleObject" Target="../embeddings/oleObject32.bin"/><Relationship Id="rId14" Type="http://schemas.openxmlformats.org/officeDocument/2006/relationships/image" Target="../media/image246.wmf"/><Relationship Id="rId22" Type="http://schemas.openxmlformats.org/officeDocument/2006/relationships/oleObject" Target="../embeddings/oleObject39.bin"/><Relationship Id="rId27" Type="http://schemas.openxmlformats.org/officeDocument/2006/relationships/image" Target="../media/image252.wmf"/><Relationship Id="rId30" Type="http://schemas.openxmlformats.org/officeDocument/2006/relationships/oleObject" Target="../embeddings/oleObject43.bin"/></Relationships>
</file>

<file path=ppt/slides/_rels/slide71.xml.rels><?xml version="1.0" encoding="UTF-8" standalone="yes"?>
<Relationships xmlns="http://schemas.openxmlformats.org/package/2006/relationships"><Relationship Id="rId8" Type="http://schemas.openxmlformats.org/officeDocument/2006/relationships/image" Target="../media/image256.wmf"/><Relationship Id="rId3" Type="http://schemas.openxmlformats.org/officeDocument/2006/relationships/image" Target="../media/image258.jpg"/><Relationship Id="rId7" Type="http://schemas.openxmlformats.org/officeDocument/2006/relationships/oleObject" Target="../embeddings/oleObject48.bin"/><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image" Target="../media/image255.wmf"/><Relationship Id="rId5" Type="http://schemas.openxmlformats.org/officeDocument/2006/relationships/oleObject" Target="../embeddings/oleObject47.bin"/><Relationship Id="rId10" Type="http://schemas.openxmlformats.org/officeDocument/2006/relationships/image" Target="../media/image257.wmf"/><Relationship Id="rId4" Type="http://schemas.openxmlformats.org/officeDocument/2006/relationships/image" Target="../media/image222.png"/><Relationship Id="rId9" Type="http://schemas.openxmlformats.org/officeDocument/2006/relationships/oleObject" Target="../embeddings/oleObject49.bin"/></Relationships>
</file>

<file path=ppt/slides/_rels/slide72.xml.rels><?xml version="1.0" encoding="UTF-8" standalone="yes"?>
<Relationships xmlns="http://schemas.openxmlformats.org/package/2006/relationships"><Relationship Id="rId3" Type="http://schemas.openxmlformats.org/officeDocument/2006/relationships/image" Target="../media/image258.jpg"/><Relationship Id="rId2" Type="http://schemas.openxmlformats.org/officeDocument/2006/relationships/image" Target="../media/image222.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259.jp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258.jpg"/><Relationship Id="rId2" Type="http://schemas.openxmlformats.org/officeDocument/2006/relationships/image" Target="../media/image260.png"/><Relationship Id="rId1" Type="http://schemas.openxmlformats.org/officeDocument/2006/relationships/slideLayout" Target="../slideLayouts/slideLayout13.xml"/><Relationship Id="rId4" Type="http://schemas.openxmlformats.org/officeDocument/2006/relationships/image" Target="../media/image261.jpeg"/></Relationships>
</file>

<file path=ppt/slides/_rels/slide7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00.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8" Type="http://schemas.openxmlformats.org/officeDocument/2006/relationships/image" Target="../media/image264.png"/><Relationship Id="rId26" Type="http://schemas.openxmlformats.org/officeDocument/2006/relationships/image" Target="../media/image266.png"/><Relationship Id="rId21" Type="http://schemas.openxmlformats.org/officeDocument/2006/relationships/image" Target="../media/image267.png"/><Relationship Id="rId12" Type="http://schemas.openxmlformats.org/officeDocument/2006/relationships/image" Target="../media/image212.png"/><Relationship Id="rId25" Type="http://schemas.openxmlformats.org/officeDocument/2006/relationships/image" Target="../media/image269.png"/><Relationship Id="rId20" Type="http://schemas.openxmlformats.org/officeDocument/2006/relationships/image" Target="../media/image2660.png"/><Relationship Id="rId1" Type="http://schemas.openxmlformats.org/officeDocument/2006/relationships/slideLayout" Target="../slideLayouts/slideLayout13.xml"/><Relationship Id="rId11" Type="http://schemas.openxmlformats.org/officeDocument/2006/relationships/image" Target="../media/image285.png"/><Relationship Id="rId24" Type="http://schemas.openxmlformats.org/officeDocument/2006/relationships/image" Target="../media/image263.png"/><Relationship Id="rId23" Type="http://schemas.openxmlformats.org/officeDocument/2006/relationships/image" Target="../media/image268.png"/><Relationship Id="rId19" Type="http://schemas.openxmlformats.org/officeDocument/2006/relationships/image" Target="../media/image265.png"/><Relationship Id="rId14" Type="http://schemas.openxmlformats.org/officeDocument/2006/relationships/image" Target="../media/image266.png"/><Relationship Id="rId22" Type="http://schemas.openxmlformats.org/officeDocument/2006/relationships/image" Target="../media/image211.png"/><Relationship Id="rId27" Type="http://schemas.openxmlformats.org/officeDocument/2006/relationships/image" Target="../media/image2700.png"/></Relationships>
</file>

<file path=ppt/slides/_rels/slide7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3.xml"/><Relationship Id="rId4" Type="http://schemas.openxmlformats.org/officeDocument/2006/relationships/image" Target="../media/image272.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50.bin"/><Relationship Id="rId7" Type="http://schemas.openxmlformats.org/officeDocument/2006/relationships/image" Target="../media/image222.png"/><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67.wmf"/></Relationships>
</file>

<file path=ppt/slides/_rels/slide82.xml.rels><?xml version="1.0" encoding="UTF-8" standalone="yes"?>
<Relationships xmlns="http://schemas.openxmlformats.org/package/2006/relationships"><Relationship Id="rId13" Type="http://schemas.openxmlformats.org/officeDocument/2006/relationships/image" Target="../media/image277.png"/><Relationship Id="rId3" Type="http://schemas.openxmlformats.org/officeDocument/2006/relationships/image" Target="../media/image222.png"/><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media/image276.png"/><Relationship Id="rId11" Type="http://schemas.openxmlformats.org/officeDocument/2006/relationships/image" Target="../media/image273.png"/><Relationship Id="rId5" Type="http://schemas.openxmlformats.org/officeDocument/2006/relationships/image" Target="../media/image267.wmf"/><Relationship Id="rId10" Type="http://schemas.openxmlformats.org/officeDocument/2006/relationships/image" Target="../media/image296.png"/><Relationship Id="rId4" Type="http://schemas.openxmlformats.org/officeDocument/2006/relationships/oleObject" Target="../embeddings/oleObject51.bin"/><Relationship Id="rId14" Type="http://schemas.openxmlformats.org/officeDocument/2006/relationships/image" Target="../media/image278.png"/></Relationships>
</file>

<file path=ppt/slides/_rels/slide8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22.png"/><Relationship Id="rId1" Type="http://schemas.openxmlformats.org/officeDocument/2006/relationships/slideLayout" Target="../slideLayouts/slideLayout13.xml"/><Relationship Id="rId5" Type="http://schemas.openxmlformats.org/officeDocument/2006/relationships/image" Target="../media/image281.png"/><Relationship Id="rId4" Type="http://schemas.openxmlformats.org/officeDocument/2006/relationships/image" Target="../media/image280.png"/></Relationships>
</file>

<file path=ppt/slides/_rels/slide84.xml.rels><?xml version="1.0" encoding="UTF-8" standalone="yes"?>
<Relationships xmlns="http://schemas.openxmlformats.org/package/2006/relationships"><Relationship Id="rId3" Type="http://schemas.openxmlformats.org/officeDocument/2006/relationships/image" Target="../media/image268.jpg"/><Relationship Id="rId2" Type="http://schemas.openxmlformats.org/officeDocument/2006/relationships/image" Target="../media/image222.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283.png"/><Relationship Id="rId7" Type="http://schemas.openxmlformats.org/officeDocument/2006/relationships/image" Target="../media/image286.png"/><Relationship Id="rId12" Type="http://schemas.openxmlformats.org/officeDocument/2006/relationships/image" Target="../media/image308.png"/><Relationship Id="rId2" Type="http://schemas.openxmlformats.org/officeDocument/2006/relationships/image" Target="../media/image222.png"/><Relationship Id="rId1" Type="http://schemas.openxmlformats.org/officeDocument/2006/relationships/slideLayout" Target="../slideLayouts/slideLayout13.xml"/><Relationship Id="rId6" Type="http://schemas.openxmlformats.org/officeDocument/2006/relationships/image" Target="../media/image303.png"/><Relationship Id="rId11" Type="http://schemas.openxmlformats.org/officeDocument/2006/relationships/image" Target="../media/image307.png"/><Relationship Id="rId10" Type="http://schemas.openxmlformats.org/officeDocument/2006/relationships/image" Target="../media/image136.jpeg"/><Relationship Id="rId4" Type="http://schemas.openxmlformats.org/officeDocument/2006/relationships/image" Target="../media/image284.png"/><Relationship Id="rId9" Type="http://schemas.openxmlformats.org/officeDocument/2006/relationships/image" Target="../media/image306.png"/></Relationships>
</file>

<file path=ppt/slides/_rels/slide87.xml.rels><?xml version="1.0" encoding="UTF-8" standalone="yes"?>
<Relationships xmlns="http://schemas.openxmlformats.org/package/2006/relationships"><Relationship Id="rId8" Type="http://schemas.openxmlformats.org/officeDocument/2006/relationships/image" Target="../media/image309.png"/><Relationship Id="rId3" Type="http://schemas.openxmlformats.org/officeDocument/2006/relationships/image" Target="../media/image2960.png"/><Relationship Id="rId7" Type="http://schemas.openxmlformats.org/officeDocument/2006/relationships/image" Target="../media/image3000.png"/><Relationship Id="rId2" Type="http://schemas.openxmlformats.org/officeDocument/2006/relationships/image" Target="../media/image222.png"/><Relationship Id="rId1" Type="http://schemas.openxmlformats.org/officeDocument/2006/relationships/slideLayout" Target="../slideLayouts/slideLayout13.xml"/><Relationship Id="rId6" Type="http://schemas.openxmlformats.org/officeDocument/2006/relationships/image" Target="../media/image2990.png"/><Relationship Id="rId5" Type="http://schemas.openxmlformats.org/officeDocument/2006/relationships/image" Target="../media/image2980.png"/><Relationship Id="rId10" Type="http://schemas.openxmlformats.org/officeDocument/2006/relationships/image" Target="../media/image291.png"/><Relationship Id="rId4" Type="http://schemas.openxmlformats.org/officeDocument/2006/relationships/image" Target="../media/image2970.png"/></Relationships>
</file>

<file path=ppt/slides/_rels/slide88.xml.rels><?xml version="1.0" encoding="UTF-8" standalone="yes"?>
<Relationships xmlns="http://schemas.openxmlformats.org/package/2006/relationships"><Relationship Id="rId8" Type="http://schemas.openxmlformats.org/officeDocument/2006/relationships/image" Target="../media/image3070.png"/><Relationship Id="rId3" Type="http://schemas.openxmlformats.org/officeDocument/2006/relationships/image" Target="../media/image3020.png"/><Relationship Id="rId7" Type="http://schemas.openxmlformats.org/officeDocument/2006/relationships/image" Target="../media/image3060.png"/><Relationship Id="rId12" Type="http://schemas.openxmlformats.org/officeDocument/2006/relationships/image" Target="../media/image291.png"/><Relationship Id="rId2" Type="http://schemas.openxmlformats.org/officeDocument/2006/relationships/image" Target="../media/image222.png"/><Relationship Id="rId1" Type="http://schemas.openxmlformats.org/officeDocument/2006/relationships/slideLayout" Target="../slideLayouts/slideLayout13.xml"/><Relationship Id="rId6" Type="http://schemas.openxmlformats.org/officeDocument/2006/relationships/image" Target="../media/image3050.png"/><Relationship Id="rId5" Type="http://schemas.openxmlformats.org/officeDocument/2006/relationships/image" Target="../media/image3040.png"/><Relationship Id="rId10" Type="http://schemas.openxmlformats.org/officeDocument/2006/relationships/image" Target="../media/image3080.png"/><Relationship Id="rId4" Type="http://schemas.openxmlformats.org/officeDocument/2006/relationships/image" Target="../media/image3030.png"/><Relationship Id="rId9" Type="http://schemas.openxmlformats.org/officeDocument/2006/relationships/image" Target="../media/image309.png"/></Relationships>
</file>

<file path=ppt/slides/_rels/slide89.xml.rels><?xml version="1.0" encoding="UTF-8" standalone="yes"?>
<Relationships xmlns="http://schemas.openxmlformats.org/package/2006/relationships"><Relationship Id="rId8" Type="http://schemas.openxmlformats.org/officeDocument/2006/relationships/image" Target="../media/image314.png"/><Relationship Id="rId13" Type="http://schemas.openxmlformats.org/officeDocument/2006/relationships/image" Target="../media/image291.png"/><Relationship Id="rId3" Type="http://schemas.openxmlformats.org/officeDocument/2006/relationships/image" Target="../media/image3090.png"/><Relationship Id="rId7" Type="http://schemas.openxmlformats.org/officeDocument/2006/relationships/image" Target="../media/image313.png"/><Relationship Id="rId2" Type="http://schemas.openxmlformats.org/officeDocument/2006/relationships/image" Target="../media/image222.png"/><Relationship Id="rId1" Type="http://schemas.openxmlformats.org/officeDocument/2006/relationships/slideLayout" Target="../slideLayouts/slideLayout13.xml"/><Relationship Id="rId6" Type="http://schemas.openxmlformats.org/officeDocument/2006/relationships/image" Target="../media/image312.png"/><Relationship Id="rId11" Type="http://schemas.openxmlformats.org/officeDocument/2006/relationships/image" Target="../media/image316.png"/><Relationship Id="rId5" Type="http://schemas.openxmlformats.org/officeDocument/2006/relationships/image" Target="../media/image311.png"/><Relationship Id="rId10" Type="http://schemas.openxmlformats.org/officeDocument/2006/relationships/image" Target="../media/image315.png"/><Relationship Id="rId4" Type="http://schemas.openxmlformats.org/officeDocument/2006/relationships/image" Target="../media/image31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8" Type="http://schemas.openxmlformats.org/officeDocument/2006/relationships/image" Target="../media/image322.png"/><Relationship Id="rId13" Type="http://schemas.openxmlformats.org/officeDocument/2006/relationships/image" Target="../media/image291.png"/><Relationship Id="rId3" Type="http://schemas.openxmlformats.org/officeDocument/2006/relationships/image" Target="../media/image317.png"/><Relationship Id="rId7" Type="http://schemas.openxmlformats.org/officeDocument/2006/relationships/image" Target="../media/image321.png"/><Relationship Id="rId2" Type="http://schemas.openxmlformats.org/officeDocument/2006/relationships/image" Target="../media/image222.png"/><Relationship Id="rId1" Type="http://schemas.openxmlformats.org/officeDocument/2006/relationships/slideLayout" Target="../slideLayouts/slideLayout13.xml"/><Relationship Id="rId6" Type="http://schemas.openxmlformats.org/officeDocument/2006/relationships/image" Target="../media/image320.png"/><Relationship Id="rId11" Type="http://schemas.openxmlformats.org/officeDocument/2006/relationships/image" Target="../media/image316.png"/><Relationship Id="rId5" Type="http://schemas.openxmlformats.org/officeDocument/2006/relationships/image" Target="../media/image319.png"/><Relationship Id="rId10" Type="http://schemas.openxmlformats.org/officeDocument/2006/relationships/image" Target="../media/image323.png"/><Relationship Id="rId4" Type="http://schemas.openxmlformats.org/officeDocument/2006/relationships/image" Target="../media/image318.png"/><Relationship Id="rId9" Type="http://schemas.openxmlformats.org/officeDocument/2006/relationships/image" Target="../media/image309.png"/></Relationships>
</file>

<file path=ppt/slides/_rels/slide91.xml.rels><?xml version="1.0" encoding="UTF-8" standalone="yes"?>
<Relationships xmlns="http://schemas.openxmlformats.org/package/2006/relationships"><Relationship Id="rId8" Type="http://schemas.openxmlformats.org/officeDocument/2006/relationships/image" Target="../media/image327.png"/><Relationship Id="rId13" Type="http://schemas.openxmlformats.org/officeDocument/2006/relationships/image" Target="../media/image291.png"/><Relationship Id="rId3" Type="http://schemas.openxmlformats.org/officeDocument/2006/relationships/image" Target="../media/image3090.png"/><Relationship Id="rId7" Type="http://schemas.openxmlformats.org/officeDocument/2006/relationships/image" Target="../media/image313.png"/><Relationship Id="rId2" Type="http://schemas.openxmlformats.org/officeDocument/2006/relationships/image" Target="../media/image222.png"/><Relationship Id="rId1" Type="http://schemas.openxmlformats.org/officeDocument/2006/relationships/slideLayout" Target="../slideLayouts/slideLayout13.xml"/><Relationship Id="rId6" Type="http://schemas.openxmlformats.org/officeDocument/2006/relationships/image" Target="../media/image326.png"/><Relationship Id="rId11" Type="http://schemas.openxmlformats.org/officeDocument/2006/relationships/image" Target="../media/image316.png"/><Relationship Id="rId5" Type="http://schemas.openxmlformats.org/officeDocument/2006/relationships/image" Target="../media/image325.png"/><Relationship Id="rId10" Type="http://schemas.openxmlformats.org/officeDocument/2006/relationships/image" Target="../media/image328.png"/><Relationship Id="rId4" Type="http://schemas.openxmlformats.org/officeDocument/2006/relationships/image" Target="../media/image324.png"/></Relationships>
</file>

<file path=ppt/slides/_rels/slide92.xml.rels><?xml version="1.0" encoding="UTF-8" standalone="yes"?>
<Relationships xmlns="http://schemas.openxmlformats.org/package/2006/relationships"><Relationship Id="rId8" Type="http://schemas.openxmlformats.org/officeDocument/2006/relationships/image" Target="../media/image327.png"/><Relationship Id="rId13" Type="http://schemas.openxmlformats.org/officeDocument/2006/relationships/image" Target="../media/image291.png"/><Relationship Id="rId3" Type="http://schemas.openxmlformats.org/officeDocument/2006/relationships/image" Target="../media/image3090.png"/><Relationship Id="rId7" Type="http://schemas.openxmlformats.org/officeDocument/2006/relationships/image" Target="../media/image313.png"/><Relationship Id="rId2" Type="http://schemas.openxmlformats.org/officeDocument/2006/relationships/image" Target="../media/image222.png"/><Relationship Id="rId1" Type="http://schemas.openxmlformats.org/officeDocument/2006/relationships/slideLayout" Target="../slideLayouts/slideLayout13.xml"/><Relationship Id="rId6" Type="http://schemas.openxmlformats.org/officeDocument/2006/relationships/image" Target="../media/image326.png"/><Relationship Id="rId11" Type="http://schemas.openxmlformats.org/officeDocument/2006/relationships/image" Target="../media/image316.png"/><Relationship Id="rId5" Type="http://schemas.openxmlformats.org/officeDocument/2006/relationships/image" Target="../media/image325.png"/><Relationship Id="rId4" Type="http://schemas.openxmlformats.org/officeDocument/2006/relationships/image" Target="../media/image324.png"/><Relationship Id="rId9" Type="http://schemas.openxmlformats.org/officeDocument/2006/relationships/image" Target="../media/image282.png"/></Relationships>
</file>

<file path=ppt/slides/_rels/slide93.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32.png"/><Relationship Id="rId3" Type="http://schemas.openxmlformats.org/officeDocument/2006/relationships/image" Target="../media/image3090.png"/><Relationship Id="rId7" Type="http://schemas.openxmlformats.org/officeDocument/2006/relationships/image" Target="../media/image291.png"/><Relationship Id="rId12" Type="http://schemas.openxmlformats.org/officeDocument/2006/relationships/image" Target="../media/image331.png"/><Relationship Id="rId2" Type="http://schemas.openxmlformats.org/officeDocument/2006/relationships/image" Target="../media/image222.png"/><Relationship Id="rId1" Type="http://schemas.openxmlformats.org/officeDocument/2006/relationships/slideLayout" Target="../slideLayouts/slideLayout13.xml"/><Relationship Id="rId6" Type="http://schemas.openxmlformats.org/officeDocument/2006/relationships/image" Target="../media/image326.png"/><Relationship Id="rId11" Type="http://schemas.openxmlformats.org/officeDocument/2006/relationships/image" Target="../media/image316.png"/><Relationship Id="rId5" Type="http://schemas.openxmlformats.org/officeDocument/2006/relationships/image" Target="../media/image325.png"/><Relationship Id="rId15" Type="http://schemas.openxmlformats.org/officeDocument/2006/relationships/image" Target="../media/image2820.png"/><Relationship Id="rId10" Type="http://schemas.openxmlformats.org/officeDocument/2006/relationships/image" Target="../media/image287.png"/><Relationship Id="rId4" Type="http://schemas.openxmlformats.org/officeDocument/2006/relationships/image" Target="../media/image324.png"/><Relationship Id="rId9" Type="http://schemas.openxmlformats.org/officeDocument/2006/relationships/image" Target="../media/image327.png"/></Relationships>
</file>

<file path=ppt/slides/_rels/slide94.xml.rels><?xml version="1.0" encoding="UTF-8" standalone="yes"?>
<Relationships xmlns="http://schemas.openxmlformats.org/package/2006/relationships"><Relationship Id="rId8" Type="http://schemas.openxmlformats.org/officeDocument/2006/relationships/image" Target="../media/image327.png"/><Relationship Id="rId13" Type="http://schemas.openxmlformats.org/officeDocument/2006/relationships/image" Target="../media/image332.png"/><Relationship Id="rId18" Type="http://schemas.openxmlformats.org/officeDocument/2006/relationships/image" Target="../media/image293.png"/><Relationship Id="rId3" Type="http://schemas.openxmlformats.org/officeDocument/2006/relationships/image" Target="../media/image3090.png"/><Relationship Id="rId21" Type="http://schemas.openxmlformats.org/officeDocument/2006/relationships/image" Target="../media/image2870.png"/><Relationship Id="rId7" Type="http://schemas.openxmlformats.org/officeDocument/2006/relationships/image" Target="../media/image313.png"/><Relationship Id="rId12" Type="http://schemas.openxmlformats.org/officeDocument/2006/relationships/image" Target="../media/image331.png"/><Relationship Id="rId2" Type="http://schemas.openxmlformats.org/officeDocument/2006/relationships/image" Target="../media/image222.png"/><Relationship Id="rId16" Type="http://schemas.openxmlformats.org/officeDocument/2006/relationships/image" Target="../media/image292.png"/><Relationship Id="rId20" Type="http://schemas.openxmlformats.org/officeDocument/2006/relationships/image" Target="../media/image299.png"/><Relationship Id="rId1" Type="http://schemas.openxmlformats.org/officeDocument/2006/relationships/slideLayout" Target="../slideLayouts/slideLayout13.xml"/><Relationship Id="rId6" Type="http://schemas.openxmlformats.org/officeDocument/2006/relationships/image" Target="../media/image326.png"/><Relationship Id="rId11" Type="http://schemas.openxmlformats.org/officeDocument/2006/relationships/image" Target="../media/image316.png"/><Relationship Id="rId5" Type="http://schemas.openxmlformats.org/officeDocument/2006/relationships/image" Target="../media/image325.png"/><Relationship Id="rId15" Type="http://schemas.openxmlformats.org/officeDocument/2006/relationships/image" Target="../media/image335.png"/><Relationship Id="rId19" Type="http://schemas.openxmlformats.org/officeDocument/2006/relationships/image" Target="../media/image291.png"/><Relationship Id="rId4" Type="http://schemas.openxmlformats.org/officeDocument/2006/relationships/image" Target="../media/image324.png"/><Relationship Id="rId9" Type="http://schemas.openxmlformats.org/officeDocument/2006/relationships/image" Target="../media/image288.png"/><Relationship Id="rId14" Type="http://schemas.openxmlformats.org/officeDocument/2006/relationships/image" Target="../media/image334.png"/></Relationships>
</file>

<file path=ppt/slides/_rels/slide95.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22.png"/><Relationship Id="rId1" Type="http://schemas.openxmlformats.org/officeDocument/2006/relationships/slideLayout" Target="../slideLayouts/slideLayout13.xml"/><Relationship Id="rId4" Type="http://schemas.openxmlformats.org/officeDocument/2006/relationships/image" Target="../media/image2890.png"/></Relationships>
</file>

<file path=ppt/slides/_rels/slide9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22.png"/><Relationship Id="rId1" Type="http://schemas.openxmlformats.org/officeDocument/2006/relationships/slideLayout" Target="../slideLayouts/slideLayout13.xml"/><Relationship Id="rId4" Type="http://schemas.openxmlformats.org/officeDocument/2006/relationships/image" Target="../media/image2890.png"/></Relationships>
</file>

<file path=ppt/slides/_rels/slide9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222.png"/><Relationship Id="rId1" Type="http://schemas.openxmlformats.org/officeDocument/2006/relationships/slideLayout" Target="../slideLayouts/slideLayout13.xml"/><Relationship Id="rId5" Type="http://schemas.openxmlformats.org/officeDocument/2006/relationships/image" Target="../media/image341.png"/><Relationship Id="rId4" Type="http://schemas.openxmlformats.org/officeDocument/2006/relationships/image" Target="../media/image290.png"/></Relationships>
</file>

<file path=ppt/slides/_rels/slide9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22.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2787813"/>
            <a:ext cx="12192000" cy="830997"/>
          </a:xfrm>
          <a:prstGeom prst="rect">
            <a:avLst/>
          </a:prstGeom>
          <a:noFill/>
        </p:spPr>
        <p:txBody>
          <a:bodyPr wrap="square" rtlCol="0">
            <a:spAutoFit/>
          </a:bodyPr>
          <a:lstStyle/>
          <a:p>
            <a:pPr algn="ctr"/>
            <a:r>
              <a:rPr kumimoji="1" lang="zh-CN" altLang="en-US" sz="4800" dirty="0" smtClean="0">
                <a:latin typeface="黑体" panose="02010609060101010101" pitchFamily="49" charset="-122"/>
                <a:ea typeface="黑体" panose="02010609060101010101" pitchFamily="49" charset="-122"/>
                <a:cs typeface="黑体-简" panose="02000000000000000000" charset="-122"/>
              </a:rPr>
              <a:t>深度学习入门（计算机视觉）</a:t>
            </a:r>
            <a:endParaRPr kumimoji="1" lang="zh-CN" altLang="en-US" sz="4800" dirty="0">
              <a:latin typeface="黑体" panose="02010609060101010101" pitchFamily="49" charset="-122"/>
              <a:ea typeface="黑体" panose="02010609060101010101" pitchFamily="49" charset="-122"/>
              <a:cs typeface="黑体-简" panose="02000000000000000000" charset="-122"/>
            </a:endParaRPr>
          </a:p>
        </p:txBody>
      </p:sp>
    </p:spTree>
    <p:extLst>
      <p:ext uri="{BB962C8B-B14F-4D97-AF65-F5344CB8AC3E}">
        <p14:creationId xmlns:p14="http://schemas.microsoft.com/office/powerpoint/2010/main" val="1974695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646000" y="2394922"/>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prstClr val="black"/>
                </a:solidFill>
                <a:latin typeface="微软雅黑" panose="020B0503020204020204" pitchFamily="34" charset="-122"/>
                <a:ea typeface="微软雅黑" panose="020B0503020204020204" pitchFamily="34" charset="-122"/>
              </a:rPr>
              <a:t>图像识别目标</a:t>
            </a:r>
          </a:p>
        </p:txBody>
      </p:sp>
      <p:sp>
        <p:nvSpPr>
          <p:cNvPr id="11" name="矩形 10"/>
          <p:cNvSpPr/>
          <p:nvPr/>
        </p:nvSpPr>
        <p:spPr>
          <a:xfrm>
            <a:off x="1589554" y="325322"/>
            <a:ext cx="46821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dirty="0">
                <a:solidFill>
                  <a:prstClr val="black"/>
                </a:solidFill>
                <a:latin typeface="微软雅黑" panose="020B0503020204020204" pitchFamily="34" charset="-122"/>
                <a:ea typeface="微软雅黑" panose="020B0503020204020204" pitchFamily="34" charset="-122"/>
              </a:rPr>
              <a:t>概述</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圆角矩形 11"/>
          <p:cNvSpPr/>
          <p:nvPr/>
        </p:nvSpPr>
        <p:spPr>
          <a:xfrm>
            <a:off x="3646000" y="3557736"/>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图像识别挑战</a:t>
            </a:r>
            <a:endPar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圆角矩形 15"/>
          <p:cNvSpPr/>
          <p:nvPr/>
        </p:nvSpPr>
        <p:spPr>
          <a:xfrm>
            <a:off x="3646000" y="4720550"/>
            <a:ext cx="5030967" cy="769711"/>
          </a:xfrm>
          <a:prstGeom prst="roundRect">
            <a:avLst/>
          </a:prstGeom>
          <a:solidFill>
            <a:srgbClr val="F4B183"/>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prstClr val="black"/>
                </a:solidFill>
                <a:latin typeface="微软雅黑" panose="020B0503020204020204" pitchFamily="34" charset="-122"/>
                <a:ea typeface="微软雅黑" panose="020B0503020204020204" pitchFamily="34" charset="-122"/>
              </a:rPr>
              <a:t>图像识别基本框架</a:t>
            </a:r>
          </a:p>
        </p:txBody>
      </p:sp>
    </p:spTree>
    <p:extLst>
      <p:ext uri="{BB962C8B-B14F-4D97-AF65-F5344CB8AC3E}">
        <p14:creationId xmlns:p14="http://schemas.microsoft.com/office/powerpoint/2010/main" val="235033279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18211" y="400051"/>
            <a:ext cx="2720960"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课程实践</a:t>
            </a:r>
          </a:p>
        </p:txBody>
      </p:sp>
      <p:sp>
        <p:nvSpPr>
          <p:cNvPr id="15" name="圆角矩形 14"/>
          <p:cNvSpPr/>
          <p:nvPr/>
        </p:nvSpPr>
        <p:spPr>
          <a:xfrm>
            <a:off x="3698543" y="2707630"/>
            <a:ext cx="4544705" cy="769620"/>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实践：手写数字识别</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0172426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87223" y="400051"/>
            <a:ext cx="6570712"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感谢聆听</a:t>
            </a:r>
            <a:endParaRPr lang="zh-CN" altLang="en-US" sz="3600" b="1" dirty="0">
              <a:latin typeface="微软雅黑" panose="020B0503020204020204" pitchFamily="34" charset="-122"/>
              <a:ea typeface="微软雅黑" panose="020B0503020204020204" pitchFamily="34" charset="-122"/>
            </a:endParaRPr>
          </a:p>
        </p:txBody>
      </p:sp>
      <p:pic>
        <p:nvPicPr>
          <p:cNvPr id="6" name="Picture 3" descr="C:\Users\Fire\AppData\Local\Microsoft\Windows\Temporary Internet Files\Content.IE5\GNBL4RG2\MC900356213[1].wmf"/>
          <p:cNvPicPr>
            <a:picLocks noChangeAspect="1" noChangeArrowheads="1"/>
          </p:cNvPicPr>
          <p:nvPr/>
        </p:nvPicPr>
        <p:blipFill>
          <a:blip r:embed="rId3"/>
          <a:srcRect/>
          <a:stretch>
            <a:fillRect/>
          </a:stretch>
        </p:blipFill>
        <p:spPr bwMode="auto">
          <a:xfrm>
            <a:off x="2442342" y="2217375"/>
            <a:ext cx="2000264" cy="2517030"/>
          </a:xfrm>
          <a:prstGeom prst="rect">
            <a:avLst/>
          </a:prstGeom>
          <a:noFill/>
        </p:spPr>
      </p:pic>
      <p:sp>
        <p:nvSpPr>
          <p:cNvPr id="9" name="圆角矩形 8"/>
          <p:cNvSpPr/>
          <p:nvPr/>
        </p:nvSpPr>
        <p:spPr>
          <a:xfrm>
            <a:off x="5720373" y="2788185"/>
            <a:ext cx="4439920" cy="1375410"/>
          </a:xfrm>
          <a:prstGeom prst="roundRect">
            <a:avLst/>
          </a:prstGeom>
          <a:solidFill>
            <a:srgbClr val="F2FFFB"/>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2200" dirty="0" smtClean="0">
                <a:latin typeface="微软雅黑" panose="020B0503020204020204" pitchFamily="34" charset="-122"/>
                <a:ea typeface="微软雅黑" panose="020B0503020204020204" pitchFamily="34" charset="-122"/>
                <a:sym typeface="+mn-ea"/>
              </a:rPr>
              <a:t>有什么问题吗？</a:t>
            </a:r>
            <a:endParaRPr kumimoji="1" lang="zh-CN" altLang="en-US" sz="2400" b="1" dirty="0">
              <a:solidFill>
                <a:srgbClr val="FF33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587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dir="cw">
                                      <p:cBhvr override="childStyle">
                                        <p:cTn id="6" dur="200" fill="hold"/>
                                        <p:tgtEl>
                                          <p:spTgt spid="6"/>
                                        </p:tgtEl>
                                        <p:attrNameLst>
                                          <p:attrName>style.color</p:attrName>
                                        </p:attrNameLst>
                                      </p:cBhvr>
                                      <p:to>
                                        <a:schemeClr val="bg1"/>
                                      </p:to>
                                    </p:animClr>
                                    <p:animClr clrSpc="rgb" dir="cw">
                                      <p:cBhvr>
                                        <p:cTn id="7" dur="200" fill="hold"/>
                                        <p:tgtEl>
                                          <p:spTgt spid="6"/>
                                        </p:tgtEl>
                                        <p:attrNameLst>
                                          <p:attrName>fillcolor</p:attrName>
                                        </p:attrNameLst>
                                      </p:cBhvr>
                                      <p:to>
                                        <a:schemeClr val="bg1"/>
                                      </p:to>
                                    </p:animClr>
                                    <p:set>
                                      <p:cBhvr>
                                        <p:cTn id="8" dur="200" fill="hold"/>
                                        <p:tgtEl>
                                          <p:spTgt spid="6"/>
                                        </p:tgtEl>
                                        <p:attrNameLst>
                                          <p:attrName>fill.type</p:attrName>
                                        </p:attrNameLst>
                                      </p:cBhvr>
                                      <p:to>
                                        <p:strVal val="solid"/>
                                      </p:to>
                                    </p:set>
                                    <p:set>
                                      <p:cBhvr>
                                        <p:cTn id="9" dur="200" fill="hold"/>
                                        <p:tgtEl>
                                          <p:spTgt spid="6"/>
                                        </p:tgtEl>
                                        <p:attrNameLst>
                                          <p:attrName>fill.on</p:attrName>
                                        </p:attrNameLst>
                                      </p:cBhvr>
                                      <p:to>
                                        <p:strVal val="true"/>
                                      </p:to>
                                    </p:set>
                                    <p:animRot by="120000">
                                      <p:cBhvr>
                                        <p:cTn id="10" dur="200" fill="hold">
                                          <p:stCondLst>
                                            <p:cond delay="0"/>
                                          </p:stCondLst>
                                        </p:cTn>
                                        <p:tgtEl>
                                          <p:spTgt spid="6"/>
                                        </p:tgtEl>
                                        <p:attrNameLst>
                                          <p:attrName>r</p:attrName>
                                        </p:attrNameLst>
                                      </p:cBhvr>
                                    </p:animRot>
                                    <p:animRot by="-240000">
                                      <p:cBhvr>
                                        <p:cTn id="11" dur="400" fill="hold">
                                          <p:stCondLst>
                                            <p:cond delay="400"/>
                                          </p:stCondLst>
                                        </p:cTn>
                                        <p:tgtEl>
                                          <p:spTgt spid="6"/>
                                        </p:tgtEl>
                                        <p:attrNameLst>
                                          <p:attrName>r</p:attrName>
                                        </p:attrNameLst>
                                      </p:cBhvr>
                                    </p:animRot>
                                    <p:animRot by="240000">
                                      <p:cBhvr>
                                        <p:cTn id="12" dur="400" fill="hold">
                                          <p:stCondLst>
                                            <p:cond delay="800"/>
                                          </p:stCondLst>
                                        </p:cTn>
                                        <p:tgtEl>
                                          <p:spTgt spid="6"/>
                                        </p:tgtEl>
                                        <p:attrNameLst>
                                          <p:attrName>r</p:attrName>
                                        </p:attrNameLst>
                                      </p:cBhvr>
                                    </p:animRot>
                                    <p:animRot by="-240000">
                                      <p:cBhvr>
                                        <p:cTn id="13" dur="400" fill="hold">
                                          <p:stCondLst>
                                            <p:cond delay="1200"/>
                                          </p:stCondLst>
                                        </p:cTn>
                                        <p:tgtEl>
                                          <p:spTgt spid="6"/>
                                        </p:tgtEl>
                                        <p:attrNameLst>
                                          <p:attrName>r</p:attrName>
                                        </p:attrNameLst>
                                      </p:cBhvr>
                                    </p:animRot>
                                    <p:animRot by="120000">
                                      <p:cBhvr>
                                        <p:cTn id="14" dur="400" fill="hold">
                                          <p:stCondLst>
                                            <p:cond delay="16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748135" y="311916"/>
            <a:ext cx="3913619"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图像识别基本框架</a:t>
            </a:r>
            <a:endParaRPr lang="zh-CN" altLang="en-US" sz="36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592687" y="2255987"/>
            <a:ext cx="8550659" cy="3219479"/>
          </a:xfrm>
          <a:prstGeom prst="rect">
            <a:avLst/>
          </a:prstGeom>
        </p:spPr>
      </p:pic>
      <p:sp>
        <p:nvSpPr>
          <p:cNvPr id="4" name="文本框 3"/>
          <p:cNvSpPr txBox="1"/>
          <p:nvPr/>
        </p:nvSpPr>
        <p:spPr>
          <a:xfrm>
            <a:off x="2387460" y="5426221"/>
            <a:ext cx="6548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a:solidFill>
                  <a:srgbClr val="00B0F0"/>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fontAlgn="base">
              <a:spcBef>
                <a:spcPct val="0"/>
              </a:spcBef>
              <a:spcAft>
                <a:spcPct val="0"/>
              </a:spcAft>
              <a:defRPr>
                <a:latin typeface="Calibri" panose="020F0502020204030204" pitchFamily="34" charset="0"/>
              </a:defRPr>
            </a:lvl6pPr>
            <a:lvl7pPr marL="2971800" indent="-228600" fontAlgn="base">
              <a:spcBef>
                <a:spcPct val="0"/>
              </a:spcBef>
              <a:spcAft>
                <a:spcPct val="0"/>
              </a:spcAft>
              <a:defRPr>
                <a:latin typeface="Calibri" panose="020F0502020204030204" pitchFamily="34" charset="0"/>
              </a:defRPr>
            </a:lvl7pPr>
            <a:lvl8pPr marL="3429000" indent="-228600" fontAlgn="base">
              <a:spcBef>
                <a:spcPct val="0"/>
              </a:spcBef>
              <a:spcAft>
                <a:spcPct val="0"/>
              </a:spcAft>
              <a:defRPr>
                <a:latin typeface="Calibri" panose="020F0502020204030204" pitchFamily="34" charset="0"/>
              </a:defRPr>
            </a:lvl8pPr>
            <a:lvl9pPr marL="3886200" indent="-228600" fontAlgn="base">
              <a:spcBef>
                <a:spcPct val="0"/>
              </a:spcBef>
              <a:spcAft>
                <a:spcPct val="0"/>
              </a:spcAft>
              <a:defRPr>
                <a:latin typeface="Calibri" panose="020F0502020204030204" pitchFamily="34" charset="0"/>
              </a:defRPr>
            </a:lvl9pPr>
          </a:lstStyle>
          <a:p>
            <a:r>
              <a:rPr lang="zh-CN" altLang="en-US" dirty="0"/>
              <a:t>图像识别基本框架（场景识别、目标识别、人脸识别</a:t>
            </a:r>
            <a:r>
              <a:rPr lang="en-US" altLang="zh-CN" dirty="0"/>
              <a:t>…</a:t>
            </a:r>
            <a:r>
              <a:rPr lang="zh-CN" altLang="en-US" dirty="0"/>
              <a:t>）</a:t>
            </a:r>
          </a:p>
        </p:txBody>
      </p:sp>
      <p:sp>
        <p:nvSpPr>
          <p:cNvPr id="9" name="Text Box 31"/>
          <p:cNvSpPr txBox="1">
            <a:spLocks noChangeArrowheads="1"/>
          </p:cNvSpPr>
          <p:nvPr/>
        </p:nvSpPr>
        <p:spPr bwMode="auto">
          <a:xfrm>
            <a:off x="1748135" y="1520402"/>
            <a:ext cx="209788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kumimoji="1" lang="zh-CN" altLang="en-US" sz="3200" b="1" dirty="0">
                <a:solidFill>
                  <a:schemeClr val="accent1"/>
                </a:solidFill>
                <a:effectLst>
                  <a:outerShdw blurRad="38100" dist="38100" dir="2700000" algn="tl">
                    <a:srgbClr val="000000"/>
                  </a:outerShdw>
                </a:effectLst>
                <a:latin typeface="Arial" panose="020B0604020202020204" pitchFamily="34" charset="0"/>
              </a:rPr>
              <a:t>测量空间</a:t>
            </a:r>
          </a:p>
        </p:txBody>
      </p:sp>
      <p:sp>
        <p:nvSpPr>
          <p:cNvPr id="10" name="Text Box 32"/>
          <p:cNvSpPr txBox="1">
            <a:spLocks noChangeArrowheads="1"/>
          </p:cNvSpPr>
          <p:nvPr/>
        </p:nvSpPr>
        <p:spPr bwMode="auto">
          <a:xfrm>
            <a:off x="5166510" y="1520401"/>
            <a:ext cx="191941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kumimoji="1" lang="zh-CN" altLang="en-US" sz="3200" b="1" dirty="0">
                <a:solidFill>
                  <a:schemeClr val="accent1"/>
                </a:solidFill>
                <a:effectLst>
                  <a:outerShdw blurRad="38100" dist="38100" dir="2700000" algn="tl">
                    <a:srgbClr val="000000"/>
                  </a:outerShdw>
                </a:effectLst>
                <a:latin typeface="Arial" panose="020B0604020202020204" pitchFamily="34" charset="0"/>
              </a:rPr>
              <a:t>特征空间</a:t>
            </a:r>
          </a:p>
        </p:txBody>
      </p:sp>
      <p:sp>
        <p:nvSpPr>
          <p:cNvPr id="13" name="Text Box 33"/>
          <p:cNvSpPr txBox="1">
            <a:spLocks noChangeArrowheads="1"/>
          </p:cNvSpPr>
          <p:nvPr/>
        </p:nvSpPr>
        <p:spPr bwMode="auto">
          <a:xfrm>
            <a:off x="8550807" y="1515927"/>
            <a:ext cx="201046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kumimoji="1" lang="zh-CN" altLang="en-US" sz="3200" b="1" dirty="0">
                <a:solidFill>
                  <a:schemeClr val="accent1"/>
                </a:solidFill>
                <a:effectLst>
                  <a:outerShdw blurRad="38100" dist="38100" dir="2700000" algn="tl">
                    <a:srgbClr val="000000"/>
                  </a:outerShdw>
                </a:effectLst>
                <a:latin typeface="Arial" panose="020B0604020202020204" pitchFamily="34" charset="0"/>
              </a:rPr>
              <a:t>类别空间</a:t>
            </a:r>
          </a:p>
        </p:txBody>
      </p:sp>
      <p:sp>
        <p:nvSpPr>
          <p:cNvPr id="15" name="Line 34"/>
          <p:cNvSpPr>
            <a:spLocks noChangeShapeType="1"/>
          </p:cNvSpPr>
          <p:nvPr/>
        </p:nvSpPr>
        <p:spPr bwMode="auto">
          <a:xfrm>
            <a:off x="3939900" y="1808314"/>
            <a:ext cx="768494" cy="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17" name="Line 35"/>
          <p:cNvSpPr>
            <a:spLocks noChangeShapeType="1"/>
          </p:cNvSpPr>
          <p:nvPr/>
        </p:nvSpPr>
        <p:spPr bwMode="auto">
          <a:xfrm>
            <a:off x="7411039" y="1808314"/>
            <a:ext cx="988844" cy="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Tree>
    <p:extLst>
      <p:ext uri="{BB962C8B-B14F-4D97-AF65-F5344CB8AC3E}">
        <p14:creationId xmlns:p14="http://schemas.microsoft.com/office/powerpoint/2010/main" val="9272555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468428" y="1614715"/>
            <a:ext cx="4732472"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概述</a:t>
            </a:r>
          </a:p>
        </p:txBody>
      </p:sp>
      <p:sp>
        <p:nvSpPr>
          <p:cNvPr id="3" name="椭圆 2"/>
          <p:cNvSpPr/>
          <p:nvPr/>
        </p:nvSpPr>
        <p:spPr>
          <a:xfrm>
            <a:off x="2119306" y="1561341"/>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10" name="圆角矩形 9"/>
          <p:cNvSpPr/>
          <p:nvPr/>
        </p:nvSpPr>
        <p:spPr>
          <a:xfrm>
            <a:off x="2468428" y="2703287"/>
            <a:ext cx="4732472"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传统图像识别技术</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1" name="椭圆 10"/>
          <p:cNvSpPr/>
          <p:nvPr/>
        </p:nvSpPr>
        <p:spPr>
          <a:xfrm>
            <a:off x="2119306" y="2649913"/>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12" name="圆角矩形 11"/>
          <p:cNvSpPr/>
          <p:nvPr/>
        </p:nvSpPr>
        <p:spPr>
          <a:xfrm>
            <a:off x="2468428" y="3845233"/>
            <a:ext cx="4732472"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深度学习与图像识别</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3" name="椭圆 12"/>
          <p:cNvSpPr/>
          <p:nvPr/>
        </p:nvSpPr>
        <p:spPr>
          <a:xfrm>
            <a:off x="2119306" y="3791859"/>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14" name="圆角矩形 13"/>
          <p:cNvSpPr/>
          <p:nvPr/>
        </p:nvSpPr>
        <p:spPr>
          <a:xfrm>
            <a:off x="2468428" y="4933805"/>
            <a:ext cx="4732472"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课程实践</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5" name="椭圆 14"/>
          <p:cNvSpPr/>
          <p:nvPr/>
        </p:nvSpPr>
        <p:spPr>
          <a:xfrm>
            <a:off x="2119306" y="4880431"/>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17" name="文本框 16"/>
          <p:cNvSpPr txBox="1"/>
          <p:nvPr/>
        </p:nvSpPr>
        <p:spPr>
          <a:xfrm>
            <a:off x="7519855" y="1788217"/>
            <a:ext cx="3575775"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目标、挑战、图像识别基本框架</a:t>
            </a:r>
            <a:endParaRPr lang="zh-CN" altLang="en-US"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7550022" y="2734301"/>
            <a:ext cx="4091518" cy="646331"/>
          </a:xfrm>
          <a:prstGeom prst="rect">
            <a:avLst/>
          </a:prstGeom>
          <a:noFill/>
        </p:spPr>
        <p:txBody>
          <a:bodyPr wrap="square" rtlCol="0">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早期图像识别技术（</a:t>
            </a:r>
            <a:r>
              <a:rPr lang="en-US" altLang="zh-CN" dirty="0" smtClean="0">
                <a:solidFill>
                  <a:srgbClr val="FF0000"/>
                </a:solidFill>
                <a:latin typeface="微软雅黑" panose="020B0503020204020204" pitchFamily="34" charset="-122"/>
                <a:ea typeface="微软雅黑" panose="020B0503020204020204" pitchFamily="34" charset="-122"/>
              </a:rPr>
              <a:t>1990-2003</a:t>
            </a:r>
            <a:r>
              <a:rPr lang="zh-CN" altLang="en-US" dirty="0" smtClean="0">
                <a:solidFill>
                  <a:srgbClr val="FF0000"/>
                </a:solidFill>
                <a:latin typeface="微软雅黑" panose="020B0503020204020204" pitchFamily="34" charset="-122"/>
                <a:ea typeface="微软雅黑" panose="020B0503020204020204" pitchFamily="34" charset="-122"/>
              </a:rPr>
              <a:t>）</a:t>
            </a:r>
            <a:endParaRPr lang="en-US" altLang="zh-CN" dirty="0" smtClean="0">
              <a:solidFill>
                <a:srgbClr val="FF0000"/>
              </a:solidFill>
              <a:latin typeface="微软雅黑" panose="020B0503020204020204" pitchFamily="34" charset="-122"/>
              <a:ea typeface="微软雅黑" panose="020B0503020204020204" pitchFamily="34" charset="-122"/>
            </a:endParaRPr>
          </a:p>
          <a:p>
            <a:r>
              <a:rPr lang="zh-CN" altLang="en-US" dirty="0" smtClean="0">
                <a:solidFill>
                  <a:srgbClr val="FF0000"/>
                </a:solidFill>
                <a:latin typeface="微软雅黑" panose="020B0503020204020204" pitchFamily="34" charset="-122"/>
                <a:ea typeface="微软雅黑" panose="020B0503020204020204" pitchFamily="34" charset="-122"/>
              </a:rPr>
              <a:t>中期图像识别技术（</a:t>
            </a:r>
            <a:r>
              <a:rPr lang="en-US" altLang="zh-CN" dirty="0" smtClean="0">
                <a:solidFill>
                  <a:srgbClr val="FF0000"/>
                </a:solidFill>
                <a:latin typeface="微软雅黑" panose="020B0503020204020204" pitchFamily="34" charset="-122"/>
                <a:ea typeface="微软雅黑" panose="020B0503020204020204" pitchFamily="34" charset="-122"/>
              </a:rPr>
              <a:t>2003-2012</a:t>
            </a:r>
            <a:r>
              <a:rPr lang="zh-CN" altLang="en-US" dirty="0" smtClean="0">
                <a:solidFill>
                  <a:srgbClr val="FF0000"/>
                </a:solidFill>
                <a:latin typeface="微软雅黑" panose="020B0503020204020204" pitchFamily="34" charset="-122"/>
                <a:ea typeface="微软雅黑" panose="020B0503020204020204" pitchFamily="34" charset="-122"/>
              </a:rPr>
              <a:t>）</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7550022" y="3880235"/>
            <a:ext cx="4121685"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深度学习发展历程、为什么使用深度学习、如何使用深度学习</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550022" y="5107307"/>
            <a:ext cx="2742419"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实践：手写数字识别</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1539363" y="397213"/>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843042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86244" y="2394922"/>
            <a:ext cx="5770955" cy="769711"/>
          </a:xfrm>
          <a:prstGeom prst="roundRect">
            <a:avLst/>
          </a:prstGeom>
          <a:solidFill>
            <a:srgbClr val="F4B183"/>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prstClr val="black"/>
                </a:solidFill>
                <a:latin typeface="微软雅黑" panose="020B0503020204020204" pitchFamily="34" charset="-122"/>
                <a:ea typeface="微软雅黑" panose="020B0503020204020204" pitchFamily="34" charset="-122"/>
              </a:rPr>
              <a:t>早期图像识别技术</a:t>
            </a:r>
            <a:r>
              <a:rPr lang="en-US" altLang="zh-CN" sz="2800" dirty="0">
                <a:solidFill>
                  <a:prstClr val="black"/>
                </a:solidFill>
                <a:latin typeface="微软雅黑" panose="020B0503020204020204" pitchFamily="34" charset="-122"/>
                <a:ea typeface="微软雅黑" panose="020B0503020204020204" pitchFamily="34" charset="-122"/>
              </a:rPr>
              <a:t>(1990-2003)</a:t>
            </a:r>
          </a:p>
        </p:txBody>
      </p:sp>
      <p:sp>
        <p:nvSpPr>
          <p:cNvPr id="11" name="矩形 10"/>
          <p:cNvSpPr/>
          <p:nvPr/>
        </p:nvSpPr>
        <p:spPr>
          <a:xfrm>
            <a:off x="1589554" y="325322"/>
            <a:ext cx="46821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传统图像识别技术</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圆角矩形 11"/>
          <p:cNvSpPr/>
          <p:nvPr/>
        </p:nvSpPr>
        <p:spPr>
          <a:xfrm>
            <a:off x="3386244" y="3557736"/>
            <a:ext cx="5770955"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lvl="0" algn="ctr">
              <a:defRPr/>
            </a:pPr>
            <a:r>
              <a:rPr lang="zh-CN" altLang="en-US" sz="2800" dirty="0">
                <a:solidFill>
                  <a:prstClr val="black"/>
                </a:solidFill>
                <a:latin typeface="微软雅黑" panose="020B0503020204020204" pitchFamily="34" charset="-122"/>
                <a:ea typeface="微软雅黑" panose="020B0503020204020204" pitchFamily="34" charset="-122"/>
              </a:rPr>
              <a:t>中期图像识别技术</a:t>
            </a:r>
            <a:r>
              <a:rPr lang="en-US" altLang="zh-CN" sz="2800" dirty="0" smtClean="0">
                <a:solidFill>
                  <a:prstClr val="black"/>
                </a:solidFill>
                <a:latin typeface="微软雅黑" panose="020B0503020204020204" pitchFamily="34" charset="-122"/>
                <a:ea typeface="微软雅黑" panose="020B0503020204020204" pitchFamily="34" charset="-122"/>
              </a:rPr>
              <a:t>(2003-2012</a:t>
            </a:r>
            <a:r>
              <a:rPr lang="en-US" altLang="zh-CN" sz="2800" dirty="0">
                <a:solidFill>
                  <a:prstClr val="black"/>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196470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631156" y="379198"/>
            <a:ext cx="7009360"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早期图像识别技术</a:t>
            </a:r>
            <a:r>
              <a:rPr kumimoji="1" lang="en-US" altLang="zh-CN" sz="3600" b="1" dirty="0" smtClean="0">
                <a:latin typeface="微软雅黑" panose="020B0503020204020204" pitchFamily="34" charset="-122"/>
                <a:ea typeface="微软雅黑" panose="020B0503020204020204" pitchFamily="34" charset="-122"/>
              </a:rPr>
              <a:t>(1990-2003)</a:t>
            </a:r>
            <a:endParaRPr lang="zh-CN" altLang="en-US" sz="3600" b="1" dirty="0">
              <a:latin typeface="微软雅黑" panose="020B0503020204020204" pitchFamily="34" charset="-122"/>
              <a:ea typeface="微软雅黑" panose="020B0503020204020204" pitchFamily="34" charset="-122"/>
            </a:endParaRPr>
          </a:p>
        </p:txBody>
      </p:sp>
      <p:grpSp>
        <p:nvGrpSpPr>
          <p:cNvPr id="12" name="组合 11"/>
          <p:cNvGrpSpPr/>
          <p:nvPr/>
        </p:nvGrpSpPr>
        <p:grpSpPr>
          <a:xfrm>
            <a:off x="840105" y="1863398"/>
            <a:ext cx="8792532" cy="4618012"/>
            <a:chOff x="1070992" y="531726"/>
            <a:chExt cx="6858000" cy="4524908"/>
          </a:xfrm>
        </p:grpSpPr>
        <p:pic>
          <p:nvPicPr>
            <p:cNvPr id="14" name="Picture 52" descr="computer_user"/>
            <p:cNvPicPr>
              <a:picLocks noChangeAspect="1" noChangeArrowheads="1" noCrop="1"/>
            </p:cNvPicPr>
            <p:nvPr/>
          </p:nvPicPr>
          <p:blipFill>
            <a:blip r:embed="rId2" cstate="print"/>
            <a:srcRect/>
            <a:stretch>
              <a:fillRect/>
            </a:stretch>
          </p:blipFill>
          <p:spPr bwMode="auto">
            <a:xfrm>
              <a:off x="1499596" y="2942765"/>
              <a:ext cx="857250" cy="857250"/>
            </a:xfrm>
            <a:prstGeom prst="rect">
              <a:avLst/>
            </a:prstGeom>
            <a:noFill/>
          </p:spPr>
        </p:pic>
        <p:grpSp>
          <p:nvGrpSpPr>
            <p:cNvPr id="16" name="组合 15"/>
            <p:cNvGrpSpPr/>
            <p:nvPr/>
          </p:nvGrpSpPr>
          <p:grpSpPr>
            <a:xfrm>
              <a:off x="2683105" y="680064"/>
              <a:ext cx="1485900" cy="1865271"/>
              <a:chOff x="5500694" y="1008632"/>
              <a:chExt cx="1981200" cy="2487028"/>
            </a:xfrm>
          </p:grpSpPr>
          <p:sp>
            <p:nvSpPr>
              <p:cNvPr id="67" name="Text Box 41"/>
              <p:cNvSpPr txBox="1">
                <a:spLocks noChangeArrowheads="1"/>
              </p:cNvSpPr>
              <p:nvPr/>
            </p:nvSpPr>
            <p:spPr bwMode="auto">
              <a:xfrm>
                <a:off x="6719894" y="2895585"/>
                <a:ext cx="246308" cy="400109"/>
              </a:xfrm>
              <a:prstGeom prst="rect">
                <a:avLst/>
              </a:prstGeom>
              <a:noFill/>
              <a:ln w="9525">
                <a:noFill/>
                <a:miter lim="800000"/>
                <a:headEnd/>
                <a:tailEnd/>
              </a:ln>
              <a:effectLst/>
            </p:spPr>
            <p:txBody>
              <a:bodyPr wrap="none">
                <a:spAutoFit/>
              </a:bodyPr>
              <a:lstStyle/>
              <a:p>
                <a:pPr>
                  <a:buFontTx/>
                  <a:buNone/>
                </a:pPr>
                <a:endParaRPr lang="en-US" sz="1350">
                  <a:latin typeface="Arial"/>
                  <a:ea typeface="宋体" pitchFamily="2" charset="-122"/>
                  <a:cs typeface="Arial"/>
                </a:endParaRPr>
              </a:p>
            </p:txBody>
          </p:sp>
          <p:sp>
            <p:nvSpPr>
              <p:cNvPr id="68" name="AutoShape 44"/>
              <p:cNvSpPr>
                <a:spLocks noChangeArrowheads="1"/>
              </p:cNvSpPr>
              <p:nvPr/>
            </p:nvSpPr>
            <p:spPr bwMode="auto">
              <a:xfrm>
                <a:off x="5500694" y="1666860"/>
                <a:ext cx="1905000" cy="1828800"/>
              </a:xfrm>
              <a:prstGeom prst="roundRect">
                <a:avLst>
                  <a:gd name="adj" fmla="val 16667"/>
                </a:avLst>
              </a:prstGeom>
              <a:solidFill>
                <a:srgbClr val="99CCFF"/>
              </a:solidFill>
              <a:ln w="9525">
                <a:solidFill>
                  <a:srgbClr val="FFFFFF"/>
                </a:solidFill>
                <a:round/>
                <a:headEnd/>
                <a:tailEnd/>
              </a:ln>
              <a:effectLst/>
            </p:spPr>
            <p:txBody>
              <a:bodyPr wrap="none" anchor="ctr"/>
              <a:lstStyle/>
              <a:p>
                <a:endParaRPr lang="en-US" sz="1350">
                  <a:latin typeface="Arial"/>
                  <a:cs typeface="Arial"/>
                </a:endParaRPr>
              </a:p>
            </p:txBody>
          </p:sp>
          <p:pic>
            <p:nvPicPr>
              <p:cNvPr id="69" name="Picture 45" descr="101001"/>
              <p:cNvPicPr>
                <a:picLocks noChangeAspect="1" noChangeArrowheads="1"/>
              </p:cNvPicPr>
              <p:nvPr/>
            </p:nvPicPr>
            <p:blipFill>
              <a:blip r:embed="rId3" cstate="print"/>
              <a:srcRect/>
              <a:stretch>
                <a:fillRect/>
              </a:stretch>
            </p:blipFill>
            <p:spPr bwMode="auto">
              <a:xfrm>
                <a:off x="6110294" y="2505060"/>
                <a:ext cx="533400" cy="800100"/>
              </a:xfrm>
              <a:prstGeom prst="rect">
                <a:avLst/>
              </a:prstGeom>
              <a:noFill/>
            </p:spPr>
          </p:pic>
          <p:pic>
            <p:nvPicPr>
              <p:cNvPr id="70" name="Picture 46" descr="101385"/>
              <p:cNvPicPr>
                <a:picLocks noChangeAspect="1" noChangeArrowheads="1"/>
              </p:cNvPicPr>
              <p:nvPr/>
            </p:nvPicPr>
            <p:blipFill>
              <a:blip r:embed="rId4" cstate="print"/>
              <a:srcRect/>
              <a:stretch>
                <a:fillRect/>
              </a:stretch>
            </p:blipFill>
            <p:spPr bwMode="auto">
              <a:xfrm>
                <a:off x="5576894" y="2657460"/>
                <a:ext cx="801687" cy="533400"/>
              </a:xfrm>
              <a:prstGeom prst="rect">
                <a:avLst/>
              </a:prstGeom>
              <a:noFill/>
            </p:spPr>
          </p:pic>
          <p:pic>
            <p:nvPicPr>
              <p:cNvPr id="71" name="Picture 47" descr="100338"/>
              <p:cNvPicPr>
                <a:picLocks noChangeAspect="1" noChangeArrowheads="1"/>
              </p:cNvPicPr>
              <p:nvPr/>
            </p:nvPicPr>
            <p:blipFill>
              <a:blip r:embed="rId5" cstate="print"/>
              <a:srcRect/>
              <a:stretch>
                <a:fillRect/>
              </a:stretch>
            </p:blipFill>
            <p:spPr bwMode="auto">
              <a:xfrm>
                <a:off x="6415094" y="2963847"/>
                <a:ext cx="685800" cy="455613"/>
              </a:xfrm>
              <a:prstGeom prst="rect">
                <a:avLst/>
              </a:prstGeom>
              <a:noFill/>
            </p:spPr>
          </p:pic>
          <p:pic>
            <p:nvPicPr>
              <p:cNvPr id="72" name="Picture 48" descr="099032"/>
              <p:cNvPicPr>
                <a:picLocks noChangeAspect="1" noChangeArrowheads="1"/>
              </p:cNvPicPr>
              <p:nvPr/>
            </p:nvPicPr>
            <p:blipFill>
              <a:blip r:embed="rId6" cstate="print"/>
              <a:srcRect/>
              <a:stretch>
                <a:fillRect/>
              </a:stretch>
            </p:blipFill>
            <p:spPr bwMode="auto">
              <a:xfrm>
                <a:off x="6719894" y="2200260"/>
                <a:ext cx="492125" cy="738187"/>
              </a:xfrm>
              <a:prstGeom prst="rect">
                <a:avLst/>
              </a:prstGeom>
              <a:noFill/>
            </p:spPr>
          </p:pic>
          <p:pic>
            <p:nvPicPr>
              <p:cNvPr id="73" name="Picture 49" descr="100003"/>
              <p:cNvPicPr>
                <a:picLocks noChangeAspect="1" noChangeArrowheads="1"/>
              </p:cNvPicPr>
              <p:nvPr/>
            </p:nvPicPr>
            <p:blipFill>
              <a:blip r:embed="rId7" cstate="print"/>
              <a:srcRect/>
              <a:stretch>
                <a:fillRect/>
              </a:stretch>
            </p:blipFill>
            <p:spPr bwMode="auto">
              <a:xfrm>
                <a:off x="6415094" y="1922447"/>
                <a:ext cx="762000" cy="506413"/>
              </a:xfrm>
              <a:prstGeom prst="rect">
                <a:avLst/>
              </a:prstGeom>
              <a:noFill/>
            </p:spPr>
          </p:pic>
          <p:pic>
            <p:nvPicPr>
              <p:cNvPr id="74" name="Picture 50" descr="084034"/>
              <p:cNvPicPr>
                <a:picLocks noChangeAspect="1" noChangeArrowheads="1"/>
              </p:cNvPicPr>
              <p:nvPr/>
            </p:nvPicPr>
            <p:blipFill>
              <a:blip r:embed="rId8" cstate="print"/>
              <a:srcRect/>
              <a:stretch>
                <a:fillRect/>
              </a:stretch>
            </p:blipFill>
            <p:spPr bwMode="auto">
              <a:xfrm>
                <a:off x="5881694" y="1819260"/>
                <a:ext cx="661987" cy="441325"/>
              </a:xfrm>
              <a:prstGeom prst="rect">
                <a:avLst/>
              </a:prstGeom>
              <a:noFill/>
            </p:spPr>
          </p:pic>
          <p:sp>
            <p:nvSpPr>
              <p:cNvPr id="75" name="Text Box 66"/>
              <p:cNvSpPr txBox="1">
                <a:spLocks noChangeArrowheads="1"/>
              </p:cNvSpPr>
              <p:nvPr/>
            </p:nvSpPr>
            <p:spPr bwMode="auto">
              <a:xfrm>
                <a:off x="5500694" y="1008632"/>
                <a:ext cx="1981200" cy="392043"/>
              </a:xfrm>
              <a:prstGeom prst="rect">
                <a:avLst/>
              </a:prstGeom>
              <a:noFill/>
              <a:ln w="9525">
                <a:noFill/>
                <a:miter lim="800000"/>
                <a:headEnd/>
                <a:tailEnd/>
              </a:ln>
              <a:effectLst/>
            </p:spPr>
            <p:txBody>
              <a:bodyPr wrap="square">
                <a:spAutoFit/>
              </a:bodyPr>
              <a:lstStyle/>
              <a:p>
                <a:pPr algn="ctr" eaLnBrk="0" hangingPunct="0">
                  <a:spcBef>
                    <a:spcPct val="50000"/>
                  </a:spcBef>
                  <a:buFontTx/>
                  <a:buNone/>
                </a:pPr>
                <a:r>
                  <a:rPr lang="zh-CN" altLang="en-US" sz="1350" b="1" dirty="0" smtClean="0">
                    <a:latin typeface="Arial"/>
                    <a:ea typeface="宋体" pitchFamily="2" charset="-122"/>
                    <a:cs typeface="Arial"/>
                  </a:rPr>
                  <a:t>图像数据库</a:t>
                </a:r>
                <a:r>
                  <a:rPr lang="en-US" altLang="zh-CN" sz="1350" b="1" dirty="0" smtClean="0">
                    <a:latin typeface="Arial"/>
                    <a:ea typeface="宋体" pitchFamily="2" charset="-122"/>
                    <a:cs typeface="Arial"/>
                  </a:rPr>
                  <a:t>(</a:t>
                </a:r>
                <a:r>
                  <a:rPr lang="zh-CN" altLang="en-US" sz="1350" b="1" dirty="0" smtClean="0">
                    <a:latin typeface="Arial"/>
                    <a:ea typeface="宋体" pitchFamily="2" charset="-122"/>
                    <a:cs typeface="Arial"/>
                  </a:rPr>
                  <a:t>小型</a:t>
                </a:r>
                <a:r>
                  <a:rPr lang="en-US" sz="1350" b="1" dirty="0" smtClean="0">
                    <a:latin typeface="Arial"/>
                    <a:ea typeface="宋体" pitchFamily="2" charset="-122"/>
                    <a:cs typeface="Arial"/>
                  </a:rPr>
                  <a:t>)</a:t>
                </a:r>
                <a:endParaRPr lang="en-US" sz="1350" b="1" dirty="0">
                  <a:latin typeface="Arial"/>
                  <a:ea typeface="宋体" pitchFamily="2" charset="-122"/>
                  <a:cs typeface="Arial"/>
                </a:endParaRPr>
              </a:p>
            </p:txBody>
          </p:sp>
        </p:grpSp>
        <p:grpSp>
          <p:nvGrpSpPr>
            <p:cNvPr id="18" name="组合 17"/>
            <p:cNvGrpSpPr/>
            <p:nvPr/>
          </p:nvGrpSpPr>
          <p:grpSpPr>
            <a:xfrm>
              <a:off x="1220995" y="531726"/>
              <a:ext cx="1328759" cy="1017059"/>
              <a:chOff x="200004" y="1142984"/>
              <a:chExt cx="1771678" cy="1356078"/>
            </a:xfrm>
          </p:grpSpPr>
          <p:pic>
            <p:nvPicPr>
              <p:cNvPr id="65" name="Picture 4" descr="https://encrypted-tbn3.gstatic.com/images?q=tbn:ANd9GcQqgFxHVDNWq6fTKfvCwpyAQc6HGsgDOx7KqryntnASgYe2Pf1_CQ"/>
              <p:cNvPicPr>
                <a:picLocks noChangeAspect="1" noChangeArrowheads="1"/>
              </p:cNvPicPr>
              <p:nvPr/>
            </p:nvPicPr>
            <p:blipFill>
              <a:blip r:embed="rId9" cstate="print"/>
              <a:srcRect/>
              <a:stretch>
                <a:fillRect/>
              </a:stretch>
            </p:blipFill>
            <p:spPr bwMode="auto">
              <a:xfrm>
                <a:off x="542922" y="1142984"/>
                <a:ext cx="1025319" cy="1020763"/>
              </a:xfrm>
              <a:prstGeom prst="rect">
                <a:avLst/>
              </a:prstGeom>
              <a:noFill/>
              <a:effectLst>
                <a:softEdge rad="127000"/>
              </a:effectLst>
            </p:spPr>
          </p:pic>
          <p:sp>
            <p:nvSpPr>
              <p:cNvPr id="66" name="AutoShape 314"/>
              <p:cNvSpPr>
                <a:spLocks noChangeArrowheads="1"/>
              </p:cNvSpPr>
              <p:nvPr/>
            </p:nvSpPr>
            <p:spPr bwMode="auto">
              <a:xfrm>
                <a:off x="200004" y="1643026"/>
                <a:ext cx="1771678" cy="856036"/>
              </a:xfrm>
              <a:prstGeom prst="irregularSeal1">
                <a:avLst/>
              </a:prstGeom>
              <a:solidFill>
                <a:srgbClr val="CCFFFF"/>
              </a:solidFill>
              <a:ln w="6350">
                <a:solidFill>
                  <a:schemeClr val="accent1"/>
                </a:solidFill>
              </a:ln>
              <a:effectLst>
                <a:outerShdw blurRad="50800" dist="38100" dir="2700000" algn="tl" rotWithShape="0">
                  <a:prstClr val="black">
                    <a:alpha val="40000"/>
                  </a:prstClr>
                </a:outerShdw>
              </a:effectLst>
              <a:scene3d>
                <a:camera prst="orthographicFront"/>
                <a:lightRig rig="threePt" dir="t"/>
              </a:scene3d>
              <a:sp3d/>
              <a:extLst>
                <a:ext uri="{909E8E84-426E-40dd-AFC4-6F175D3DCCD1}">
                  <a14:hiddenFill xmlns:a14="http://schemas.microsoft.com/office/drawing/2007/7/7/main" xmlns="">
                    <a:solidFill>
                      <a:schemeClr val="accent1"/>
                    </a:solidFill>
                  </a14:hiddenFill>
                </a:ext>
                <a:ext uri="{AF507438-7753-43e0-B8FC-AC1667EBCBE1}">
                  <a14:hiddenEffects xmlns:a14="http://schemas.microsoft.com/office/drawing/2007/7/7/main" xmlns="">
                    <a:effectLst>
                      <a:outerShdw blurRad="63500" dist="35921" dir="2700000" algn="ctr" rotWithShape="0">
                        <a:schemeClr val="bg2"/>
                      </a:outerShdw>
                    </a:effectLst>
                  </a14:hiddenEffects>
                </a:ext>
              </a:extLst>
            </p:spPr>
            <p:txBody>
              <a:bodyPr>
                <a:flatTx/>
              </a:bodyPr>
              <a:lstStyle/>
              <a:p>
                <a:pPr algn="ctr">
                  <a:defRPr/>
                </a:pPr>
                <a:r>
                  <a:rPr lang="zh-CN" altLang="en-US" sz="1200" b="1" dirty="0" smtClean="0">
                    <a:solidFill>
                      <a:schemeClr val="tx1">
                        <a:lumMod val="95000"/>
                        <a:lumOff val="5000"/>
                      </a:schemeClr>
                    </a:solidFill>
                  </a:rPr>
                  <a:t>互联网</a:t>
                </a:r>
                <a:endParaRPr lang="en-US" altLang="zh-CN" sz="1200" b="1" dirty="0">
                  <a:solidFill>
                    <a:schemeClr val="tx1">
                      <a:lumMod val="95000"/>
                      <a:lumOff val="5000"/>
                    </a:schemeClr>
                  </a:solidFill>
                </a:endParaRPr>
              </a:p>
            </p:txBody>
          </p:sp>
        </p:grpSp>
        <p:grpSp>
          <p:nvGrpSpPr>
            <p:cNvPr id="19" name="Group 368"/>
            <p:cNvGrpSpPr>
              <a:grpSpLocks/>
            </p:cNvGrpSpPr>
            <p:nvPr/>
          </p:nvGrpSpPr>
          <p:grpSpPr bwMode="auto">
            <a:xfrm>
              <a:off x="1240090" y="1786910"/>
              <a:ext cx="1125149" cy="629843"/>
              <a:chOff x="1790" y="3253"/>
              <a:chExt cx="766" cy="529"/>
            </a:xfrm>
            <a:effectLst>
              <a:outerShdw blurRad="50800" dist="38100" dir="2700000" algn="tl" rotWithShape="0">
                <a:prstClr val="black">
                  <a:alpha val="40000"/>
                </a:prstClr>
              </a:outerShdw>
            </a:effectLst>
          </p:grpSpPr>
          <p:sp>
            <p:nvSpPr>
              <p:cNvPr id="63" name="Freeform 315"/>
              <p:cNvSpPr>
                <a:spLocks/>
              </p:cNvSpPr>
              <p:nvPr/>
            </p:nvSpPr>
            <p:spPr bwMode="auto">
              <a:xfrm>
                <a:off x="1790" y="3253"/>
                <a:ext cx="766" cy="529"/>
              </a:xfrm>
              <a:custGeom>
                <a:avLst/>
                <a:gdLst/>
                <a:ahLst/>
                <a:cxnLst>
                  <a:cxn ang="0">
                    <a:pos x="2372" y="622"/>
                  </a:cxn>
                  <a:cxn ang="0">
                    <a:pos x="2419" y="615"/>
                  </a:cxn>
                  <a:cxn ang="0">
                    <a:pos x="2462" y="601"/>
                  </a:cxn>
                  <a:cxn ang="0">
                    <a:pos x="2503" y="580"/>
                  </a:cxn>
                  <a:cxn ang="0">
                    <a:pos x="2540" y="554"/>
                  </a:cxn>
                  <a:cxn ang="0">
                    <a:pos x="2571" y="523"/>
                  </a:cxn>
                  <a:cxn ang="0">
                    <a:pos x="2598" y="488"/>
                  </a:cxn>
                  <a:cxn ang="0">
                    <a:pos x="2622" y="449"/>
                  </a:cxn>
                  <a:cxn ang="0">
                    <a:pos x="2639" y="406"/>
                  </a:cxn>
                  <a:cxn ang="0">
                    <a:pos x="2649" y="361"/>
                  </a:cxn>
                  <a:cxn ang="0">
                    <a:pos x="2653" y="312"/>
                  </a:cxn>
                  <a:cxn ang="0">
                    <a:pos x="2653" y="297"/>
                  </a:cxn>
                  <a:cxn ang="0">
                    <a:pos x="2647" y="250"/>
                  </a:cxn>
                  <a:cxn ang="0">
                    <a:pos x="2633" y="205"/>
                  </a:cxn>
                  <a:cxn ang="0">
                    <a:pos x="2614" y="164"/>
                  </a:cxn>
                  <a:cxn ang="0">
                    <a:pos x="2590" y="127"/>
                  </a:cxn>
                  <a:cxn ang="0">
                    <a:pos x="2561" y="92"/>
                  </a:cxn>
                  <a:cxn ang="0">
                    <a:pos x="2528" y="63"/>
                  </a:cxn>
                  <a:cxn ang="0">
                    <a:pos x="2489" y="39"/>
                  </a:cxn>
                  <a:cxn ang="0">
                    <a:pos x="2448" y="20"/>
                  </a:cxn>
                  <a:cxn ang="0">
                    <a:pos x="2403" y="8"/>
                  </a:cxn>
                  <a:cxn ang="0">
                    <a:pos x="2356" y="0"/>
                  </a:cxn>
                  <a:cxn ang="0">
                    <a:pos x="297" y="0"/>
                  </a:cxn>
                  <a:cxn ang="0">
                    <a:pos x="250" y="8"/>
                  </a:cxn>
                  <a:cxn ang="0">
                    <a:pos x="205" y="20"/>
                  </a:cxn>
                  <a:cxn ang="0">
                    <a:pos x="164" y="39"/>
                  </a:cxn>
                  <a:cxn ang="0">
                    <a:pos x="125" y="63"/>
                  </a:cxn>
                  <a:cxn ang="0">
                    <a:pos x="92" y="92"/>
                  </a:cxn>
                  <a:cxn ang="0">
                    <a:pos x="63" y="127"/>
                  </a:cxn>
                  <a:cxn ang="0">
                    <a:pos x="37" y="164"/>
                  </a:cxn>
                  <a:cxn ang="0">
                    <a:pos x="18" y="205"/>
                  </a:cxn>
                  <a:cxn ang="0">
                    <a:pos x="6" y="250"/>
                  </a:cxn>
                  <a:cxn ang="0">
                    <a:pos x="0" y="297"/>
                  </a:cxn>
                  <a:cxn ang="0">
                    <a:pos x="0" y="312"/>
                  </a:cxn>
                  <a:cxn ang="0">
                    <a:pos x="4" y="361"/>
                  </a:cxn>
                  <a:cxn ang="0">
                    <a:pos x="14" y="406"/>
                  </a:cxn>
                  <a:cxn ang="0">
                    <a:pos x="31" y="449"/>
                  </a:cxn>
                  <a:cxn ang="0">
                    <a:pos x="53" y="488"/>
                  </a:cxn>
                  <a:cxn ang="0">
                    <a:pos x="80" y="523"/>
                  </a:cxn>
                  <a:cxn ang="0">
                    <a:pos x="113" y="554"/>
                  </a:cxn>
                  <a:cxn ang="0">
                    <a:pos x="150" y="580"/>
                  </a:cxn>
                  <a:cxn ang="0">
                    <a:pos x="191" y="601"/>
                  </a:cxn>
                  <a:cxn ang="0">
                    <a:pos x="234" y="615"/>
                  </a:cxn>
                  <a:cxn ang="0">
                    <a:pos x="279" y="622"/>
                  </a:cxn>
                  <a:cxn ang="0">
                    <a:pos x="312" y="624"/>
                  </a:cxn>
                </a:cxnLst>
                <a:rect l="0" t="0" r="r" b="b"/>
                <a:pathLst>
                  <a:path w="2653" h="624">
                    <a:moveTo>
                      <a:pt x="2341" y="624"/>
                    </a:moveTo>
                    <a:lnTo>
                      <a:pt x="2356" y="624"/>
                    </a:lnTo>
                    <a:lnTo>
                      <a:pt x="2372" y="622"/>
                    </a:lnTo>
                    <a:lnTo>
                      <a:pt x="2388" y="621"/>
                    </a:lnTo>
                    <a:lnTo>
                      <a:pt x="2403" y="619"/>
                    </a:lnTo>
                    <a:lnTo>
                      <a:pt x="2419" y="615"/>
                    </a:lnTo>
                    <a:lnTo>
                      <a:pt x="2432" y="611"/>
                    </a:lnTo>
                    <a:lnTo>
                      <a:pt x="2448" y="607"/>
                    </a:lnTo>
                    <a:lnTo>
                      <a:pt x="2462" y="601"/>
                    </a:lnTo>
                    <a:lnTo>
                      <a:pt x="2475" y="595"/>
                    </a:lnTo>
                    <a:lnTo>
                      <a:pt x="2489" y="587"/>
                    </a:lnTo>
                    <a:lnTo>
                      <a:pt x="2503" y="580"/>
                    </a:lnTo>
                    <a:lnTo>
                      <a:pt x="2514" y="572"/>
                    </a:lnTo>
                    <a:lnTo>
                      <a:pt x="2528" y="564"/>
                    </a:lnTo>
                    <a:lnTo>
                      <a:pt x="2540" y="554"/>
                    </a:lnTo>
                    <a:lnTo>
                      <a:pt x="2549" y="544"/>
                    </a:lnTo>
                    <a:lnTo>
                      <a:pt x="2561" y="533"/>
                    </a:lnTo>
                    <a:lnTo>
                      <a:pt x="2571" y="523"/>
                    </a:lnTo>
                    <a:lnTo>
                      <a:pt x="2581" y="511"/>
                    </a:lnTo>
                    <a:lnTo>
                      <a:pt x="2590" y="500"/>
                    </a:lnTo>
                    <a:lnTo>
                      <a:pt x="2598" y="488"/>
                    </a:lnTo>
                    <a:lnTo>
                      <a:pt x="2608" y="474"/>
                    </a:lnTo>
                    <a:lnTo>
                      <a:pt x="2614" y="463"/>
                    </a:lnTo>
                    <a:lnTo>
                      <a:pt x="2622" y="449"/>
                    </a:lnTo>
                    <a:lnTo>
                      <a:pt x="2627" y="435"/>
                    </a:lnTo>
                    <a:lnTo>
                      <a:pt x="2633" y="420"/>
                    </a:lnTo>
                    <a:lnTo>
                      <a:pt x="2639" y="406"/>
                    </a:lnTo>
                    <a:lnTo>
                      <a:pt x="2643" y="390"/>
                    </a:lnTo>
                    <a:lnTo>
                      <a:pt x="2647" y="377"/>
                    </a:lnTo>
                    <a:lnTo>
                      <a:pt x="2649" y="361"/>
                    </a:lnTo>
                    <a:lnTo>
                      <a:pt x="2651" y="345"/>
                    </a:lnTo>
                    <a:lnTo>
                      <a:pt x="2653" y="330"/>
                    </a:lnTo>
                    <a:lnTo>
                      <a:pt x="2653" y="312"/>
                    </a:lnTo>
                    <a:lnTo>
                      <a:pt x="2653" y="312"/>
                    </a:lnTo>
                    <a:lnTo>
                      <a:pt x="2653" y="312"/>
                    </a:lnTo>
                    <a:lnTo>
                      <a:pt x="2653" y="297"/>
                    </a:lnTo>
                    <a:lnTo>
                      <a:pt x="2651" y="281"/>
                    </a:lnTo>
                    <a:lnTo>
                      <a:pt x="2649" y="265"/>
                    </a:lnTo>
                    <a:lnTo>
                      <a:pt x="2647" y="250"/>
                    </a:lnTo>
                    <a:lnTo>
                      <a:pt x="2643" y="234"/>
                    </a:lnTo>
                    <a:lnTo>
                      <a:pt x="2639" y="221"/>
                    </a:lnTo>
                    <a:lnTo>
                      <a:pt x="2633" y="205"/>
                    </a:lnTo>
                    <a:lnTo>
                      <a:pt x="2627" y="191"/>
                    </a:lnTo>
                    <a:lnTo>
                      <a:pt x="2622" y="178"/>
                    </a:lnTo>
                    <a:lnTo>
                      <a:pt x="2614" y="164"/>
                    </a:lnTo>
                    <a:lnTo>
                      <a:pt x="2608" y="150"/>
                    </a:lnTo>
                    <a:lnTo>
                      <a:pt x="2598" y="139"/>
                    </a:lnTo>
                    <a:lnTo>
                      <a:pt x="2590" y="127"/>
                    </a:lnTo>
                    <a:lnTo>
                      <a:pt x="2581" y="115"/>
                    </a:lnTo>
                    <a:lnTo>
                      <a:pt x="2571" y="104"/>
                    </a:lnTo>
                    <a:lnTo>
                      <a:pt x="2561" y="92"/>
                    </a:lnTo>
                    <a:lnTo>
                      <a:pt x="2549" y="82"/>
                    </a:lnTo>
                    <a:lnTo>
                      <a:pt x="2540" y="72"/>
                    </a:lnTo>
                    <a:lnTo>
                      <a:pt x="2528" y="63"/>
                    </a:lnTo>
                    <a:lnTo>
                      <a:pt x="2514" y="55"/>
                    </a:lnTo>
                    <a:lnTo>
                      <a:pt x="2503" y="45"/>
                    </a:lnTo>
                    <a:lnTo>
                      <a:pt x="2489" y="39"/>
                    </a:lnTo>
                    <a:lnTo>
                      <a:pt x="2475" y="31"/>
                    </a:lnTo>
                    <a:lnTo>
                      <a:pt x="2462" y="26"/>
                    </a:lnTo>
                    <a:lnTo>
                      <a:pt x="2448" y="20"/>
                    </a:lnTo>
                    <a:lnTo>
                      <a:pt x="2432" y="14"/>
                    </a:lnTo>
                    <a:lnTo>
                      <a:pt x="2419" y="10"/>
                    </a:lnTo>
                    <a:lnTo>
                      <a:pt x="2403" y="8"/>
                    </a:lnTo>
                    <a:lnTo>
                      <a:pt x="2388" y="4"/>
                    </a:lnTo>
                    <a:lnTo>
                      <a:pt x="2372" y="2"/>
                    </a:lnTo>
                    <a:lnTo>
                      <a:pt x="2356" y="0"/>
                    </a:lnTo>
                    <a:lnTo>
                      <a:pt x="2341" y="0"/>
                    </a:lnTo>
                    <a:lnTo>
                      <a:pt x="312" y="0"/>
                    </a:lnTo>
                    <a:lnTo>
                      <a:pt x="297" y="0"/>
                    </a:lnTo>
                    <a:lnTo>
                      <a:pt x="279" y="2"/>
                    </a:lnTo>
                    <a:lnTo>
                      <a:pt x="264" y="4"/>
                    </a:lnTo>
                    <a:lnTo>
                      <a:pt x="250" y="8"/>
                    </a:lnTo>
                    <a:lnTo>
                      <a:pt x="234" y="10"/>
                    </a:lnTo>
                    <a:lnTo>
                      <a:pt x="219" y="14"/>
                    </a:lnTo>
                    <a:lnTo>
                      <a:pt x="205" y="20"/>
                    </a:lnTo>
                    <a:lnTo>
                      <a:pt x="191" y="26"/>
                    </a:lnTo>
                    <a:lnTo>
                      <a:pt x="176" y="31"/>
                    </a:lnTo>
                    <a:lnTo>
                      <a:pt x="164" y="39"/>
                    </a:lnTo>
                    <a:lnTo>
                      <a:pt x="150" y="45"/>
                    </a:lnTo>
                    <a:lnTo>
                      <a:pt x="137" y="55"/>
                    </a:lnTo>
                    <a:lnTo>
                      <a:pt x="125" y="63"/>
                    </a:lnTo>
                    <a:lnTo>
                      <a:pt x="113" y="72"/>
                    </a:lnTo>
                    <a:lnTo>
                      <a:pt x="102" y="82"/>
                    </a:lnTo>
                    <a:lnTo>
                      <a:pt x="92" y="92"/>
                    </a:lnTo>
                    <a:lnTo>
                      <a:pt x="80" y="104"/>
                    </a:lnTo>
                    <a:lnTo>
                      <a:pt x="70" y="115"/>
                    </a:lnTo>
                    <a:lnTo>
                      <a:pt x="63" y="127"/>
                    </a:lnTo>
                    <a:lnTo>
                      <a:pt x="53" y="139"/>
                    </a:lnTo>
                    <a:lnTo>
                      <a:pt x="45" y="150"/>
                    </a:lnTo>
                    <a:lnTo>
                      <a:pt x="37" y="164"/>
                    </a:lnTo>
                    <a:lnTo>
                      <a:pt x="31" y="178"/>
                    </a:lnTo>
                    <a:lnTo>
                      <a:pt x="24" y="191"/>
                    </a:lnTo>
                    <a:lnTo>
                      <a:pt x="18" y="205"/>
                    </a:lnTo>
                    <a:lnTo>
                      <a:pt x="14" y="221"/>
                    </a:lnTo>
                    <a:lnTo>
                      <a:pt x="10" y="234"/>
                    </a:lnTo>
                    <a:lnTo>
                      <a:pt x="6" y="250"/>
                    </a:lnTo>
                    <a:lnTo>
                      <a:pt x="4" y="265"/>
                    </a:lnTo>
                    <a:lnTo>
                      <a:pt x="2" y="281"/>
                    </a:lnTo>
                    <a:lnTo>
                      <a:pt x="0" y="297"/>
                    </a:lnTo>
                    <a:lnTo>
                      <a:pt x="0" y="312"/>
                    </a:lnTo>
                    <a:lnTo>
                      <a:pt x="0" y="312"/>
                    </a:lnTo>
                    <a:lnTo>
                      <a:pt x="0" y="312"/>
                    </a:lnTo>
                    <a:lnTo>
                      <a:pt x="0" y="330"/>
                    </a:lnTo>
                    <a:lnTo>
                      <a:pt x="2" y="345"/>
                    </a:lnTo>
                    <a:lnTo>
                      <a:pt x="4" y="361"/>
                    </a:lnTo>
                    <a:lnTo>
                      <a:pt x="6" y="377"/>
                    </a:lnTo>
                    <a:lnTo>
                      <a:pt x="10" y="390"/>
                    </a:lnTo>
                    <a:lnTo>
                      <a:pt x="14" y="406"/>
                    </a:lnTo>
                    <a:lnTo>
                      <a:pt x="18" y="420"/>
                    </a:lnTo>
                    <a:lnTo>
                      <a:pt x="24" y="435"/>
                    </a:lnTo>
                    <a:lnTo>
                      <a:pt x="31" y="449"/>
                    </a:lnTo>
                    <a:lnTo>
                      <a:pt x="37" y="463"/>
                    </a:lnTo>
                    <a:lnTo>
                      <a:pt x="45" y="474"/>
                    </a:lnTo>
                    <a:lnTo>
                      <a:pt x="53" y="488"/>
                    </a:lnTo>
                    <a:lnTo>
                      <a:pt x="63" y="500"/>
                    </a:lnTo>
                    <a:lnTo>
                      <a:pt x="70" y="511"/>
                    </a:lnTo>
                    <a:lnTo>
                      <a:pt x="80" y="523"/>
                    </a:lnTo>
                    <a:lnTo>
                      <a:pt x="92" y="533"/>
                    </a:lnTo>
                    <a:lnTo>
                      <a:pt x="102" y="544"/>
                    </a:lnTo>
                    <a:lnTo>
                      <a:pt x="113" y="554"/>
                    </a:lnTo>
                    <a:lnTo>
                      <a:pt x="125" y="564"/>
                    </a:lnTo>
                    <a:lnTo>
                      <a:pt x="137" y="572"/>
                    </a:lnTo>
                    <a:lnTo>
                      <a:pt x="150" y="580"/>
                    </a:lnTo>
                    <a:lnTo>
                      <a:pt x="164" y="587"/>
                    </a:lnTo>
                    <a:lnTo>
                      <a:pt x="176" y="595"/>
                    </a:lnTo>
                    <a:lnTo>
                      <a:pt x="191" y="601"/>
                    </a:lnTo>
                    <a:lnTo>
                      <a:pt x="205" y="607"/>
                    </a:lnTo>
                    <a:lnTo>
                      <a:pt x="219" y="611"/>
                    </a:lnTo>
                    <a:lnTo>
                      <a:pt x="234" y="615"/>
                    </a:lnTo>
                    <a:lnTo>
                      <a:pt x="250" y="619"/>
                    </a:lnTo>
                    <a:lnTo>
                      <a:pt x="264" y="621"/>
                    </a:lnTo>
                    <a:lnTo>
                      <a:pt x="279" y="622"/>
                    </a:lnTo>
                    <a:lnTo>
                      <a:pt x="297" y="624"/>
                    </a:lnTo>
                    <a:lnTo>
                      <a:pt x="312" y="624"/>
                    </a:lnTo>
                    <a:lnTo>
                      <a:pt x="312" y="624"/>
                    </a:lnTo>
                    <a:lnTo>
                      <a:pt x="2341" y="624"/>
                    </a:lnTo>
                    <a:lnTo>
                      <a:pt x="2341" y="624"/>
                    </a:lnTo>
                  </a:path>
                </a:pathLst>
              </a:custGeom>
              <a:solidFill>
                <a:srgbClr val="CCFFFF"/>
              </a:solidFill>
              <a:ln w="6350">
                <a:solidFill>
                  <a:schemeClr val="accent1"/>
                </a:solidFill>
              </a:ln>
              <a:scene3d>
                <a:camera prst="orthographicFront"/>
                <a:lightRig rig="threePt" dir="t"/>
              </a:scene3d>
              <a:sp3d/>
              <a:extLst>
                <a:ext uri="{91240B29-F687-4f45-9708-019B960494DF}">
                  <a14:hiddenLine xmlns:a14="http://schemas.microsoft.com/office/drawing/2007/7/7/main" xmlns="" w="9525" cap="flat" cmpd="sng">
                    <a:noFill/>
                    <a:prstDash val="solid"/>
                    <a:round/>
                    <a:headEnd type="none" w="med" len="med"/>
                    <a:tailEnd type="none" w="med" len="med"/>
                  </a14:hiddenLine>
                </a:ext>
                <a:ext uri="{AF507438-7753-43e0-B8FC-AC1667EBCBE1}">
                  <a14:hiddenEffects xmlns:a14="http://schemas.microsoft.com/office/drawing/2007/7/7/main" xmlns="">
                    <a:effectLst>
                      <a:outerShdw blurRad="63500" dist="35921" dir="2700000" algn="ctr" rotWithShape="0">
                        <a:srgbClr xmlns:mc="http://schemas.openxmlformats.org/markup-compatibility/2006" val="808080" mc:Ignorable=""/>
                      </a:outerShdw>
                    </a:effectLst>
                  </a14:hiddenEffects>
                </a:ext>
              </a:extLst>
            </p:spPr>
            <p:txBody>
              <a:bodyPr>
                <a:flatTx/>
              </a:bodyPr>
              <a:lstStyle/>
              <a:p>
                <a:pPr>
                  <a:defRPr/>
                </a:pPr>
                <a:endParaRPr lang="en-US" sz="1200" b="1">
                  <a:solidFill>
                    <a:schemeClr val="bg1"/>
                  </a:solidFill>
                </a:endParaRPr>
              </a:p>
            </p:txBody>
          </p:sp>
          <p:sp>
            <p:nvSpPr>
              <p:cNvPr id="64" name="Rectangle 316"/>
              <p:cNvSpPr>
                <a:spLocks noChangeArrowheads="1"/>
              </p:cNvSpPr>
              <p:nvPr/>
            </p:nvSpPr>
            <p:spPr bwMode="auto">
              <a:xfrm>
                <a:off x="1906" y="3368"/>
                <a:ext cx="533" cy="186"/>
              </a:xfrm>
              <a:prstGeom prst="rect">
                <a:avLst/>
              </a:prstGeom>
              <a:noFill/>
              <a:ln>
                <a:noFill/>
              </a:ln>
              <a:scene3d>
                <a:camera prst="orthographicFront"/>
                <a:lightRig rig="threePt" dir="t"/>
              </a:scene3d>
              <a:sp3d/>
            </p:spPr>
            <p:txBody>
              <a:bodyPr>
                <a:flatTx/>
              </a:bodyPr>
              <a:lstStyle/>
              <a:p>
                <a:pPr algn="ctr">
                  <a:defRPr/>
                </a:pPr>
                <a:r>
                  <a:rPr lang="zh-CN" altLang="en-US" sz="1200" b="1" dirty="0" smtClean="0"/>
                  <a:t>图像采集</a:t>
                </a:r>
                <a:endParaRPr lang="en-US" altLang="zh-CN" sz="1200" b="1" dirty="0"/>
              </a:p>
            </p:txBody>
          </p:sp>
        </p:grpSp>
        <p:sp>
          <p:nvSpPr>
            <p:cNvPr id="20" name="AutoShape 337"/>
            <p:cNvSpPr>
              <a:spLocks noChangeArrowheads="1"/>
            </p:cNvSpPr>
            <p:nvPr/>
          </p:nvSpPr>
          <p:spPr bwMode="auto">
            <a:xfrm rot="10800000">
              <a:off x="1666310" y="1548785"/>
              <a:ext cx="401237" cy="214314"/>
            </a:xfrm>
            <a:prstGeom prst="upArrow">
              <a:avLst>
                <a:gd name="adj1" fmla="val 50000"/>
                <a:gd name="adj2" fmla="val 25000"/>
              </a:avLst>
            </a:prstGeom>
            <a:solidFill>
              <a:srgbClr val="FFFF00"/>
            </a:solidFill>
            <a:ln w="6350">
              <a:solidFill>
                <a:schemeClr val="accent1"/>
              </a:solidFill>
            </a:ln>
            <a:effectLst>
              <a:outerShdw blurRad="50800" dist="38100" dir="2700000" algn="tl" rotWithShape="0">
                <a:prstClr val="black">
                  <a:alpha val="40000"/>
                </a:prstClr>
              </a:outerShdw>
            </a:effectLst>
            <a:scene3d>
              <a:camera prst="orthographicFront"/>
              <a:lightRig rig="threePt" dir="t"/>
            </a:scene3d>
            <a:sp3d/>
            <a:extLst>
              <a:ext uri="{AF507438-7753-43e0-B8FC-AC1667EBCBE1}">
                <a14:hiddenEffects xmlns:a14="http://schemas.microsoft.com/office/drawing/2007/7/7/main" xmlns="">
                  <a:effectLst>
                    <a:outerShdw blurRad="63500" dist="35921" dir="2700000" algn="ctr" rotWithShape="0">
                      <a:schemeClr val="bg2"/>
                    </a:outerShdw>
                  </a:effectLst>
                </a14:hiddenEffects>
              </a:ext>
            </a:extLst>
          </p:spPr>
          <p:txBody>
            <a:bodyPr>
              <a:flatTx/>
            </a:bodyPr>
            <a:lstStyle/>
            <a:p>
              <a:pPr>
                <a:defRPr/>
              </a:pPr>
              <a:endParaRPr lang="en-US" altLang="zh-CN" sz="1200" b="1">
                <a:solidFill>
                  <a:schemeClr val="bg1"/>
                </a:solidFill>
              </a:endParaRPr>
            </a:p>
          </p:txBody>
        </p:sp>
        <p:sp>
          <p:nvSpPr>
            <p:cNvPr id="21" name="AutoShape 337"/>
            <p:cNvSpPr>
              <a:spLocks noChangeArrowheads="1"/>
            </p:cNvSpPr>
            <p:nvPr/>
          </p:nvSpPr>
          <p:spPr bwMode="auto">
            <a:xfrm rot="5400000">
              <a:off x="2386026" y="1856638"/>
              <a:ext cx="241706" cy="321471"/>
            </a:xfrm>
            <a:prstGeom prst="upArrow">
              <a:avLst>
                <a:gd name="adj1" fmla="val 50000"/>
                <a:gd name="adj2" fmla="val 25000"/>
              </a:avLst>
            </a:prstGeom>
            <a:solidFill>
              <a:srgbClr val="FFFF00"/>
            </a:solidFill>
            <a:ln w="6350">
              <a:solidFill>
                <a:schemeClr val="accent1"/>
              </a:solidFill>
            </a:ln>
            <a:effectLst>
              <a:outerShdw blurRad="50800" dist="38100" dir="2700000" algn="tl" rotWithShape="0">
                <a:prstClr val="black">
                  <a:alpha val="40000"/>
                </a:prstClr>
              </a:outerShdw>
            </a:effectLst>
            <a:scene3d>
              <a:camera prst="orthographicFront"/>
              <a:lightRig rig="threePt" dir="t"/>
            </a:scene3d>
            <a:sp3d/>
            <a:extLst>
              <a:ext uri="{AF507438-7753-43e0-B8FC-AC1667EBCBE1}">
                <a14:hiddenEffects xmlns:a14="http://schemas.microsoft.com/office/drawing/2007/7/7/main" xmlns="">
                  <a:effectLst>
                    <a:outerShdw blurRad="63500" dist="35921" dir="2700000" algn="ctr" rotWithShape="0">
                      <a:schemeClr val="bg2"/>
                    </a:outerShdw>
                  </a:effectLst>
                </a14:hiddenEffects>
              </a:ext>
            </a:extLst>
          </p:spPr>
          <p:txBody>
            <a:bodyPr>
              <a:flatTx/>
            </a:bodyPr>
            <a:lstStyle/>
            <a:p>
              <a:pPr>
                <a:defRPr/>
              </a:pPr>
              <a:endParaRPr lang="en-US" altLang="zh-CN" sz="1200" b="1">
                <a:solidFill>
                  <a:schemeClr val="bg1"/>
                </a:solidFill>
              </a:endParaRPr>
            </a:p>
          </p:txBody>
        </p:sp>
        <p:sp>
          <p:nvSpPr>
            <p:cNvPr id="22" name="AutoShape 337"/>
            <p:cNvSpPr>
              <a:spLocks noChangeArrowheads="1"/>
            </p:cNvSpPr>
            <p:nvPr/>
          </p:nvSpPr>
          <p:spPr bwMode="auto">
            <a:xfrm rot="5400000">
              <a:off x="4154072" y="1775545"/>
              <a:ext cx="242988" cy="320279"/>
            </a:xfrm>
            <a:prstGeom prst="upArrow">
              <a:avLst>
                <a:gd name="adj1" fmla="val 50000"/>
                <a:gd name="adj2" fmla="val 25000"/>
              </a:avLst>
            </a:prstGeom>
            <a:solidFill>
              <a:srgbClr val="FFFF00"/>
            </a:solidFill>
            <a:ln w="6350">
              <a:solidFill>
                <a:schemeClr val="accent1"/>
              </a:solidFill>
            </a:ln>
            <a:effectLst>
              <a:outerShdw blurRad="50800" dist="38100" dir="2700000" algn="tl" rotWithShape="0">
                <a:prstClr val="black">
                  <a:alpha val="40000"/>
                </a:prstClr>
              </a:outerShdw>
            </a:effectLst>
            <a:scene3d>
              <a:camera prst="orthographicFront"/>
              <a:lightRig rig="threePt" dir="t"/>
            </a:scene3d>
            <a:sp3d/>
            <a:extLst>
              <a:ext uri="{AF507438-7753-43e0-B8FC-AC1667EBCBE1}">
                <a14:hiddenEffects xmlns:a14="http://schemas.microsoft.com/office/drawing/2007/7/7/main" xmlns="">
                  <a:effectLst>
                    <a:outerShdw blurRad="63500" dist="35921" dir="2700000" algn="ctr" rotWithShape="0">
                      <a:schemeClr val="bg2"/>
                    </a:outerShdw>
                  </a:effectLst>
                </a14:hiddenEffects>
              </a:ext>
            </a:extLst>
          </p:spPr>
          <p:txBody>
            <a:bodyPr>
              <a:flatTx/>
            </a:bodyPr>
            <a:lstStyle/>
            <a:p>
              <a:pPr>
                <a:defRPr/>
              </a:pPr>
              <a:endParaRPr lang="en-US" altLang="zh-CN" sz="1200" b="1">
                <a:solidFill>
                  <a:schemeClr val="bg1"/>
                </a:solidFill>
              </a:endParaRPr>
            </a:p>
          </p:txBody>
        </p:sp>
        <p:grpSp>
          <p:nvGrpSpPr>
            <p:cNvPr id="23" name="组合 22"/>
            <p:cNvGrpSpPr/>
            <p:nvPr/>
          </p:nvGrpSpPr>
          <p:grpSpPr>
            <a:xfrm>
              <a:off x="4435705" y="798686"/>
              <a:ext cx="1564485" cy="1714512"/>
              <a:chOff x="5715008" y="857232"/>
              <a:chExt cx="2085980" cy="2286016"/>
            </a:xfrm>
          </p:grpSpPr>
          <p:sp>
            <p:nvSpPr>
              <p:cNvPr id="58" name="圆角矩形 57"/>
              <p:cNvSpPr/>
              <p:nvPr/>
            </p:nvSpPr>
            <p:spPr>
              <a:xfrm>
                <a:off x="5715008" y="1285860"/>
                <a:ext cx="2071702" cy="1857388"/>
              </a:xfrm>
              <a:prstGeom prst="roundRect">
                <a:avLst/>
              </a:prstGeom>
              <a:solidFill>
                <a:srgbClr val="99CCFF"/>
              </a:solidFill>
              <a:ln w="9525">
                <a:solidFill>
                  <a:srgbClr val="FFFFFF"/>
                </a:solidFill>
                <a:round/>
                <a:headEnd/>
                <a:tailEnd/>
              </a:ln>
              <a:effectLst/>
            </p:spPr>
            <p:txBody>
              <a:bodyPr wrap="none" anchor="ctr"/>
              <a:lstStyle/>
              <a:p>
                <a:endParaRPr lang="zh-CN" altLang="en-US" sz="1350">
                  <a:latin typeface="Arial"/>
                  <a:cs typeface="Arial"/>
                </a:endParaRPr>
              </a:p>
            </p:txBody>
          </p:sp>
          <p:sp>
            <p:nvSpPr>
              <p:cNvPr id="59" name="Text Box 64"/>
              <p:cNvSpPr txBox="1">
                <a:spLocks noChangeArrowheads="1"/>
              </p:cNvSpPr>
              <p:nvPr/>
            </p:nvSpPr>
            <p:spPr bwMode="auto">
              <a:xfrm>
                <a:off x="5715008" y="857232"/>
                <a:ext cx="2085980" cy="36933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a:spAutoFit/>
              </a:bodyPr>
              <a:lstStyle/>
              <a:p>
                <a:pPr algn="ctr" eaLnBrk="0" hangingPunct="0">
                  <a:spcBef>
                    <a:spcPct val="50000"/>
                  </a:spcBef>
                  <a:buFontTx/>
                  <a:buNone/>
                </a:pPr>
                <a:r>
                  <a:rPr lang="zh-CN" altLang="en-US" sz="1200" b="1" dirty="0" smtClean="0">
                    <a:solidFill>
                      <a:schemeClr val="tx1"/>
                    </a:solidFill>
                    <a:latin typeface="Arial"/>
                    <a:ea typeface="宋体" pitchFamily="2" charset="-122"/>
                    <a:cs typeface="Arial"/>
                  </a:rPr>
                  <a:t>特征抽取</a:t>
                </a:r>
                <a:endParaRPr lang="en-US" sz="1200" b="1" dirty="0">
                  <a:solidFill>
                    <a:schemeClr val="tx1"/>
                  </a:solidFill>
                  <a:latin typeface="Arial"/>
                  <a:ea typeface="宋体" pitchFamily="2" charset="-122"/>
                  <a:cs typeface="Arial"/>
                </a:endParaRPr>
              </a:p>
            </p:txBody>
          </p:sp>
          <p:pic>
            <p:nvPicPr>
              <p:cNvPr id="60" name="Picture 2" descr="D:\Research\document\talk\keynote-2012\color.jpg"/>
              <p:cNvPicPr>
                <a:picLocks noChangeAspect="1" noChangeArrowheads="1"/>
              </p:cNvPicPr>
              <p:nvPr/>
            </p:nvPicPr>
            <p:blipFill>
              <a:blip r:embed="rId10" cstate="print"/>
              <a:srcRect/>
              <a:stretch>
                <a:fillRect/>
              </a:stretch>
            </p:blipFill>
            <p:spPr bwMode="auto">
              <a:xfrm>
                <a:off x="5929322" y="1500174"/>
                <a:ext cx="714380" cy="714380"/>
              </a:xfrm>
              <a:prstGeom prst="rect">
                <a:avLst/>
              </a:prstGeom>
              <a:noFill/>
            </p:spPr>
          </p:pic>
          <p:pic>
            <p:nvPicPr>
              <p:cNvPr id="61" name="Picture 3"/>
              <p:cNvPicPr>
                <a:picLocks noChangeAspect="1" noChangeArrowheads="1"/>
              </p:cNvPicPr>
              <p:nvPr/>
            </p:nvPicPr>
            <p:blipFill>
              <a:blip r:embed="rId11" cstate="print"/>
              <a:srcRect l="19858" t="9821" r="19858" b="20536"/>
              <a:stretch>
                <a:fillRect/>
              </a:stretch>
            </p:blipFill>
            <p:spPr bwMode="auto">
              <a:xfrm>
                <a:off x="6742509" y="1500174"/>
                <a:ext cx="841251" cy="642942"/>
              </a:xfrm>
              <a:prstGeom prst="rect">
                <a:avLst/>
              </a:prstGeom>
              <a:noFill/>
              <a:ln w="9525">
                <a:noFill/>
                <a:miter lim="800000"/>
                <a:headEnd/>
                <a:tailEnd/>
              </a:ln>
              <a:effectLst/>
            </p:spPr>
          </p:pic>
          <p:pic>
            <p:nvPicPr>
              <p:cNvPr id="62" name="Picture 4"/>
              <p:cNvPicPr>
                <a:picLocks noChangeAspect="1" noChangeArrowheads="1"/>
              </p:cNvPicPr>
              <p:nvPr/>
            </p:nvPicPr>
            <p:blipFill>
              <a:blip r:embed="rId12" cstate="print"/>
              <a:srcRect l="18085" t="9821" r="19858" b="20536"/>
              <a:stretch>
                <a:fillRect/>
              </a:stretch>
            </p:blipFill>
            <p:spPr bwMode="auto">
              <a:xfrm>
                <a:off x="6215074" y="2285992"/>
                <a:ext cx="1004400" cy="745700"/>
              </a:xfrm>
              <a:prstGeom prst="rect">
                <a:avLst/>
              </a:prstGeom>
              <a:noFill/>
              <a:ln w="9525">
                <a:noFill/>
                <a:miter lim="800000"/>
                <a:headEnd/>
                <a:tailEnd/>
              </a:ln>
              <a:effectLst/>
            </p:spPr>
          </p:pic>
        </p:grpSp>
        <p:sp>
          <p:nvSpPr>
            <p:cNvPr id="24" name="AutoShape 337"/>
            <p:cNvSpPr>
              <a:spLocks noChangeArrowheads="1"/>
            </p:cNvSpPr>
            <p:nvPr/>
          </p:nvSpPr>
          <p:spPr bwMode="auto">
            <a:xfrm rot="5400000">
              <a:off x="6001338" y="1802334"/>
              <a:ext cx="242988" cy="266700"/>
            </a:xfrm>
            <a:prstGeom prst="upArrow">
              <a:avLst>
                <a:gd name="adj1" fmla="val 50000"/>
                <a:gd name="adj2" fmla="val 25000"/>
              </a:avLst>
            </a:prstGeom>
            <a:solidFill>
              <a:srgbClr val="FFFF00"/>
            </a:solidFill>
            <a:ln w="6350">
              <a:solidFill>
                <a:schemeClr val="accent1"/>
              </a:solidFill>
            </a:ln>
            <a:effectLst>
              <a:outerShdw blurRad="50800" dist="38100" dir="2700000" algn="tl" rotWithShape="0">
                <a:prstClr val="black">
                  <a:alpha val="40000"/>
                </a:prstClr>
              </a:outerShdw>
            </a:effectLst>
            <a:scene3d>
              <a:camera prst="orthographicFront"/>
              <a:lightRig rig="threePt" dir="t"/>
            </a:scene3d>
            <a:sp3d/>
            <a:extLst>
              <a:ext uri="{AF507438-7753-43e0-B8FC-AC1667EBCBE1}">
                <a14:hiddenEffects xmlns:a14="http://schemas.microsoft.com/office/drawing/2007/7/7/main" xmlns="">
                  <a:effectLst>
                    <a:outerShdw blurRad="63500" dist="35921" dir="2700000" algn="ctr" rotWithShape="0">
                      <a:schemeClr val="bg2"/>
                    </a:outerShdw>
                  </a:effectLst>
                </a14:hiddenEffects>
              </a:ext>
            </a:extLst>
          </p:spPr>
          <p:txBody>
            <a:bodyPr>
              <a:flatTx/>
            </a:bodyPr>
            <a:lstStyle/>
            <a:p>
              <a:pPr>
                <a:defRPr/>
              </a:pPr>
              <a:endParaRPr lang="en-US" altLang="zh-CN" sz="1200" b="1">
                <a:solidFill>
                  <a:schemeClr val="bg1"/>
                </a:solidFill>
              </a:endParaRPr>
            </a:p>
          </p:txBody>
        </p:sp>
        <p:sp>
          <p:nvSpPr>
            <p:cNvPr id="25" name="Line 365"/>
            <p:cNvSpPr>
              <a:spLocks noChangeShapeType="1"/>
            </p:cNvSpPr>
            <p:nvPr/>
          </p:nvSpPr>
          <p:spPr bwMode="auto">
            <a:xfrm flipV="1">
              <a:off x="1070992" y="2581995"/>
              <a:ext cx="6858000" cy="7144"/>
            </a:xfrm>
            <a:prstGeom prst="line">
              <a:avLst/>
            </a:prstGeom>
            <a:ln w="38100" cap="rnd">
              <a:solidFill>
                <a:schemeClr val="accent6">
                  <a:lumMod val="75000"/>
                </a:schemeClr>
              </a:solidFill>
              <a:prstDash val="dash"/>
              <a:round/>
              <a:headEnd/>
              <a:tailEnd/>
            </a:ln>
            <a:extLst>
              <a:ext uri="{909E8E84-426E-40dd-AFC4-6F175D3DCCD1}">
                <a14:hiddenFill xmlns:a14="http://schemas.microsoft.com/office/drawing/2007/7/7/main" xmlns="">
                  <a:noFill/>
                </a14:hiddenFill>
              </a:ext>
              <a:ext uri="{AF507438-7753-43e0-B8FC-AC1667EBCBE1}">
                <a14:hiddenEffects xmlns:a14="http://schemas.microsoft.com/office/drawing/2007/7/7/main" xmlns="">
                  <a:effectLst>
                    <a:outerShdw blurRad="63500" dist="35921" dir="2700000" algn="ctr" rotWithShape="0">
                      <a:schemeClr val="bg2"/>
                    </a:outerShdw>
                  </a:effectLst>
                </a14:hiddenEffects>
              </a:ext>
            </a:extLst>
          </p:spPr>
          <p:txBody>
            <a:bodyPr/>
            <a:lstStyle/>
            <a:p>
              <a:pPr>
                <a:defRPr/>
              </a:pPr>
              <a:endParaRPr lang="en-US" sz="1350"/>
            </a:p>
          </p:txBody>
        </p:sp>
        <p:sp>
          <p:nvSpPr>
            <p:cNvPr id="26" name="AutoShape 56"/>
            <p:cNvSpPr>
              <a:spLocks noChangeArrowheads="1"/>
            </p:cNvSpPr>
            <p:nvPr/>
          </p:nvSpPr>
          <p:spPr bwMode="auto">
            <a:xfrm>
              <a:off x="4017786" y="3264230"/>
              <a:ext cx="321471" cy="228600"/>
            </a:xfrm>
            <a:prstGeom prst="rightArrow">
              <a:avLst>
                <a:gd name="adj1" fmla="val 50000"/>
                <a:gd name="adj2" fmla="val 56250"/>
              </a:avLst>
            </a:prstGeom>
            <a:solidFill>
              <a:srgbClr val="33CC33"/>
            </a:solidFill>
            <a:ln w="9525">
              <a:solidFill>
                <a:srgbClr val="FFFFFF"/>
              </a:solidFill>
              <a:miter lim="800000"/>
              <a:headEnd/>
              <a:tailEnd/>
            </a:ln>
            <a:effectLst/>
          </p:spPr>
          <p:txBody>
            <a:bodyPr wrap="none" anchor="ctr"/>
            <a:lstStyle/>
            <a:p>
              <a:endParaRPr lang="en-US" sz="1350">
                <a:latin typeface="Arial"/>
                <a:cs typeface="Arial"/>
              </a:endParaRPr>
            </a:p>
          </p:txBody>
        </p:sp>
        <p:grpSp>
          <p:nvGrpSpPr>
            <p:cNvPr id="27" name="组合 26"/>
            <p:cNvGrpSpPr/>
            <p:nvPr/>
          </p:nvGrpSpPr>
          <p:grpSpPr>
            <a:xfrm>
              <a:off x="4189230" y="2665761"/>
              <a:ext cx="1114440" cy="1094716"/>
              <a:chOff x="4157650" y="3988362"/>
              <a:chExt cx="1485920" cy="1459620"/>
            </a:xfrm>
          </p:grpSpPr>
          <p:sp>
            <p:nvSpPr>
              <p:cNvPr id="52" name="AutoShape 54"/>
              <p:cNvSpPr>
                <a:spLocks noChangeArrowheads="1"/>
              </p:cNvSpPr>
              <p:nvPr/>
            </p:nvSpPr>
            <p:spPr bwMode="auto">
              <a:xfrm>
                <a:off x="4357686" y="4343068"/>
                <a:ext cx="1071571" cy="1104914"/>
              </a:xfrm>
              <a:prstGeom prst="roundRect">
                <a:avLst>
                  <a:gd name="adj" fmla="val 16667"/>
                </a:avLst>
              </a:prstGeom>
              <a:solidFill>
                <a:schemeClr val="accent3">
                  <a:lumMod val="75000"/>
                </a:schemeClr>
              </a:solidFill>
              <a:ln w="9525">
                <a:solidFill>
                  <a:srgbClr val="FFFFFF"/>
                </a:solidFill>
                <a:round/>
                <a:headEnd/>
                <a:tailEnd/>
              </a:ln>
              <a:effectLst/>
            </p:spPr>
            <p:txBody>
              <a:bodyPr wrap="none" anchor="ctr"/>
              <a:lstStyle/>
              <a:p>
                <a:endParaRPr lang="en-US" sz="1350">
                  <a:latin typeface="Arial"/>
                  <a:cs typeface="Arial"/>
                </a:endParaRPr>
              </a:p>
            </p:txBody>
          </p:sp>
          <p:sp>
            <p:nvSpPr>
              <p:cNvPr id="53" name="Text Box 64"/>
              <p:cNvSpPr txBox="1">
                <a:spLocks noChangeArrowheads="1"/>
              </p:cNvSpPr>
              <p:nvPr/>
            </p:nvSpPr>
            <p:spPr bwMode="auto">
              <a:xfrm>
                <a:off x="4157650" y="3988362"/>
                <a:ext cx="1485920" cy="400109"/>
              </a:xfrm>
              <a:prstGeom prst="rect">
                <a:avLst/>
              </a:prstGeom>
              <a:noFill/>
              <a:ln w="9525">
                <a:noFill/>
                <a:miter lim="800000"/>
                <a:headEnd/>
                <a:tailEnd/>
              </a:ln>
              <a:effectLst/>
            </p:spPr>
            <p:txBody>
              <a:bodyPr wrap="square">
                <a:spAutoFit/>
              </a:bodyPr>
              <a:lstStyle/>
              <a:p>
                <a:pPr algn="ctr" eaLnBrk="0" hangingPunct="0">
                  <a:spcBef>
                    <a:spcPct val="50000"/>
                  </a:spcBef>
                  <a:buFontTx/>
                  <a:buNone/>
                </a:pPr>
                <a:r>
                  <a:rPr lang="zh-CN" altLang="en-US" sz="1350" dirty="0" smtClean="0">
                    <a:latin typeface="微软雅黑" panose="020B0503020204020204" pitchFamily="34" charset="-122"/>
                    <a:ea typeface="微软雅黑" panose="020B0503020204020204" pitchFamily="34" charset="-122"/>
                    <a:cs typeface="Arial"/>
                  </a:rPr>
                  <a:t>查询图像</a:t>
                </a:r>
                <a:endParaRPr lang="en-US" sz="1350" dirty="0">
                  <a:latin typeface="微软雅黑" panose="020B0503020204020204" pitchFamily="34" charset="-122"/>
                  <a:ea typeface="微软雅黑" panose="020B0503020204020204" pitchFamily="34" charset="-122"/>
                  <a:cs typeface="Arial"/>
                </a:endParaRPr>
              </a:p>
            </p:txBody>
          </p:sp>
          <p:pic>
            <p:nvPicPr>
              <p:cNvPr id="54" name="Picture 9"/>
              <p:cNvPicPr>
                <a:picLocks noChangeAspect="1" noChangeArrowheads="1"/>
              </p:cNvPicPr>
              <p:nvPr/>
            </p:nvPicPr>
            <p:blipFill>
              <a:blip r:embed="rId13" cstate="print"/>
              <a:srcRect/>
              <a:stretch>
                <a:fillRect/>
              </a:stretch>
            </p:blipFill>
            <p:spPr bwMode="auto">
              <a:xfrm>
                <a:off x="4500562" y="4429132"/>
                <a:ext cx="433388" cy="255588"/>
              </a:xfrm>
              <a:prstGeom prst="rect">
                <a:avLst/>
              </a:prstGeom>
              <a:solidFill>
                <a:schemeClr val="accent3">
                  <a:lumMod val="60000"/>
                  <a:lumOff val="40000"/>
                </a:schemeClr>
              </a:solidFill>
              <a:ln w="9525">
                <a:solidFill>
                  <a:srgbClr val="FFFFFF"/>
                </a:solidFill>
                <a:round/>
                <a:headEnd/>
                <a:tailEnd/>
              </a:ln>
              <a:effectLst/>
            </p:spPr>
          </p:pic>
          <p:pic>
            <p:nvPicPr>
              <p:cNvPr id="55" name="Picture 2" descr="C:\Users\ust\Desktop\untitled.bmp"/>
              <p:cNvPicPr>
                <a:picLocks noChangeAspect="1" noChangeArrowheads="1"/>
              </p:cNvPicPr>
              <p:nvPr/>
            </p:nvPicPr>
            <p:blipFill>
              <a:blip r:embed="rId14" cstate="print"/>
              <a:srcRect/>
              <a:stretch>
                <a:fillRect/>
              </a:stretch>
            </p:blipFill>
            <p:spPr bwMode="auto">
              <a:xfrm>
                <a:off x="4857752" y="4429132"/>
                <a:ext cx="487244" cy="458394"/>
              </a:xfrm>
              <a:prstGeom prst="rect">
                <a:avLst/>
              </a:prstGeom>
              <a:solidFill>
                <a:schemeClr val="accent3">
                  <a:lumMod val="60000"/>
                  <a:lumOff val="40000"/>
                </a:schemeClr>
              </a:solidFill>
              <a:ln w="9525">
                <a:solidFill>
                  <a:srgbClr val="FFFFFF"/>
                </a:solidFill>
                <a:round/>
                <a:headEnd/>
                <a:tailEnd/>
              </a:ln>
              <a:effectLst/>
            </p:spPr>
          </p:pic>
          <p:pic>
            <p:nvPicPr>
              <p:cNvPr id="56" name="Picture 11"/>
              <p:cNvPicPr>
                <a:picLocks noChangeAspect="1" noChangeArrowheads="1"/>
              </p:cNvPicPr>
              <p:nvPr/>
            </p:nvPicPr>
            <p:blipFill>
              <a:blip r:embed="rId15" cstate="print"/>
              <a:srcRect/>
              <a:stretch>
                <a:fillRect/>
              </a:stretch>
            </p:blipFill>
            <p:spPr bwMode="auto">
              <a:xfrm>
                <a:off x="4357686" y="4643446"/>
                <a:ext cx="500066" cy="437558"/>
              </a:xfrm>
              <a:prstGeom prst="rect">
                <a:avLst/>
              </a:prstGeom>
              <a:solidFill>
                <a:schemeClr val="accent3">
                  <a:lumMod val="60000"/>
                  <a:lumOff val="40000"/>
                </a:schemeClr>
              </a:solidFill>
              <a:ln w="9525">
                <a:solidFill>
                  <a:srgbClr val="FFFFFF"/>
                </a:solidFill>
                <a:round/>
                <a:headEnd/>
                <a:tailEnd/>
              </a:ln>
              <a:effectLst/>
            </p:spPr>
          </p:pic>
          <p:pic>
            <p:nvPicPr>
              <p:cNvPr id="57" name="Picture 7"/>
              <p:cNvPicPr>
                <a:picLocks noChangeAspect="1" noChangeArrowheads="1"/>
              </p:cNvPicPr>
              <p:nvPr/>
            </p:nvPicPr>
            <p:blipFill>
              <a:blip r:embed="rId16" cstate="print"/>
              <a:srcRect/>
              <a:stretch>
                <a:fillRect/>
              </a:stretch>
            </p:blipFill>
            <p:spPr bwMode="auto">
              <a:xfrm>
                <a:off x="4572000" y="4929198"/>
                <a:ext cx="533327" cy="375049"/>
              </a:xfrm>
              <a:prstGeom prst="rect">
                <a:avLst/>
              </a:prstGeom>
              <a:solidFill>
                <a:schemeClr val="accent3">
                  <a:lumMod val="60000"/>
                  <a:lumOff val="40000"/>
                </a:schemeClr>
              </a:solidFill>
              <a:ln w="9525">
                <a:solidFill>
                  <a:srgbClr val="FFFFFF"/>
                </a:solidFill>
                <a:round/>
                <a:headEnd/>
                <a:tailEnd/>
              </a:ln>
              <a:effectLst/>
            </p:spPr>
          </p:pic>
        </p:grpSp>
        <p:sp>
          <p:nvSpPr>
            <p:cNvPr id="28" name="AutoShape 56"/>
            <p:cNvSpPr>
              <a:spLocks noChangeArrowheads="1"/>
            </p:cNvSpPr>
            <p:nvPr/>
          </p:nvSpPr>
          <p:spPr bwMode="auto">
            <a:xfrm>
              <a:off x="5142934" y="3264230"/>
              <a:ext cx="321471" cy="228600"/>
            </a:xfrm>
            <a:prstGeom prst="rightArrow">
              <a:avLst>
                <a:gd name="adj1" fmla="val 50000"/>
                <a:gd name="adj2" fmla="val 56250"/>
              </a:avLst>
            </a:prstGeom>
            <a:solidFill>
              <a:srgbClr val="33CC33"/>
            </a:solidFill>
            <a:ln w="9525">
              <a:solidFill>
                <a:srgbClr val="FFFFFF"/>
              </a:solidFill>
              <a:miter lim="800000"/>
              <a:headEnd/>
              <a:tailEnd/>
            </a:ln>
            <a:effectLst/>
          </p:spPr>
          <p:txBody>
            <a:bodyPr wrap="none" anchor="ctr"/>
            <a:lstStyle/>
            <a:p>
              <a:endParaRPr lang="en-US" sz="1350">
                <a:latin typeface="Arial"/>
                <a:cs typeface="Arial"/>
              </a:endParaRPr>
            </a:p>
          </p:txBody>
        </p:sp>
        <p:sp>
          <p:nvSpPr>
            <p:cNvPr id="29" name="AutoShape 337"/>
            <p:cNvSpPr>
              <a:spLocks noChangeArrowheads="1"/>
            </p:cNvSpPr>
            <p:nvPr/>
          </p:nvSpPr>
          <p:spPr bwMode="auto">
            <a:xfrm rot="10800000">
              <a:off x="6714238" y="2514130"/>
              <a:ext cx="330131" cy="326174"/>
            </a:xfrm>
            <a:prstGeom prst="upArrow">
              <a:avLst>
                <a:gd name="adj1" fmla="val 50000"/>
                <a:gd name="adj2" fmla="val 25000"/>
              </a:avLst>
            </a:prstGeom>
            <a:solidFill>
              <a:srgbClr val="FFFF00"/>
            </a:solidFill>
            <a:ln w="6350">
              <a:solidFill>
                <a:schemeClr val="accent1"/>
              </a:solidFill>
            </a:ln>
            <a:effectLst>
              <a:outerShdw blurRad="50800" dist="38100" dir="2700000" algn="tl" rotWithShape="0">
                <a:prstClr val="black">
                  <a:alpha val="40000"/>
                </a:prstClr>
              </a:outerShdw>
            </a:effectLst>
            <a:scene3d>
              <a:camera prst="orthographicFront"/>
              <a:lightRig rig="threePt" dir="t"/>
            </a:scene3d>
            <a:sp3d/>
            <a:extLst>
              <a:ext uri="{AF507438-7753-43e0-B8FC-AC1667EBCBE1}">
                <a14:hiddenEffects xmlns:a14="http://schemas.microsoft.com/office/drawing/2007/7/7/main" xmlns="">
                  <a:effectLst>
                    <a:outerShdw blurRad="63500" dist="35921" dir="2700000" algn="ctr" rotWithShape="0">
                      <a:schemeClr val="bg2"/>
                    </a:outerShdw>
                  </a:effectLst>
                </a14:hiddenEffects>
              </a:ext>
            </a:extLst>
          </p:spPr>
          <p:txBody>
            <a:bodyPr>
              <a:flatTx/>
            </a:bodyPr>
            <a:lstStyle/>
            <a:p>
              <a:pPr>
                <a:defRPr/>
              </a:pPr>
              <a:endParaRPr lang="en-US" altLang="zh-CN" sz="1200" b="1">
                <a:solidFill>
                  <a:schemeClr val="bg1"/>
                </a:solidFill>
              </a:endParaRPr>
            </a:p>
          </p:txBody>
        </p:sp>
        <p:pic>
          <p:nvPicPr>
            <p:cNvPr id="30" name="Picture 2"/>
            <p:cNvPicPr>
              <a:picLocks noChangeAspect="1" noChangeArrowheads="1"/>
            </p:cNvPicPr>
            <p:nvPr/>
          </p:nvPicPr>
          <p:blipFill>
            <a:blip r:embed="rId17" cstate="print"/>
            <a:srcRect l="24240" t="74698" r="20293" b="13509"/>
            <a:stretch>
              <a:fillRect/>
            </a:stretch>
          </p:blipFill>
          <p:spPr bwMode="auto">
            <a:xfrm>
              <a:off x="3803471" y="4121485"/>
              <a:ext cx="3053975" cy="613181"/>
            </a:xfrm>
            <a:prstGeom prst="rect">
              <a:avLst/>
            </a:prstGeom>
            <a:noFill/>
            <a:ln w="9525">
              <a:noFill/>
              <a:miter lim="800000"/>
              <a:headEnd/>
              <a:tailEnd/>
            </a:ln>
            <a:effectLst/>
          </p:spPr>
        </p:pic>
        <p:sp>
          <p:nvSpPr>
            <p:cNvPr id="31" name="直角双向箭头 30"/>
            <p:cNvSpPr/>
            <p:nvPr/>
          </p:nvSpPr>
          <p:spPr>
            <a:xfrm rot="5400000">
              <a:off x="2276484" y="3130286"/>
              <a:ext cx="803678" cy="2143140"/>
            </a:xfrm>
            <a:prstGeom prst="leftUpArrow">
              <a:avLst>
                <a:gd name="adj1" fmla="val 17890"/>
                <a:gd name="adj2" fmla="val 18778"/>
                <a:gd name="adj3" fmla="val 23222"/>
              </a:avLst>
            </a:prstGeom>
            <a:solidFill>
              <a:srgbClr val="33CC33"/>
            </a:solidFill>
            <a:ln w="9525">
              <a:solidFill>
                <a:srgbClr val="FFFFFF"/>
              </a:solidFill>
              <a:miter lim="800000"/>
              <a:headEnd/>
              <a:tailEnd/>
            </a:ln>
            <a:effectLst/>
          </p:spPr>
          <p:txBody>
            <a:bodyPr wrap="none" anchor="ctr"/>
            <a:lstStyle/>
            <a:p>
              <a:endParaRPr lang="zh-CN" altLang="en-US" sz="1350">
                <a:latin typeface="Arial"/>
                <a:cs typeface="Arial"/>
              </a:endParaRPr>
            </a:p>
          </p:txBody>
        </p:sp>
        <p:grpSp>
          <p:nvGrpSpPr>
            <p:cNvPr id="32" name="组合 31"/>
            <p:cNvGrpSpPr/>
            <p:nvPr/>
          </p:nvGrpSpPr>
          <p:grpSpPr>
            <a:xfrm>
              <a:off x="2378287" y="2974901"/>
              <a:ext cx="1639499" cy="913198"/>
              <a:chOff x="1743060" y="4400550"/>
              <a:chExt cx="2185998" cy="1217597"/>
            </a:xfrm>
          </p:grpSpPr>
          <p:sp>
            <p:nvSpPr>
              <p:cNvPr id="46" name="AutoShape 54"/>
              <p:cNvSpPr>
                <a:spLocks noChangeArrowheads="1"/>
              </p:cNvSpPr>
              <p:nvPr/>
            </p:nvSpPr>
            <p:spPr bwMode="auto">
              <a:xfrm>
                <a:off x="2214546" y="4400550"/>
                <a:ext cx="1714512" cy="1209677"/>
              </a:xfrm>
              <a:prstGeom prst="roundRect">
                <a:avLst>
                  <a:gd name="adj" fmla="val 16667"/>
                </a:avLst>
              </a:prstGeom>
              <a:solidFill>
                <a:schemeClr val="accent3">
                  <a:lumMod val="75000"/>
                </a:schemeClr>
              </a:solidFill>
              <a:ln w="9525">
                <a:solidFill>
                  <a:srgbClr val="FFFFFF"/>
                </a:solidFill>
                <a:round/>
                <a:headEnd/>
                <a:tailEnd/>
              </a:ln>
              <a:effectLst/>
            </p:spPr>
            <p:txBody>
              <a:bodyPr wrap="none" anchor="ctr"/>
              <a:lstStyle/>
              <a:p>
                <a:endParaRPr lang="en-US" sz="1350">
                  <a:latin typeface="Arial"/>
                  <a:cs typeface="Arial"/>
                </a:endParaRPr>
              </a:p>
            </p:txBody>
          </p:sp>
          <p:grpSp>
            <p:nvGrpSpPr>
              <p:cNvPr id="47" name="组合 46"/>
              <p:cNvGrpSpPr/>
              <p:nvPr/>
            </p:nvGrpSpPr>
            <p:grpSpPr>
              <a:xfrm>
                <a:off x="1743060" y="4429132"/>
                <a:ext cx="2182791" cy="1189015"/>
                <a:chOff x="1743060" y="4429132"/>
                <a:chExt cx="2182791" cy="1189015"/>
              </a:xfrm>
            </p:grpSpPr>
            <p:sp>
              <p:nvSpPr>
                <p:cNvPr id="48" name="AutoShape 56"/>
                <p:cNvSpPr>
                  <a:spLocks noChangeArrowheads="1"/>
                </p:cNvSpPr>
                <p:nvPr/>
              </p:nvSpPr>
              <p:spPr bwMode="auto">
                <a:xfrm>
                  <a:off x="1743060" y="4481522"/>
                  <a:ext cx="471486" cy="304800"/>
                </a:xfrm>
                <a:prstGeom prst="rightArrow">
                  <a:avLst>
                    <a:gd name="adj1" fmla="val 50000"/>
                    <a:gd name="adj2" fmla="val 56250"/>
                  </a:avLst>
                </a:prstGeom>
                <a:solidFill>
                  <a:srgbClr val="33CC33"/>
                </a:solidFill>
                <a:ln w="9525">
                  <a:solidFill>
                    <a:srgbClr val="FFFFFF"/>
                  </a:solidFill>
                  <a:miter lim="800000"/>
                  <a:headEnd/>
                  <a:tailEnd/>
                </a:ln>
                <a:effectLst/>
              </p:spPr>
              <p:txBody>
                <a:bodyPr wrap="none" anchor="ctr"/>
                <a:lstStyle/>
                <a:p>
                  <a:endParaRPr lang="en-US" sz="1350">
                    <a:latin typeface="Arial"/>
                    <a:cs typeface="Arial"/>
                  </a:endParaRPr>
                </a:p>
              </p:txBody>
            </p:sp>
            <p:sp>
              <p:nvSpPr>
                <p:cNvPr id="49" name="AutoShape 57"/>
                <p:cNvSpPr>
                  <a:spLocks noChangeArrowheads="1"/>
                </p:cNvSpPr>
                <p:nvPr/>
              </p:nvSpPr>
              <p:spPr bwMode="auto">
                <a:xfrm>
                  <a:off x="1743060" y="4981588"/>
                  <a:ext cx="471486" cy="304800"/>
                </a:xfrm>
                <a:prstGeom prst="leftArrow">
                  <a:avLst>
                    <a:gd name="adj1" fmla="val 50000"/>
                    <a:gd name="adj2" fmla="val 56250"/>
                  </a:avLst>
                </a:prstGeom>
                <a:solidFill>
                  <a:srgbClr val="33CC33"/>
                </a:solidFill>
                <a:ln w="9525">
                  <a:solidFill>
                    <a:srgbClr val="FFFFFF"/>
                  </a:solidFill>
                  <a:miter lim="800000"/>
                  <a:headEnd/>
                  <a:tailEnd/>
                </a:ln>
                <a:effectLst/>
              </p:spPr>
              <p:txBody>
                <a:bodyPr wrap="none" anchor="ctr"/>
                <a:lstStyle/>
                <a:p>
                  <a:endParaRPr lang="en-US" sz="1350">
                    <a:latin typeface="Arial"/>
                    <a:cs typeface="Arial"/>
                  </a:endParaRPr>
                </a:p>
              </p:txBody>
            </p:sp>
            <p:pic>
              <p:nvPicPr>
                <p:cNvPr id="50" name="Picture 8" descr="https://encrypted-tbn2.gstatic.com/images?q=tbn:ANd9GcTWvlKGSFpw7G3eV7p8N3Xx7sbOlg834iqf_KKHslnp8m5FXKkp"/>
                <p:cNvPicPr>
                  <a:picLocks noChangeAspect="1" noChangeArrowheads="1"/>
                </p:cNvPicPr>
                <p:nvPr/>
              </p:nvPicPr>
              <p:blipFill>
                <a:blip r:embed="rId18" cstate="print"/>
                <a:srcRect/>
                <a:stretch>
                  <a:fillRect/>
                </a:stretch>
              </p:blipFill>
              <p:spPr bwMode="auto">
                <a:xfrm>
                  <a:off x="2285984" y="4429132"/>
                  <a:ext cx="1487467" cy="1036615"/>
                </a:xfrm>
                <a:prstGeom prst="rect">
                  <a:avLst/>
                </a:prstGeom>
                <a:noFill/>
                <a:effectLst>
                  <a:softEdge rad="63500"/>
                </a:effectLst>
              </p:spPr>
            </p:pic>
            <p:pic>
              <p:nvPicPr>
                <p:cNvPr id="51" name="Picture 8" descr="https://encrypted-tbn2.gstatic.com/images?q=tbn:ANd9GcTWvlKGSFpw7G3eV7p8N3Xx7sbOlg834iqf_KKHslnp8m5FXKkp"/>
                <p:cNvPicPr>
                  <a:picLocks noChangeAspect="1" noChangeArrowheads="1"/>
                </p:cNvPicPr>
                <p:nvPr/>
              </p:nvPicPr>
              <p:blipFill>
                <a:blip r:embed="rId18" cstate="print"/>
                <a:srcRect/>
                <a:stretch>
                  <a:fillRect/>
                </a:stretch>
              </p:blipFill>
              <p:spPr bwMode="auto">
                <a:xfrm>
                  <a:off x="2438384" y="4581532"/>
                  <a:ext cx="1487467" cy="1036615"/>
                </a:xfrm>
                <a:prstGeom prst="rect">
                  <a:avLst/>
                </a:prstGeom>
                <a:noFill/>
                <a:effectLst>
                  <a:softEdge rad="63500"/>
                </a:effectLst>
              </p:spPr>
            </p:pic>
          </p:grpSp>
        </p:grpSp>
        <p:grpSp>
          <p:nvGrpSpPr>
            <p:cNvPr id="33" name="组合 32"/>
            <p:cNvGrpSpPr/>
            <p:nvPr/>
          </p:nvGrpSpPr>
          <p:grpSpPr>
            <a:xfrm>
              <a:off x="4212284" y="3692861"/>
              <a:ext cx="2391557" cy="1363773"/>
              <a:chOff x="4188388" y="5357826"/>
              <a:chExt cx="3188742" cy="1818363"/>
            </a:xfrm>
          </p:grpSpPr>
          <p:sp>
            <p:nvSpPr>
              <p:cNvPr id="44" name="AutoShape 56"/>
              <p:cNvSpPr>
                <a:spLocks noChangeArrowheads="1"/>
              </p:cNvSpPr>
              <p:nvPr/>
            </p:nvSpPr>
            <p:spPr bwMode="auto">
              <a:xfrm rot="5400000">
                <a:off x="6938978" y="5491178"/>
                <a:ext cx="571504" cy="304800"/>
              </a:xfrm>
              <a:prstGeom prst="rightArrow">
                <a:avLst>
                  <a:gd name="adj1" fmla="val 50000"/>
                  <a:gd name="adj2" fmla="val 56250"/>
                </a:avLst>
              </a:prstGeom>
              <a:solidFill>
                <a:srgbClr val="33CC33"/>
              </a:solidFill>
              <a:ln w="9525">
                <a:solidFill>
                  <a:srgbClr val="FFFFFF"/>
                </a:solidFill>
                <a:miter lim="800000"/>
                <a:headEnd/>
                <a:tailEnd/>
              </a:ln>
              <a:effectLst/>
            </p:spPr>
            <p:txBody>
              <a:bodyPr wrap="none" anchor="ctr"/>
              <a:lstStyle/>
              <a:p>
                <a:endParaRPr lang="en-US" sz="1350">
                  <a:latin typeface="Arial"/>
                  <a:cs typeface="Arial"/>
                </a:endParaRPr>
              </a:p>
            </p:txBody>
          </p:sp>
          <p:sp>
            <p:nvSpPr>
              <p:cNvPr id="45" name="Text Box 64"/>
              <p:cNvSpPr txBox="1">
                <a:spLocks noChangeArrowheads="1"/>
              </p:cNvSpPr>
              <p:nvPr/>
            </p:nvSpPr>
            <p:spPr bwMode="auto">
              <a:xfrm>
                <a:off x="4188388" y="6724784"/>
                <a:ext cx="2714643" cy="451405"/>
              </a:xfrm>
              <a:prstGeom prst="rect">
                <a:avLst/>
              </a:prstGeom>
              <a:noFill/>
              <a:ln w="9525">
                <a:noFill/>
                <a:miter lim="800000"/>
                <a:headEnd/>
                <a:tailEnd/>
              </a:ln>
              <a:effectLst/>
            </p:spPr>
            <p:txBody>
              <a:bodyPr wrap="square">
                <a:spAutoFit/>
              </a:bodyPr>
              <a:lstStyle/>
              <a:p>
                <a:pPr algn="ctr" eaLnBrk="0" hangingPunct="0">
                  <a:spcBef>
                    <a:spcPct val="50000"/>
                  </a:spcBef>
                  <a:buFontTx/>
                  <a:buNone/>
                </a:pPr>
                <a:r>
                  <a:rPr lang="zh-CN" altLang="en-US" sz="1600" dirty="0" smtClean="0">
                    <a:latin typeface="微软雅黑" panose="020B0503020204020204" pitchFamily="34" charset="-122"/>
                    <a:ea typeface="微软雅黑" panose="020B0503020204020204" pitchFamily="34" charset="-122"/>
                    <a:cs typeface="Arial"/>
                  </a:rPr>
                  <a:t>返回结果</a:t>
                </a:r>
                <a:endParaRPr lang="en-US" sz="1600" dirty="0">
                  <a:latin typeface="微软雅黑" panose="020B0503020204020204" pitchFamily="34" charset="-122"/>
                  <a:ea typeface="微软雅黑" panose="020B0503020204020204" pitchFamily="34" charset="-122"/>
                  <a:cs typeface="Arial"/>
                </a:endParaRPr>
              </a:p>
            </p:txBody>
          </p:sp>
        </p:grpSp>
        <p:grpSp>
          <p:nvGrpSpPr>
            <p:cNvPr id="34" name="组合 33"/>
            <p:cNvGrpSpPr/>
            <p:nvPr/>
          </p:nvGrpSpPr>
          <p:grpSpPr>
            <a:xfrm>
              <a:off x="5464405" y="2931790"/>
              <a:ext cx="2143140" cy="817970"/>
              <a:chOff x="5857884" y="4343070"/>
              <a:chExt cx="2857520" cy="1090626"/>
            </a:xfrm>
          </p:grpSpPr>
          <p:sp>
            <p:nvSpPr>
              <p:cNvPr id="41" name="AutoShape 54"/>
              <p:cNvSpPr>
                <a:spLocks noChangeArrowheads="1"/>
              </p:cNvSpPr>
              <p:nvPr/>
            </p:nvSpPr>
            <p:spPr bwMode="auto">
              <a:xfrm>
                <a:off x="5857884" y="4343070"/>
                <a:ext cx="2857520" cy="1090626"/>
              </a:xfrm>
              <a:prstGeom prst="roundRect">
                <a:avLst>
                  <a:gd name="adj" fmla="val 16667"/>
                </a:avLst>
              </a:prstGeom>
              <a:solidFill>
                <a:schemeClr val="accent3">
                  <a:lumMod val="75000"/>
                </a:schemeClr>
              </a:solidFill>
              <a:ln w="9525">
                <a:solidFill>
                  <a:srgbClr val="FFFFFF"/>
                </a:solidFill>
                <a:round/>
                <a:headEnd/>
                <a:tailEnd/>
              </a:ln>
              <a:effectLst/>
            </p:spPr>
            <p:txBody>
              <a:bodyPr wrap="none" anchor="ctr"/>
              <a:lstStyle/>
              <a:p>
                <a:endParaRPr lang="en-US" sz="1350">
                  <a:latin typeface="Arial"/>
                  <a:cs typeface="Arial"/>
                </a:endParaRPr>
              </a:p>
            </p:txBody>
          </p:sp>
          <p:sp>
            <p:nvSpPr>
              <p:cNvPr id="42" name="圆角矩形 41"/>
              <p:cNvSpPr/>
              <p:nvPr/>
            </p:nvSpPr>
            <p:spPr>
              <a:xfrm>
                <a:off x="6000760" y="4490685"/>
                <a:ext cx="2500331" cy="333653"/>
              </a:xfrm>
              <a:prstGeom prst="roundRect">
                <a:avLst/>
              </a:prstGeom>
              <a:ln>
                <a:headEnd/>
                <a:tailEnd/>
              </a:ln>
            </p:spPr>
            <p:style>
              <a:lnRef idx="1">
                <a:schemeClr val="accent2"/>
              </a:lnRef>
              <a:fillRef idx="2">
                <a:schemeClr val="accent2"/>
              </a:fillRef>
              <a:effectRef idx="1">
                <a:schemeClr val="accent2"/>
              </a:effectRef>
              <a:fontRef idx="minor">
                <a:schemeClr val="dk1"/>
              </a:fontRef>
            </p:style>
            <p:txBody>
              <a:bodyPr wrap="square">
                <a:spAutoFit/>
              </a:bodyPr>
              <a:lstStyle/>
              <a:p>
                <a:pPr algn="ctr" eaLnBrk="0" hangingPunct="0">
                  <a:spcBef>
                    <a:spcPct val="50000"/>
                  </a:spcBef>
                  <a:buFontTx/>
                  <a:buNone/>
                </a:pPr>
                <a:r>
                  <a:rPr lang="zh-CN" altLang="en-US" sz="900" b="1" dirty="0" smtClean="0">
                    <a:solidFill>
                      <a:schemeClr val="tx1"/>
                    </a:solidFill>
                    <a:latin typeface="Arial"/>
                    <a:cs typeface="Arial"/>
                  </a:rPr>
                  <a:t>特征抽取</a:t>
                </a:r>
                <a:endParaRPr lang="en-US" altLang="zh-CN" sz="900" b="1" dirty="0">
                  <a:solidFill>
                    <a:schemeClr val="tx1"/>
                  </a:solidFill>
                  <a:latin typeface="Arial"/>
                  <a:cs typeface="Arial"/>
                </a:endParaRPr>
              </a:p>
            </p:txBody>
          </p:sp>
          <p:sp>
            <p:nvSpPr>
              <p:cNvPr id="43" name="圆角矩形 42"/>
              <p:cNvSpPr/>
              <p:nvPr/>
            </p:nvSpPr>
            <p:spPr>
              <a:xfrm>
                <a:off x="6032111" y="4941168"/>
                <a:ext cx="2500331" cy="340518"/>
              </a:xfrm>
              <a:prstGeom prst="roundRect">
                <a:avLst/>
              </a:prstGeom>
              <a:ln>
                <a:headEnd/>
                <a:tailEnd/>
              </a:ln>
            </p:spPr>
            <p:style>
              <a:lnRef idx="1">
                <a:schemeClr val="accent2"/>
              </a:lnRef>
              <a:fillRef idx="2">
                <a:schemeClr val="accent2"/>
              </a:fillRef>
              <a:effectRef idx="1">
                <a:schemeClr val="accent2"/>
              </a:effectRef>
              <a:fontRef idx="minor">
                <a:schemeClr val="dk1"/>
              </a:fontRef>
            </p:style>
            <p:txBody>
              <a:bodyPr wrap="square">
                <a:spAutoFit/>
              </a:bodyPr>
              <a:lstStyle/>
              <a:p>
                <a:pPr algn="ctr" eaLnBrk="0" hangingPunct="0">
                  <a:spcBef>
                    <a:spcPct val="50000"/>
                  </a:spcBef>
                </a:pPr>
                <a:r>
                  <a:rPr lang="zh-CN" altLang="en-US" sz="900" b="1" dirty="0" smtClean="0">
                    <a:solidFill>
                      <a:schemeClr val="tx1"/>
                    </a:solidFill>
                    <a:latin typeface="Arial"/>
                    <a:ea typeface="宋体" pitchFamily="2" charset="-122"/>
                    <a:cs typeface="Arial"/>
                  </a:rPr>
                  <a:t>相似度计算</a:t>
                </a:r>
                <a:endParaRPr lang="zh-CN" altLang="en-US" sz="900" b="1" dirty="0">
                  <a:solidFill>
                    <a:schemeClr val="tx1"/>
                  </a:solidFill>
                  <a:latin typeface="Arial"/>
                  <a:ea typeface="宋体" pitchFamily="2" charset="-122"/>
                  <a:cs typeface="Arial"/>
                </a:endParaRPr>
              </a:p>
            </p:txBody>
          </p:sp>
        </p:grpSp>
        <p:grpSp>
          <p:nvGrpSpPr>
            <p:cNvPr id="35" name="组合 34"/>
            <p:cNvGrpSpPr/>
            <p:nvPr/>
          </p:nvGrpSpPr>
          <p:grpSpPr>
            <a:xfrm>
              <a:off x="6257374" y="1120156"/>
              <a:ext cx="1446620" cy="1393041"/>
              <a:chOff x="6915176" y="1927558"/>
              <a:chExt cx="1928826" cy="1857388"/>
            </a:xfrm>
          </p:grpSpPr>
          <p:grpSp>
            <p:nvGrpSpPr>
              <p:cNvPr id="37" name="组合 36"/>
              <p:cNvGrpSpPr/>
              <p:nvPr/>
            </p:nvGrpSpPr>
            <p:grpSpPr>
              <a:xfrm>
                <a:off x="6915176" y="1927558"/>
                <a:ext cx="1928826" cy="1857388"/>
                <a:chOff x="7145358" y="2083820"/>
                <a:chExt cx="1928826" cy="1857388"/>
              </a:xfrm>
            </p:grpSpPr>
            <p:sp>
              <p:nvSpPr>
                <p:cNvPr id="39" name="圆角矩形 38"/>
                <p:cNvSpPr/>
                <p:nvPr/>
              </p:nvSpPr>
              <p:spPr>
                <a:xfrm>
                  <a:off x="7145358" y="2083820"/>
                  <a:ext cx="1928826" cy="1857388"/>
                </a:xfrm>
                <a:prstGeom prst="roundRect">
                  <a:avLst/>
                </a:prstGeom>
                <a:solidFill>
                  <a:srgbClr val="99CCFF"/>
                </a:solidFill>
                <a:ln w="9525">
                  <a:solidFill>
                    <a:srgbClr val="FFFFFF"/>
                  </a:solidFill>
                  <a:round/>
                  <a:headEnd/>
                  <a:tailEnd/>
                </a:ln>
                <a:effectLst/>
              </p:spPr>
              <p:txBody>
                <a:bodyPr wrap="none" anchor="ctr"/>
                <a:lstStyle/>
                <a:p>
                  <a:endParaRPr lang="zh-CN" altLang="en-US" sz="1350">
                    <a:latin typeface="Arial"/>
                    <a:cs typeface="Arial"/>
                  </a:endParaRPr>
                </a:p>
              </p:txBody>
            </p:sp>
            <p:pic>
              <p:nvPicPr>
                <p:cNvPr id="40" name="Picture 6" descr="https://encrypted-tbn0.gstatic.com/images?q=tbn:ANd9GcQWHviRGbJRlgbBWmkVjxpM8ue22EzOdIDp-xUnH5m3cjpiaBd1rA"/>
                <p:cNvPicPr>
                  <a:picLocks noChangeAspect="1" noChangeArrowheads="1"/>
                </p:cNvPicPr>
                <p:nvPr/>
              </p:nvPicPr>
              <p:blipFill>
                <a:blip r:embed="rId19" cstate="print"/>
                <a:srcRect/>
                <a:stretch>
                  <a:fillRect/>
                </a:stretch>
              </p:blipFill>
              <p:spPr bwMode="auto">
                <a:xfrm>
                  <a:off x="7145358" y="2357430"/>
                  <a:ext cx="1868402" cy="1376342"/>
                </a:xfrm>
                <a:prstGeom prst="rect">
                  <a:avLst/>
                </a:prstGeom>
                <a:noFill/>
                <a:effectLst>
                  <a:softEdge rad="127000"/>
                </a:effectLst>
              </p:spPr>
            </p:pic>
          </p:grpSp>
          <p:sp>
            <p:nvSpPr>
              <p:cNvPr id="38" name="Text Box 64"/>
              <p:cNvSpPr txBox="1">
                <a:spLocks noChangeArrowheads="1"/>
              </p:cNvSpPr>
              <p:nvPr/>
            </p:nvSpPr>
            <p:spPr bwMode="auto">
              <a:xfrm>
                <a:off x="7143768" y="2928934"/>
                <a:ext cx="1085848" cy="369332"/>
              </a:xfrm>
              <a:prstGeom prst="rect">
                <a:avLst/>
              </a:prstGeom>
              <a:noFill/>
              <a:ln w="9525">
                <a:noFill/>
                <a:miter lim="800000"/>
                <a:headEnd/>
                <a:tailEnd/>
              </a:ln>
              <a:effectLst/>
            </p:spPr>
            <p:txBody>
              <a:bodyPr wrap="square">
                <a:spAutoFit/>
              </a:bodyPr>
              <a:lstStyle/>
              <a:p>
                <a:pPr algn="ctr" eaLnBrk="0" hangingPunct="0">
                  <a:spcBef>
                    <a:spcPct val="50000"/>
                  </a:spcBef>
                  <a:buFontTx/>
                  <a:buNone/>
                </a:pPr>
                <a:r>
                  <a:rPr lang="en-US" sz="1200" b="1" i="1" dirty="0">
                    <a:solidFill>
                      <a:schemeClr val="bg1"/>
                    </a:solidFill>
                    <a:latin typeface="Algerian" pitchFamily="82" charset="0"/>
                    <a:ea typeface="宋体" pitchFamily="2" charset="-122"/>
                    <a:cs typeface="Arial"/>
                  </a:rPr>
                  <a:t>Index</a:t>
                </a:r>
              </a:p>
            </p:txBody>
          </p:sp>
        </p:grpSp>
        <p:sp>
          <p:nvSpPr>
            <p:cNvPr id="36" name="矩形 35"/>
            <p:cNvSpPr/>
            <p:nvPr/>
          </p:nvSpPr>
          <p:spPr>
            <a:xfrm>
              <a:off x="3080980" y="2658073"/>
              <a:ext cx="684170" cy="294032"/>
            </a:xfrm>
            <a:prstGeom prst="rect">
              <a:avLst/>
            </a:prstGeom>
          </p:spPr>
          <p:txBody>
            <a:bodyPr wrap="none">
              <a:spAutoFit/>
            </a:bodyPr>
            <a:lstStyle/>
            <a:p>
              <a:pPr algn="ctr" eaLnBrk="0" hangingPunct="0">
                <a:spcBef>
                  <a:spcPct val="50000"/>
                </a:spcBef>
              </a:pPr>
              <a:r>
                <a:rPr lang="zh-CN" altLang="en-US" sz="1350" dirty="0" smtClean="0">
                  <a:latin typeface="微软雅黑" panose="020B0503020204020204" pitchFamily="34" charset="-122"/>
                  <a:ea typeface="微软雅黑" panose="020B0503020204020204" pitchFamily="34" charset="-122"/>
                  <a:cs typeface="Arial"/>
                </a:rPr>
                <a:t>输入查询</a:t>
              </a:r>
              <a:endParaRPr lang="en-US" altLang="zh-CN" sz="1350" dirty="0">
                <a:latin typeface="微软雅黑" panose="020B0503020204020204" pitchFamily="34" charset="-122"/>
                <a:ea typeface="微软雅黑" panose="020B0503020204020204" pitchFamily="34" charset="-122"/>
                <a:cs typeface="Arial"/>
              </a:endParaRPr>
            </a:p>
          </p:txBody>
        </p:sp>
      </p:grpSp>
      <p:sp>
        <p:nvSpPr>
          <p:cNvPr id="2" name="文本框 1"/>
          <p:cNvSpPr txBox="1"/>
          <p:nvPr/>
        </p:nvSpPr>
        <p:spPr>
          <a:xfrm>
            <a:off x="546310" y="1401733"/>
            <a:ext cx="4351663"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pitchFamily="34" charset="-122"/>
                <a:ea typeface="微软雅黑" panose="020B0503020204020204" pitchFamily="34" charset="-122"/>
              </a:rPr>
              <a:t>处理流程（</a:t>
            </a:r>
            <a:r>
              <a:rPr lang="en-US" altLang="zh-CN" sz="2400" b="1" dirty="0">
                <a:solidFill>
                  <a:srgbClr val="CC0099"/>
                </a:solidFill>
                <a:latin typeface="微软雅黑" panose="020B0503020204020204" pitchFamily="34" charset="-122"/>
                <a:ea typeface="微软雅黑" panose="020B0503020204020204" pitchFamily="34" charset="-122"/>
              </a:rPr>
              <a:t>1990-2003</a:t>
            </a:r>
            <a:r>
              <a:rPr lang="zh-CN" altLang="en-US" sz="2400" b="1" dirty="0">
                <a:solidFill>
                  <a:srgbClr val="CC0099"/>
                </a:solidFill>
                <a:latin typeface="微软雅黑" panose="020B0503020204020204" pitchFamily="34" charset="-122"/>
                <a:ea typeface="微软雅黑" panose="020B0503020204020204" pitchFamily="34" charset="-122"/>
              </a:rPr>
              <a:t>）</a:t>
            </a:r>
          </a:p>
        </p:txBody>
      </p:sp>
      <p:pic>
        <p:nvPicPr>
          <p:cNvPr id="3" name="图片 2"/>
          <p:cNvPicPr>
            <a:picLocks noChangeAspect="1"/>
          </p:cNvPicPr>
          <p:nvPr/>
        </p:nvPicPr>
        <p:blipFill>
          <a:blip r:embed="rId20"/>
          <a:stretch>
            <a:fillRect/>
          </a:stretch>
        </p:blipFill>
        <p:spPr>
          <a:xfrm>
            <a:off x="10620805" y="1553372"/>
            <a:ext cx="1219467" cy="3429844"/>
          </a:xfrm>
          <a:prstGeom prst="rect">
            <a:avLst/>
          </a:prstGeom>
        </p:spPr>
      </p:pic>
    </p:spTree>
    <p:extLst>
      <p:ext uri="{BB962C8B-B14F-4D97-AF65-F5344CB8AC3E}">
        <p14:creationId xmlns:p14="http://schemas.microsoft.com/office/powerpoint/2010/main" val="33814603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671932" y="390550"/>
            <a:ext cx="7009360"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早期图像识别技术</a:t>
            </a:r>
            <a:endParaRPr lang="zh-CN" altLang="en-US" sz="36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65211" y="1415762"/>
            <a:ext cx="8322226"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smtClean="0">
                <a:solidFill>
                  <a:srgbClr val="CC0099"/>
                </a:solidFill>
                <a:latin typeface="微软雅黑" panose="020B0503020204020204" pitchFamily="34" charset="-122"/>
                <a:ea typeface="微软雅黑" panose="020B0503020204020204" pitchFamily="34" charset="-122"/>
              </a:rPr>
              <a:t>全局</a:t>
            </a:r>
            <a:r>
              <a:rPr lang="zh-CN" altLang="en-US" sz="2400" b="1" dirty="0">
                <a:solidFill>
                  <a:srgbClr val="CC0099"/>
                </a:solidFill>
                <a:latin typeface="微软雅黑" panose="020B0503020204020204" pitchFamily="34" charset="-122"/>
                <a:ea typeface="微软雅黑" panose="020B0503020204020204" pitchFamily="34" charset="-122"/>
              </a:rPr>
              <a:t>特征提取：用全局的视觉底层特性统计量表示</a:t>
            </a:r>
            <a:r>
              <a:rPr lang="zh-CN" altLang="en-US" sz="2400" b="1" dirty="0" smtClean="0">
                <a:solidFill>
                  <a:srgbClr val="CC0099"/>
                </a:solidFill>
                <a:latin typeface="微软雅黑" panose="020B0503020204020204" pitchFamily="34" charset="-122"/>
                <a:ea typeface="微软雅黑" panose="020B0503020204020204" pitchFamily="34" charset="-122"/>
              </a:rPr>
              <a:t>图像</a:t>
            </a:r>
            <a:endParaRPr lang="zh-CN" altLang="en-US" sz="2400" b="1" dirty="0">
              <a:solidFill>
                <a:srgbClr val="CC0099"/>
              </a:solidFill>
              <a:latin typeface="微软雅黑" panose="020B0503020204020204" pitchFamily="34" charset="-122"/>
              <a:ea typeface="微软雅黑" panose="020B0503020204020204" pitchFamily="34" charset="-122"/>
            </a:endParaRPr>
          </a:p>
        </p:txBody>
      </p:sp>
      <p:grpSp>
        <p:nvGrpSpPr>
          <p:cNvPr id="76" name="组合 75"/>
          <p:cNvGrpSpPr/>
          <p:nvPr/>
        </p:nvGrpSpPr>
        <p:grpSpPr>
          <a:xfrm>
            <a:off x="1323713" y="2172390"/>
            <a:ext cx="7480409" cy="3924661"/>
            <a:chOff x="214282" y="1275606"/>
            <a:chExt cx="7310046" cy="4100776"/>
          </a:xfrm>
        </p:grpSpPr>
        <p:pic>
          <p:nvPicPr>
            <p:cNvPr id="77" name="Picture 3" descr="D:\Research\document\talk\keynote-2012\dog.jpg"/>
            <p:cNvPicPr>
              <a:picLocks noChangeAspect="1" noChangeArrowheads="1"/>
            </p:cNvPicPr>
            <p:nvPr/>
          </p:nvPicPr>
          <p:blipFill>
            <a:blip r:embed="rId2" cstate="print"/>
            <a:srcRect/>
            <a:stretch>
              <a:fillRect/>
            </a:stretch>
          </p:blipFill>
          <p:spPr bwMode="auto">
            <a:xfrm>
              <a:off x="214282" y="2206010"/>
              <a:ext cx="2156533" cy="1615318"/>
            </a:xfrm>
            <a:prstGeom prst="rect">
              <a:avLst/>
            </a:prstGeom>
            <a:noFill/>
          </p:spPr>
        </p:pic>
        <p:grpSp>
          <p:nvGrpSpPr>
            <p:cNvPr id="78" name="组合 77"/>
            <p:cNvGrpSpPr/>
            <p:nvPr/>
          </p:nvGrpSpPr>
          <p:grpSpPr>
            <a:xfrm>
              <a:off x="2411760" y="1275606"/>
              <a:ext cx="2745308" cy="4100776"/>
              <a:chOff x="2729980" y="2714620"/>
              <a:chExt cx="2745308" cy="4100776"/>
            </a:xfrm>
          </p:grpSpPr>
          <p:sp>
            <p:nvSpPr>
              <p:cNvPr id="87" name="矩形 86"/>
              <p:cNvSpPr/>
              <p:nvPr/>
            </p:nvSpPr>
            <p:spPr>
              <a:xfrm>
                <a:off x="4357686" y="3442779"/>
                <a:ext cx="631611" cy="385905"/>
              </a:xfrm>
              <a:prstGeom prst="rect">
                <a:avLst/>
              </a:prstGeom>
            </p:spPr>
            <p:txBody>
              <a:bodyPr wrap="none">
                <a:spAutoFit/>
              </a:bodyPr>
              <a:lstStyle/>
              <a:p>
                <a:r>
                  <a:rPr lang="zh-CN" altLang="en-US" dirty="0">
                    <a:latin typeface="Arial"/>
                    <a:cs typeface="Arial"/>
                  </a:rPr>
                  <a:t>颜色</a:t>
                </a:r>
              </a:p>
            </p:txBody>
          </p:sp>
          <p:sp>
            <p:nvSpPr>
              <p:cNvPr id="88" name="右箭头 87"/>
              <p:cNvSpPr/>
              <p:nvPr/>
            </p:nvSpPr>
            <p:spPr>
              <a:xfrm rot="19507629">
                <a:off x="2751143" y="3241010"/>
                <a:ext cx="961834" cy="38234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latin typeface="Arial"/>
                  <a:cs typeface="Arial"/>
                </a:endParaRPr>
              </a:p>
            </p:txBody>
          </p:sp>
          <p:pic>
            <p:nvPicPr>
              <p:cNvPr id="89" name="Picture 3"/>
              <p:cNvPicPr>
                <a:picLocks noChangeAspect="1" noChangeArrowheads="1"/>
              </p:cNvPicPr>
              <p:nvPr/>
            </p:nvPicPr>
            <p:blipFill>
              <a:blip r:embed="rId3" cstate="print"/>
              <a:srcRect l="19858" t="9821" r="19858" b="20536"/>
              <a:stretch>
                <a:fillRect/>
              </a:stretch>
            </p:blipFill>
            <p:spPr bwMode="auto">
              <a:xfrm>
                <a:off x="3857620" y="3774532"/>
                <a:ext cx="1617668" cy="1236334"/>
              </a:xfrm>
              <a:prstGeom prst="rect">
                <a:avLst/>
              </a:prstGeom>
              <a:noFill/>
              <a:ln w="9525">
                <a:noFill/>
                <a:miter lim="800000"/>
                <a:headEnd/>
                <a:tailEnd/>
              </a:ln>
              <a:effectLst/>
            </p:spPr>
          </p:pic>
          <p:sp>
            <p:nvSpPr>
              <p:cNvPr id="90" name="矩形 89"/>
              <p:cNvSpPr/>
              <p:nvPr/>
            </p:nvSpPr>
            <p:spPr>
              <a:xfrm>
                <a:off x="4413902" y="4938438"/>
                <a:ext cx="631611" cy="385905"/>
              </a:xfrm>
              <a:prstGeom prst="rect">
                <a:avLst/>
              </a:prstGeom>
            </p:spPr>
            <p:txBody>
              <a:bodyPr wrap="none">
                <a:spAutoFit/>
              </a:bodyPr>
              <a:lstStyle/>
              <a:p>
                <a:r>
                  <a:rPr lang="zh-CN" altLang="en-US" dirty="0" smtClean="0">
                    <a:latin typeface="Arial"/>
                    <a:cs typeface="Arial"/>
                  </a:rPr>
                  <a:t>形状</a:t>
                </a:r>
                <a:endParaRPr lang="zh-CN" altLang="en-US" dirty="0">
                  <a:latin typeface="Arial"/>
                  <a:cs typeface="Arial"/>
                </a:endParaRPr>
              </a:p>
            </p:txBody>
          </p:sp>
          <p:sp>
            <p:nvSpPr>
              <p:cNvPr id="91" name="右箭头 90"/>
              <p:cNvSpPr/>
              <p:nvPr/>
            </p:nvSpPr>
            <p:spPr>
              <a:xfrm>
                <a:off x="2729980" y="4244594"/>
                <a:ext cx="961834" cy="38234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latin typeface="Arial"/>
                  <a:cs typeface="Arial"/>
                </a:endParaRPr>
              </a:p>
            </p:txBody>
          </p:sp>
          <p:sp>
            <p:nvSpPr>
              <p:cNvPr id="92" name="右箭头 91"/>
              <p:cNvSpPr/>
              <p:nvPr/>
            </p:nvSpPr>
            <p:spPr>
              <a:xfrm rot="2040310">
                <a:off x="2751762" y="5167841"/>
                <a:ext cx="961834" cy="38234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latin typeface="Arial"/>
                  <a:cs typeface="Arial"/>
                </a:endParaRPr>
              </a:p>
            </p:txBody>
          </p:sp>
          <p:pic>
            <p:nvPicPr>
              <p:cNvPr id="93" name="Picture 4"/>
              <p:cNvPicPr>
                <a:picLocks noChangeAspect="1" noChangeArrowheads="1"/>
              </p:cNvPicPr>
              <p:nvPr/>
            </p:nvPicPr>
            <p:blipFill>
              <a:blip r:embed="rId4" cstate="print"/>
              <a:srcRect l="18085" t="9821" r="19858" b="20536"/>
              <a:stretch>
                <a:fillRect/>
              </a:stretch>
            </p:blipFill>
            <p:spPr bwMode="auto">
              <a:xfrm>
                <a:off x="3929058" y="5364398"/>
                <a:ext cx="1500198" cy="1113797"/>
              </a:xfrm>
              <a:prstGeom prst="rect">
                <a:avLst/>
              </a:prstGeom>
              <a:noFill/>
              <a:ln w="9525">
                <a:noFill/>
                <a:miter lim="800000"/>
                <a:headEnd/>
                <a:tailEnd/>
              </a:ln>
              <a:effectLst/>
            </p:spPr>
          </p:pic>
          <p:sp>
            <p:nvSpPr>
              <p:cNvPr id="94" name="矩形 93"/>
              <p:cNvSpPr/>
              <p:nvPr/>
            </p:nvSpPr>
            <p:spPr>
              <a:xfrm>
                <a:off x="4413902" y="6429491"/>
                <a:ext cx="631611" cy="385905"/>
              </a:xfrm>
              <a:prstGeom prst="rect">
                <a:avLst/>
              </a:prstGeom>
            </p:spPr>
            <p:txBody>
              <a:bodyPr wrap="none">
                <a:spAutoFit/>
              </a:bodyPr>
              <a:lstStyle/>
              <a:p>
                <a:r>
                  <a:rPr lang="zh-CN" altLang="en-US" dirty="0" smtClean="0">
                    <a:latin typeface="Arial"/>
                    <a:cs typeface="Arial"/>
                  </a:rPr>
                  <a:t>纹理</a:t>
                </a:r>
                <a:endParaRPr lang="zh-CN" altLang="en-US" dirty="0">
                  <a:latin typeface="Arial"/>
                  <a:cs typeface="Arial"/>
                </a:endParaRPr>
              </a:p>
            </p:txBody>
          </p:sp>
          <p:pic>
            <p:nvPicPr>
              <p:cNvPr id="95" name="Picture 2" descr="https://encrypted-tbn1.gstatic.com/images?q=tbn:ANd9GcRdt0IoSujF69IRd9X9OgOJxa4Xl1JTspO303NdrjHp6RQR2AGk"/>
              <p:cNvPicPr>
                <a:picLocks noChangeAspect="1" noChangeArrowheads="1"/>
              </p:cNvPicPr>
              <p:nvPr/>
            </p:nvPicPr>
            <p:blipFill>
              <a:blip r:embed="rId5" cstate="print"/>
              <a:srcRect/>
              <a:stretch>
                <a:fillRect/>
              </a:stretch>
            </p:blipFill>
            <p:spPr bwMode="auto">
              <a:xfrm>
                <a:off x="3857620" y="2714620"/>
                <a:ext cx="1604104" cy="806830"/>
              </a:xfrm>
              <a:prstGeom prst="rect">
                <a:avLst/>
              </a:prstGeom>
              <a:noFill/>
            </p:spPr>
          </p:pic>
        </p:grpSp>
        <p:grpSp>
          <p:nvGrpSpPr>
            <p:cNvPr id="79" name="组合 78"/>
            <p:cNvGrpSpPr/>
            <p:nvPr/>
          </p:nvGrpSpPr>
          <p:grpSpPr>
            <a:xfrm>
              <a:off x="5286380" y="1347044"/>
              <a:ext cx="2237948" cy="3904999"/>
              <a:chOff x="5715008" y="2786058"/>
              <a:chExt cx="2357454" cy="3904999"/>
            </a:xfrm>
          </p:grpSpPr>
          <p:sp>
            <p:nvSpPr>
              <p:cNvPr id="80" name="矩形 79"/>
              <p:cNvSpPr/>
              <p:nvPr/>
            </p:nvSpPr>
            <p:spPr>
              <a:xfrm>
                <a:off x="6609196" y="6305152"/>
                <a:ext cx="1140581" cy="385905"/>
              </a:xfrm>
              <a:prstGeom prst="rect">
                <a:avLst/>
              </a:prstGeom>
            </p:spPr>
            <p:txBody>
              <a:bodyPr wrap="none">
                <a:spAutoFit/>
              </a:bodyPr>
              <a:lstStyle/>
              <a:p>
                <a:r>
                  <a:rPr lang="zh-CN" altLang="en-US" dirty="0" smtClean="0">
                    <a:latin typeface="Arial"/>
                    <a:cs typeface="Arial"/>
                  </a:rPr>
                  <a:t>特征向量</a:t>
                </a:r>
                <a:endParaRPr lang="zh-CN" altLang="en-US" dirty="0">
                  <a:latin typeface="Arial"/>
                  <a:cs typeface="Arial"/>
                </a:endParaRPr>
              </a:p>
            </p:txBody>
          </p:sp>
          <p:pic>
            <p:nvPicPr>
              <p:cNvPr id="81" name="Picture 4" descr="https://encrypted-tbn2.gstatic.com/images?q=tbn:ANd9GcQpuoTv5vnf-k-6ZdzsrK1CZgYGjQPjPkQEW-rhRlE7B-ycPbaj"/>
              <p:cNvPicPr>
                <a:picLocks noChangeAspect="1" noChangeArrowheads="1"/>
              </p:cNvPicPr>
              <p:nvPr/>
            </p:nvPicPr>
            <p:blipFill>
              <a:blip r:embed="rId6" cstate="print"/>
              <a:srcRect/>
              <a:stretch>
                <a:fillRect/>
              </a:stretch>
            </p:blipFill>
            <p:spPr bwMode="auto">
              <a:xfrm>
                <a:off x="6286512" y="2786058"/>
                <a:ext cx="1762116" cy="649780"/>
              </a:xfrm>
              <a:prstGeom prst="rect">
                <a:avLst/>
              </a:prstGeom>
              <a:noFill/>
            </p:spPr>
          </p:pic>
          <p:pic>
            <p:nvPicPr>
              <p:cNvPr id="82" name="Picture 6" descr="https://encrypted-tbn2.gstatic.com/images?q=tbn:ANd9GcQajr1iU7dZbHHXK9p2HhkVcdP2Gz6AdNDT26MrVwGeX1KqJCCt"/>
              <p:cNvPicPr>
                <a:picLocks noChangeAspect="1" noChangeArrowheads="1"/>
              </p:cNvPicPr>
              <p:nvPr/>
            </p:nvPicPr>
            <p:blipFill>
              <a:blip r:embed="rId7" cstate="print"/>
              <a:srcRect/>
              <a:stretch>
                <a:fillRect/>
              </a:stretch>
            </p:blipFill>
            <p:spPr bwMode="auto">
              <a:xfrm>
                <a:off x="6286512" y="3857628"/>
                <a:ext cx="1785950" cy="1000132"/>
              </a:xfrm>
              <a:prstGeom prst="rect">
                <a:avLst/>
              </a:prstGeom>
              <a:noFill/>
            </p:spPr>
          </p:pic>
          <p:pic>
            <p:nvPicPr>
              <p:cNvPr id="83" name="Picture 6" descr="https://encrypted-tbn2.gstatic.com/images?q=tbn:ANd9GcQajr1iU7dZbHHXK9p2HhkVcdP2Gz6AdNDT26MrVwGeX1KqJCCt"/>
              <p:cNvPicPr>
                <a:picLocks noChangeAspect="1" noChangeArrowheads="1"/>
              </p:cNvPicPr>
              <p:nvPr/>
            </p:nvPicPr>
            <p:blipFill>
              <a:blip r:embed="rId7" cstate="print"/>
              <a:srcRect/>
              <a:stretch>
                <a:fillRect/>
              </a:stretch>
            </p:blipFill>
            <p:spPr bwMode="auto">
              <a:xfrm>
                <a:off x="6286512" y="5286388"/>
                <a:ext cx="1785950" cy="1000132"/>
              </a:xfrm>
              <a:prstGeom prst="rect">
                <a:avLst/>
              </a:prstGeom>
              <a:noFill/>
            </p:spPr>
          </p:pic>
          <p:sp>
            <p:nvSpPr>
              <p:cNvPr id="84" name="右箭头 83"/>
              <p:cNvSpPr/>
              <p:nvPr/>
            </p:nvSpPr>
            <p:spPr>
              <a:xfrm>
                <a:off x="5715008" y="2928934"/>
                <a:ext cx="500066" cy="38234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latin typeface="Arial"/>
                  <a:cs typeface="Arial"/>
                </a:endParaRPr>
              </a:p>
            </p:txBody>
          </p:sp>
          <p:sp>
            <p:nvSpPr>
              <p:cNvPr id="85" name="右箭头 84"/>
              <p:cNvSpPr/>
              <p:nvPr/>
            </p:nvSpPr>
            <p:spPr>
              <a:xfrm>
                <a:off x="5715008" y="4189664"/>
                <a:ext cx="500066" cy="38234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latin typeface="Arial"/>
                  <a:cs typeface="Arial"/>
                </a:endParaRPr>
              </a:p>
            </p:txBody>
          </p:sp>
          <p:sp>
            <p:nvSpPr>
              <p:cNvPr id="86" name="右箭头 85"/>
              <p:cNvSpPr/>
              <p:nvPr/>
            </p:nvSpPr>
            <p:spPr>
              <a:xfrm>
                <a:off x="5715008" y="5546986"/>
                <a:ext cx="500066" cy="38234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latin typeface="Arial"/>
                  <a:cs typeface="Arial"/>
                </a:endParaRPr>
              </a:p>
            </p:txBody>
          </p:sp>
        </p:grpSp>
      </p:grpSp>
      <p:pic>
        <p:nvPicPr>
          <p:cNvPr id="4" name="图片 3"/>
          <p:cNvPicPr>
            <a:picLocks noChangeAspect="1"/>
          </p:cNvPicPr>
          <p:nvPr/>
        </p:nvPicPr>
        <p:blipFill>
          <a:blip r:embed="rId8"/>
          <a:stretch>
            <a:fillRect/>
          </a:stretch>
        </p:blipFill>
        <p:spPr>
          <a:xfrm>
            <a:off x="10645120" y="1576098"/>
            <a:ext cx="1219467" cy="3429844"/>
          </a:xfrm>
          <a:prstGeom prst="rect">
            <a:avLst/>
          </a:prstGeom>
        </p:spPr>
      </p:pic>
    </p:spTree>
    <p:extLst>
      <p:ext uri="{BB962C8B-B14F-4D97-AF65-F5344CB8AC3E}">
        <p14:creationId xmlns:p14="http://schemas.microsoft.com/office/powerpoint/2010/main" val="535703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671932" y="390550"/>
            <a:ext cx="7009360"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早期图像识别技术</a:t>
            </a:r>
            <a:endParaRPr lang="zh-CN" altLang="en-US" sz="36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458406" y="1429859"/>
            <a:ext cx="2427052"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smtClean="0">
                <a:solidFill>
                  <a:srgbClr val="CC0099"/>
                </a:solidFill>
                <a:latin typeface="微软雅黑" panose="020B0503020204020204" pitchFamily="34" charset="-122"/>
                <a:ea typeface="微软雅黑" panose="020B0503020204020204" pitchFamily="34" charset="-122"/>
              </a:rPr>
              <a:t>全局特征</a:t>
            </a:r>
            <a:r>
              <a:rPr lang="zh-CN" altLang="en-US" sz="2400" b="1" dirty="0">
                <a:solidFill>
                  <a:srgbClr val="CC0099"/>
                </a:solidFill>
                <a:latin typeface="微软雅黑" panose="020B0503020204020204" pitchFamily="34" charset="-122"/>
                <a:ea typeface="微软雅黑" panose="020B0503020204020204" pitchFamily="34" charset="-122"/>
              </a:rPr>
              <a:t>示例</a:t>
            </a:r>
          </a:p>
        </p:txBody>
      </p:sp>
      <p:pic>
        <p:nvPicPr>
          <p:cNvPr id="39" name="Picture 2">
            <a:extLst>
              <a:ext uri="{FF2B5EF4-FFF2-40B4-BE49-F238E27FC236}">
                <a16:creationId xmlns="" xmlns:a16="http://schemas.microsoft.com/office/drawing/2014/main" id="{A821CAD0-863F-4524-9F38-CA51973B7C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4285" y="2074156"/>
            <a:ext cx="4318187" cy="201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7">
            <a:extLst>
              <a:ext uri="{FF2B5EF4-FFF2-40B4-BE49-F238E27FC236}">
                <a16:creationId xmlns="" xmlns:a16="http://schemas.microsoft.com/office/drawing/2014/main" id="{FF003C6E-B7E8-40A9-BB94-776A121579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5651"/>
          <a:stretch/>
        </p:blipFill>
        <p:spPr bwMode="auto">
          <a:xfrm>
            <a:off x="6044285" y="4264812"/>
            <a:ext cx="4405730" cy="2275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41" name="组合 40">
            <a:extLst>
              <a:ext uri="{FF2B5EF4-FFF2-40B4-BE49-F238E27FC236}">
                <a16:creationId xmlns="" xmlns:a16="http://schemas.microsoft.com/office/drawing/2014/main" id="{70E7266F-886B-4295-9703-E8F997C28EFB}"/>
              </a:ext>
            </a:extLst>
          </p:cNvPr>
          <p:cNvGrpSpPr/>
          <p:nvPr/>
        </p:nvGrpSpPr>
        <p:grpSpPr>
          <a:xfrm>
            <a:off x="620865" y="2074156"/>
            <a:ext cx="5175485" cy="4430252"/>
            <a:chOff x="539552" y="2750849"/>
            <a:chExt cx="4248472" cy="3630479"/>
          </a:xfrm>
        </p:grpSpPr>
        <p:pic>
          <p:nvPicPr>
            <p:cNvPr id="42" name="图片 5">
              <a:extLst>
                <a:ext uri="{FF2B5EF4-FFF2-40B4-BE49-F238E27FC236}">
                  <a16:creationId xmlns="" xmlns:a16="http://schemas.microsoft.com/office/drawing/2014/main" id="{7EDD6D9D-CD55-4958-BBCB-75F197F24728}"/>
                </a:ext>
              </a:extLst>
            </p:cNvPr>
            <p:cNvPicPr>
              <a:picLocks noChangeAspect="1"/>
            </p:cNvPicPr>
            <p:nvPr/>
          </p:nvPicPr>
          <p:blipFill>
            <a:blip r:embed="rId4" cstate="print">
              <a:extLst>
                <a:ext uri="{28A0092B-C50C-407E-A947-70E740481C1C}">
                  <a14:useLocalDpi xmlns:a14="http://schemas.microsoft.com/office/drawing/2010/main" val="0"/>
                </a:ext>
              </a:extLst>
            </a:blip>
            <a:srcRect l="1491"/>
            <a:stretch>
              <a:fillRect/>
            </a:stretch>
          </p:blipFill>
          <p:spPr bwMode="auto">
            <a:xfrm>
              <a:off x="1043608" y="4730791"/>
              <a:ext cx="3615116" cy="165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2">
              <a:extLst>
                <a:ext uri="{FF2B5EF4-FFF2-40B4-BE49-F238E27FC236}">
                  <a16:creationId xmlns="" xmlns:a16="http://schemas.microsoft.com/office/drawing/2014/main" id="{28A6E23D-E48E-462B-8F3D-37A36F8EB2C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b="6818"/>
            <a:stretch>
              <a:fillRect/>
            </a:stretch>
          </p:blipFill>
          <p:spPr bwMode="auto">
            <a:xfrm>
              <a:off x="1043608" y="2924944"/>
              <a:ext cx="2072628"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6">
              <a:extLst>
                <a:ext uri="{FF2B5EF4-FFF2-40B4-BE49-F238E27FC236}">
                  <a16:creationId xmlns="" xmlns:a16="http://schemas.microsoft.com/office/drawing/2014/main" id="{B3133B44-CA9B-4274-9BC4-2753EB362156}"/>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05176" y="2924944"/>
              <a:ext cx="1682848" cy="162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圆角矩形 1">
              <a:extLst>
                <a:ext uri="{FF2B5EF4-FFF2-40B4-BE49-F238E27FC236}">
                  <a16:creationId xmlns="" xmlns:a16="http://schemas.microsoft.com/office/drawing/2014/main" id="{FDB40F17-24FF-4C5A-BE1F-31AFC6E94B11}"/>
                </a:ext>
              </a:extLst>
            </p:cNvPr>
            <p:cNvSpPr/>
            <p:nvPr/>
          </p:nvSpPr>
          <p:spPr bwMode="auto">
            <a:xfrm>
              <a:off x="539552" y="2750849"/>
              <a:ext cx="1152128" cy="1123712"/>
            </a:xfrm>
            <a:prstGeom prst="roundRect">
              <a:avLst/>
            </a:prstGeom>
            <a:ln>
              <a:headEnd/>
              <a:tailEnd/>
            </a:ln>
            <a:extLst/>
          </p:spPr>
          <p:style>
            <a:lnRef idx="3">
              <a:schemeClr val="lt1"/>
            </a:lnRef>
            <a:fillRef idx="1">
              <a:schemeClr val="accent1"/>
            </a:fillRef>
            <a:effectRef idx="1">
              <a:schemeClr val="accent1"/>
            </a:effectRef>
            <a:fontRef idx="minor">
              <a:schemeClr val="lt1"/>
            </a:fontRef>
          </p:style>
          <p:txBody>
            <a:bodyPr wrap="square" rtlCol="0" anchor="ctr">
              <a:spAutoFit/>
            </a:bodyPr>
            <a:lstStyle/>
            <a:p>
              <a:pPr algn="ctr">
                <a:lnSpc>
                  <a:spcPct val="150000"/>
                </a:lnSpc>
              </a:pPr>
              <a:r>
                <a:rPr lang="zh-CN" altLang="en-US" sz="2000" b="1" dirty="0">
                  <a:latin typeface="黑体" pitchFamily="49" charset="-122"/>
                  <a:ea typeface="黑体" pitchFamily="49" charset="-122"/>
                </a:rPr>
                <a:t>颜色</a:t>
              </a:r>
              <a:endParaRPr lang="en-US" altLang="zh-CN" sz="2000" b="1" dirty="0">
                <a:latin typeface="黑体" pitchFamily="49" charset="-122"/>
                <a:ea typeface="黑体" pitchFamily="49" charset="-122"/>
              </a:endParaRPr>
            </a:p>
            <a:p>
              <a:pPr algn="ctr">
                <a:lnSpc>
                  <a:spcPct val="150000"/>
                </a:lnSpc>
              </a:pPr>
              <a:r>
                <a:rPr lang="zh-CN" altLang="en-US" sz="2000" b="1" dirty="0">
                  <a:latin typeface="黑体" pitchFamily="49" charset="-122"/>
                  <a:ea typeface="黑体" pitchFamily="49" charset="-122"/>
                </a:rPr>
                <a:t>特征</a:t>
              </a:r>
            </a:p>
          </p:txBody>
        </p:sp>
      </p:grpSp>
      <p:sp>
        <p:nvSpPr>
          <p:cNvPr id="46" name="圆角矩形 12">
            <a:extLst>
              <a:ext uri="{FF2B5EF4-FFF2-40B4-BE49-F238E27FC236}">
                <a16:creationId xmlns="" xmlns:a16="http://schemas.microsoft.com/office/drawing/2014/main" id="{49DB6913-E8D1-4B59-A30A-708095D9C4B5}"/>
              </a:ext>
            </a:extLst>
          </p:cNvPr>
          <p:cNvSpPr/>
          <p:nvPr/>
        </p:nvSpPr>
        <p:spPr bwMode="auto">
          <a:xfrm>
            <a:off x="5922165" y="2095851"/>
            <a:ext cx="1400170" cy="1119729"/>
          </a:xfrm>
          <a:prstGeom prst="roundRect">
            <a:avLst/>
          </a:prstGeom>
          <a:ln>
            <a:headEnd/>
            <a:tailEnd/>
          </a:ln>
          <a:extLst/>
        </p:spPr>
        <p:style>
          <a:lnRef idx="3">
            <a:schemeClr val="lt1"/>
          </a:lnRef>
          <a:fillRef idx="1">
            <a:schemeClr val="accent1"/>
          </a:fillRef>
          <a:effectRef idx="1">
            <a:schemeClr val="accent1"/>
          </a:effectRef>
          <a:fontRef idx="minor">
            <a:schemeClr val="lt1"/>
          </a:fontRef>
        </p:style>
        <p:txBody>
          <a:bodyPr wrap="square" rtlCol="0" anchor="ctr">
            <a:spAutoFit/>
          </a:bodyPr>
          <a:lstStyle/>
          <a:p>
            <a:pPr algn="ctr">
              <a:lnSpc>
                <a:spcPct val="150000"/>
              </a:lnSpc>
            </a:pPr>
            <a:r>
              <a:rPr lang="zh-CN" altLang="en-US" sz="2000" b="1" dirty="0">
                <a:latin typeface="黑体" pitchFamily="49" charset="-122"/>
                <a:ea typeface="黑体" pitchFamily="49" charset="-122"/>
              </a:rPr>
              <a:t>纹理</a:t>
            </a:r>
            <a:endParaRPr lang="en-US" altLang="zh-CN" sz="2000" b="1" dirty="0">
              <a:latin typeface="黑体" pitchFamily="49" charset="-122"/>
              <a:ea typeface="黑体" pitchFamily="49" charset="-122"/>
            </a:endParaRPr>
          </a:p>
          <a:p>
            <a:pPr algn="ctr">
              <a:lnSpc>
                <a:spcPct val="150000"/>
              </a:lnSpc>
            </a:pPr>
            <a:r>
              <a:rPr lang="zh-CN" altLang="en-US" sz="2000" b="1" dirty="0">
                <a:latin typeface="黑体" pitchFamily="49" charset="-122"/>
                <a:ea typeface="黑体" pitchFamily="49" charset="-122"/>
              </a:rPr>
              <a:t>特征</a:t>
            </a:r>
          </a:p>
        </p:txBody>
      </p:sp>
      <p:sp>
        <p:nvSpPr>
          <p:cNvPr id="47" name="圆角矩形 13">
            <a:extLst>
              <a:ext uri="{FF2B5EF4-FFF2-40B4-BE49-F238E27FC236}">
                <a16:creationId xmlns="" xmlns:a16="http://schemas.microsoft.com/office/drawing/2014/main" id="{75F2F60D-9850-43C9-919B-A8D4D48AC753}"/>
              </a:ext>
            </a:extLst>
          </p:cNvPr>
          <p:cNvSpPr/>
          <p:nvPr/>
        </p:nvSpPr>
        <p:spPr bwMode="auto">
          <a:xfrm>
            <a:off x="6000563" y="4354603"/>
            <a:ext cx="1281015" cy="1123712"/>
          </a:xfrm>
          <a:prstGeom prst="roundRect">
            <a:avLst/>
          </a:prstGeom>
          <a:ln>
            <a:headEnd/>
            <a:tailEnd/>
          </a:ln>
          <a:extLst/>
        </p:spPr>
        <p:style>
          <a:lnRef idx="3">
            <a:schemeClr val="lt1"/>
          </a:lnRef>
          <a:fillRef idx="1">
            <a:schemeClr val="accent1"/>
          </a:fillRef>
          <a:effectRef idx="1">
            <a:schemeClr val="accent1"/>
          </a:effectRef>
          <a:fontRef idx="minor">
            <a:schemeClr val="lt1"/>
          </a:fontRef>
        </p:style>
        <p:txBody>
          <a:bodyPr wrap="square" rtlCol="0" anchor="ctr">
            <a:spAutoFit/>
          </a:bodyPr>
          <a:lstStyle/>
          <a:p>
            <a:pPr algn="ctr">
              <a:lnSpc>
                <a:spcPct val="150000"/>
              </a:lnSpc>
            </a:pPr>
            <a:r>
              <a:rPr lang="zh-CN" altLang="en-US" sz="2000" b="1" dirty="0">
                <a:latin typeface="黑体" pitchFamily="49" charset="-122"/>
                <a:ea typeface="黑体" pitchFamily="49" charset="-122"/>
              </a:rPr>
              <a:t>形状</a:t>
            </a:r>
            <a:endParaRPr lang="en-US" altLang="zh-CN" sz="2000" b="1" dirty="0">
              <a:latin typeface="黑体" pitchFamily="49" charset="-122"/>
              <a:ea typeface="黑体" pitchFamily="49" charset="-122"/>
            </a:endParaRPr>
          </a:p>
          <a:p>
            <a:pPr algn="ctr">
              <a:lnSpc>
                <a:spcPct val="150000"/>
              </a:lnSpc>
            </a:pPr>
            <a:r>
              <a:rPr lang="zh-CN" altLang="en-US" sz="2000" b="1" dirty="0">
                <a:latin typeface="黑体" pitchFamily="49" charset="-122"/>
                <a:ea typeface="黑体" pitchFamily="49" charset="-122"/>
              </a:rPr>
              <a:t>特征</a:t>
            </a:r>
          </a:p>
        </p:txBody>
      </p:sp>
      <p:pic>
        <p:nvPicPr>
          <p:cNvPr id="22" name="图片 21"/>
          <p:cNvPicPr>
            <a:picLocks noChangeAspect="1"/>
          </p:cNvPicPr>
          <p:nvPr/>
        </p:nvPicPr>
        <p:blipFill>
          <a:blip r:embed="rId7"/>
          <a:stretch>
            <a:fillRect/>
          </a:stretch>
        </p:blipFill>
        <p:spPr>
          <a:xfrm>
            <a:off x="10645120" y="1576098"/>
            <a:ext cx="1219467" cy="3429844"/>
          </a:xfrm>
          <a:prstGeom prst="rect">
            <a:avLst/>
          </a:prstGeom>
        </p:spPr>
      </p:pic>
    </p:spTree>
    <p:extLst>
      <p:ext uri="{BB962C8B-B14F-4D97-AF65-F5344CB8AC3E}">
        <p14:creationId xmlns:p14="http://schemas.microsoft.com/office/powerpoint/2010/main" val="28409950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706456" y="354541"/>
            <a:ext cx="7009360"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早期图像识别技术</a:t>
            </a:r>
            <a:endParaRPr lang="zh-CN" altLang="en-US" sz="36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34358" y="1454682"/>
            <a:ext cx="7019600"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smtClean="0">
                <a:solidFill>
                  <a:srgbClr val="CC0099"/>
                </a:solidFill>
                <a:latin typeface="微软雅黑" panose="020B0503020204020204" pitchFamily="34" charset="-122"/>
                <a:ea typeface="微软雅黑" panose="020B0503020204020204" pitchFamily="34" charset="-122"/>
              </a:rPr>
              <a:t>全局</a:t>
            </a:r>
            <a:r>
              <a:rPr lang="zh-CN" altLang="en-US" sz="2400" b="1" dirty="0">
                <a:solidFill>
                  <a:srgbClr val="CC0099"/>
                </a:solidFill>
                <a:latin typeface="微软雅黑" panose="020B0503020204020204" pitchFamily="34" charset="-122"/>
                <a:ea typeface="微软雅黑" panose="020B0503020204020204" pitchFamily="34" charset="-122"/>
              </a:rPr>
              <a:t>特征提取：图片被表示成</a:t>
            </a:r>
            <a:r>
              <a:rPr lang="zh-CN" altLang="en-US" sz="2400" b="1" dirty="0" smtClean="0">
                <a:solidFill>
                  <a:srgbClr val="CC0099"/>
                </a:solidFill>
                <a:latin typeface="微软雅黑" panose="020B0503020204020204" pitchFamily="34" charset="-122"/>
                <a:ea typeface="微软雅黑" panose="020B0503020204020204" pitchFamily="34" charset="-122"/>
              </a:rPr>
              <a:t>向量</a:t>
            </a:r>
            <a:endParaRPr lang="zh-CN" altLang="en-US" sz="2400" b="1" dirty="0">
              <a:solidFill>
                <a:srgbClr val="CC0099"/>
              </a:solidFill>
              <a:latin typeface="微软雅黑" panose="020B0503020204020204" pitchFamily="34" charset="-122"/>
              <a:ea typeface="微软雅黑" panose="020B0503020204020204" pitchFamily="34" charset="-122"/>
            </a:endParaRPr>
          </a:p>
        </p:txBody>
      </p:sp>
      <p:grpSp>
        <p:nvGrpSpPr>
          <p:cNvPr id="98" name="组合 97"/>
          <p:cNvGrpSpPr/>
          <p:nvPr/>
        </p:nvGrpSpPr>
        <p:grpSpPr>
          <a:xfrm>
            <a:off x="1029191" y="1470239"/>
            <a:ext cx="7797800" cy="3938759"/>
            <a:chOff x="673100" y="423193"/>
            <a:chExt cx="7797800" cy="4721241"/>
          </a:xfrm>
        </p:grpSpPr>
        <p:grpSp>
          <p:nvGrpSpPr>
            <p:cNvPr id="99" name="Group 12"/>
            <p:cNvGrpSpPr>
              <a:grpSpLocks/>
            </p:cNvGrpSpPr>
            <p:nvPr/>
          </p:nvGrpSpPr>
          <p:grpSpPr bwMode="auto">
            <a:xfrm>
              <a:off x="4711701" y="423193"/>
              <a:ext cx="3232151" cy="4529137"/>
              <a:chOff x="2928" y="603"/>
              <a:chExt cx="2036" cy="2853"/>
            </a:xfrm>
          </p:grpSpPr>
          <p:sp>
            <p:nvSpPr>
              <p:cNvPr id="135" name="Line 13"/>
              <p:cNvSpPr>
                <a:spLocks noChangeShapeType="1"/>
              </p:cNvSpPr>
              <p:nvPr/>
            </p:nvSpPr>
            <p:spPr bwMode="auto">
              <a:xfrm>
                <a:off x="2928" y="1968"/>
                <a:ext cx="288" cy="0"/>
              </a:xfrm>
              <a:prstGeom prst="line">
                <a:avLst/>
              </a:prstGeom>
              <a:noFill/>
              <a:ln w="9525">
                <a:solidFill>
                  <a:schemeClr val="tx1"/>
                </a:solidFill>
                <a:round/>
                <a:headEnd/>
                <a:tailEnd/>
              </a:ln>
              <a:effectLst/>
            </p:spPr>
            <p:txBody>
              <a:bodyPr wrap="none"/>
              <a:lstStyle/>
              <a:p>
                <a:endParaRPr lang="en-US"/>
              </a:p>
            </p:txBody>
          </p:sp>
          <p:grpSp>
            <p:nvGrpSpPr>
              <p:cNvPr id="136" name="Group 14"/>
              <p:cNvGrpSpPr>
                <a:grpSpLocks/>
              </p:cNvGrpSpPr>
              <p:nvPr/>
            </p:nvGrpSpPr>
            <p:grpSpPr bwMode="auto">
              <a:xfrm>
                <a:off x="3216" y="603"/>
                <a:ext cx="1748" cy="2853"/>
                <a:chOff x="3216" y="603"/>
                <a:chExt cx="1748" cy="2853"/>
              </a:xfrm>
            </p:grpSpPr>
            <p:sp>
              <p:nvSpPr>
                <p:cNvPr id="137" name="Line 15"/>
                <p:cNvSpPr>
                  <a:spLocks noChangeShapeType="1"/>
                </p:cNvSpPr>
                <p:nvPr/>
              </p:nvSpPr>
              <p:spPr bwMode="auto">
                <a:xfrm>
                  <a:off x="3216" y="1104"/>
                  <a:ext cx="0" cy="1728"/>
                </a:xfrm>
                <a:prstGeom prst="line">
                  <a:avLst/>
                </a:prstGeom>
                <a:noFill/>
                <a:ln w="9525">
                  <a:solidFill>
                    <a:schemeClr val="tx1"/>
                  </a:solidFill>
                  <a:round/>
                  <a:headEnd/>
                  <a:tailEnd/>
                </a:ln>
                <a:effectLst/>
              </p:spPr>
              <p:txBody>
                <a:bodyPr wrap="none"/>
                <a:lstStyle/>
                <a:p>
                  <a:endParaRPr lang="en-US"/>
                </a:p>
              </p:txBody>
            </p:sp>
            <p:sp>
              <p:nvSpPr>
                <p:cNvPr id="138" name="Line 16"/>
                <p:cNvSpPr>
                  <a:spLocks noChangeShapeType="1"/>
                </p:cNvSpPr>
                <p:nvPr/>
              </p:nvSpPr>
              <p:spPr bwMode="auto">
                <a:xfrm>
                  <a:off x="3216" y="1104"/>
                  <a:ext cx="240" cy="0"/>
                </a:xfrm>
                <a:prstGeom prst="line">
                  <a:avLst/>
                </a:prstGeom>
                <a:noFill/>
                <a:ln w="9525">
                  <a:solidFill>
                    <a:schemeClr val="tx1"/>
                  </a:solidFill>
                  <a:round/>
                  <a:headEnd/>
                  <a:tailEnd type="triangle" w="med" len="med"/>
                </a:ln>
                <a:effectLst/>
              </p:spPr>
              <p:txBody>
                <a:bodyPr wrap="none"/>
                <a:lstStyle/>
                <a:p>
                  <a:endParaRPr lang="en-US"/>
                </a:p>
              </p:txBody>
            </p:sp>
            <p:sp>
              <p:nvSpPr>
                <p:cNvPr id="139" name="Rectangle 17"/>
                <p:cNvSpPr>
                  <a:spLocks noChangeArrowheads="1"/>
                </p:cNvSpPr>
                <p:nvPr/>
              </p:nvSpPr>
              <p:spPr bwMode="auto">
                <a:xfrm>
                  <a:off x="3456" y="960"/>
                  <a:ext cx="816" cy="384"/>
                </a:xfrm>
                <a:prstGeom prst="rect">
                  <a:avLst/>
                </a:prstGeom>
                <a:noFill/>
                <a:ln w="9525">
                  <a:solidFill>
                    <a:schemeClr val="tx1"/>
                  </a:solidFill>
                  <a:miter lim="800000"/>
                  <a:headEnd/>
                  <a:tailEnd/>
                </a:ln>
                <a:effectLst/>
              </p:spPr>
              <p:txBody>
                <a:bodyPr wrap="none" anchor="ctr"/>
                <a:lstStyle/>
                <a:p>
                  <a:endParaRPr lang="en-US"/>
                </a:p>
              </p:txBody>
            </p:sp>
            <p:sp>
              <p:nvSpPr>
                <p:cNvPr id="140" name="Text Box 18"/>
                <p:cNvSpPr txBox="1">
                  <a:spLocks noChangeArrowheads="1"/>
                </p:cNvSpPr>
                <p:nvPr/>
              </p:nvSpPr>
              <p:spPr bwMode="auto">
                <a:xfrm>
                  <a:off x="3456" y="960"/>
                  <a:ext cx="816" cy="279"/>
                </a:xfrm>
                <a:prstGeom prst="rect">
                  <a:avLst/>
                </a:prstGeom>
                <a:noFill/>
                <a:ln w="9525">
                  <a:noFill/>
                  <a:miter lim="800000"/>
                  <a:headEnd/>
                  <a:tailEnd/>
                </a:ln>
                <a:effectLst/>
              </p:spPr>
              <p:txBody>
                <a:bodyPr>
                  <a:spAutoFit/>
                </a:bodyPr>
                <a:lstStyle/>
                <a:p>
                  <a:pPr eaLnBrk="0" hangingPunct="0">
                    <a:spcBef>
                      <a:spcPct val="50000"/>
                    </a:spcBef>
                    <a:buFontTx/>
                    <a:buNone/>
                  </a:pPr>
                  <a:r>
                    <a:rPr lang="zh-CN" altLang="en-US" sz="1800" b="1" dirty="0" smtClean="0">
                      <a:ea typeface="宋体" pitchFamily="2" charset="-122"/>
                    </a:rPr>
                    <a:t>颜色特征</a:t>
                  </a:r>
                  <a:endParaRPr lang="en-US" altLang="zh-CN" sz="1800" b="1" dirty="0">
                    <a:ea typeface="宋体" pitchFamily="2" charset="-122"/>
                  </a:endParaRPr>
                </a:p>
              </p:txBody>
            </p:sp>
            <p:sp>
              <p:nvSpPr>
                <p:cNvPr id="141" name="Line 19"/>
                <p:cNvSpPr>
                  <a:spLocks noChangeShapeType="1"/>
                </p:cNvSpPr>
                <p:nvPr/>
              </p:nvSpPr>
              <p:spPr bwMode="auto">
                <a:xfrm>
                  <a:off x="4272" y="1104"/>
                  <a:ext cx="288" cy="0"/>
                </a:xfrm>
                <a:prstGeom prst="line">
                  <a:avLst/>
                </a:prstGeom>
                <a:noFill/>
                <a:ln w="9525">
                  <a:solidFill>
                    <a:schemeClr val="tx1"/>
                  </a:solidFill>
                  <a:round/>
                  <a:headEnd/>
                  <a:tailEnd type="triangle" w="med" len="med"/>
                </a:ln>
                <a:effectLst/>
              </p:spPr>
              <p:txBody>
                <a:bodyPr wrap="none"/>
                <a:lstStyle/>
                <a:p>
                  <a:endParaRPr lang="en-US"/>
                </a:p>
              </p:txBody>
            </p:sp>
            <p:sp>
              <p:nvSpPr>
                <p:cNvPr id="142" name="Text Box 20"/>
                <p:cNvSpPr txBox="1">
                  <a:spLocks noChangeArrowheads="1"/>
                </p:cNvSpPr>
                <p:nvPr/>
              </p:nvSpPr>
              <p:spPr bwMode="auto">
                <a:xfrm>
                  <a:off x="3456" y="1776"/>
                  <a:ext cx="816" cy="279"/>
                </a:xfrm>
                <a:prstGeom prst="rect">
                  <a:avLst/>
                </a:prstGeom>
                <a:noFill/>
                <a:ln w="9525">
                  <a:solidFill>
                    <a:schemeClr val="tx1"/>
                  </a:solidFill>
                  <a:miter lim="800000"/>
                  <a:headEnd/>
                  <a:tailEnd/>
                </a:ln>
                <a:effectLst/>
              </p:spPr>
              <p:txBody>
                <a:bodyPr>
                  <a:spAutoFit/>
                </a:bodyPr>
                <a:lstStyle/>
                <a:p>
                  <a:pPr eaLnBrk="0" hangingPunct="0">
                    <a:spcBef>
                      <a:spcPct val="50000"/>
                    </a:spcBef>
                    <a:buFontTx/>
                    <a:buNone/>
                  </a:pPr>
                  <a:r>
                    <a:rPr lang="zh-CN" altLang="en-US" sz="1800" b="1" dirty="0" smtClean="0">
                      <a:ea typeface="宋体" pitchFamily="2" charset="-122"/>
                    </a:rPr>
                    <a:t>形状特征</a:t>
                  </a:r>
                  <a:endParaRPr lang="en-US" altLang="zh-CN" sz="1800" b="1" dirty="0">
                    <a:ea typeface="宋体" pitchFamily="2" charset="-122"/>
                  </a:endParaRPr>
                </a:p>
              </p:txBody>
            </p:sp>
            <p:sp>
              <p:nvSpPr>
                <p:cNvPr id="143" name="Text Box 21"/>
                <p:cNvSpPr txBox="1">
                  <a:spLocks noChangeArrowheads="1"/>
                </p:cNvSpPr>
                <p:nvPr/>
              </p:nvSpPr>
              <p:spPr bwMode="auto">
                <a:xfrm>
                  <a:off x="3456" y="2640"/>
                  <a:ext cx="816" cy="279"/>
                </a:xfrm>
                <a:prstGeom prst="rect">
                  <a:avLst/>
                </a:prstGeom>
                <a:noFill/>
                <a:ln w="9525">
                  <a:solidFill>
                    <a:schemeClr val="tx1"/>
                  </a:solidFill>
                  <a:miter lim="800000"/>
                  <a:headEnd/>
                  <a:tailEnd/>
                </a:ln>
                <a:effectLst/>
              </p:spPr>
              <p:txBody>
                <a:bodyPr>
                  <a:spAutoFit/>
                </a:bodyPr>
                <a:lstStyle/>
                <a:p>
                  <a:pPr eaLnBrk="0" hangingPunct="0">
                    <a:spcBef>
                      <a:spcPct val="50000"/>
                    </a:spcBef>
                    <a:buFontTx/>
                    <a:buNone/>
                  </a:pPr>
                  <a:r>
                    <a:rPr lang="zh-CN" altLang="en-US" sz="1800" b="1" dirty="0" smtClean="0">
                      <a:ea typeface="宋体" pitchFamily="2" charset="-122"/>
                    </a:rPr>
                    <a:t>纹理特征</a:t>
                  </a:r>
                  <a:endParaRPr lang="en-US" altLang="zh-CN" sz="1800" b="1" dirty="0">
                    <a:ea typeface="宋体" pitchFamily="2" charset="-122"/>
                  </a:endParaRPr>
                </a:p>
              </p:txBody>
            </p:sp>
            <p:sp>
              <p:nvSpPr>
                <p:cNvPr id="144" name="Line 22"/>
                <p:cNvSpPr>
                  <a:spLocks noChangeShapeType="1"/>
                </p:cNvSpPr>
                <p:nvPr/>
              </p:nvSpPr>
              <p:spPr bwMode="auto">
                <a:xfrm>
                  <a:off x="3216" y="1968"/>
                  <a:ext cx="240" cy="0"/>
                </a:xfrm>
                <a:prstGeom prst="line">
                  <a:avLst/>
                </a:prstGeom>
                <a:noFill/>
                <a:ln w="9525">
                  <a:solidFill>
                    <a:schemeClr val="tx1"/>
                  </a:solidFill>
                  <a:round/>
                  <a:headEnd/>
                  <a:tailEnd type="triangle" w="med" len="med"/>
                </a:ln>
                <a:effectLst/>
              </p:spPr>
              <p:txBody>
                <a:bodyPr wrap="none"/>
                <a:lstStyle/>
                <a:p>
                  <a:endParaRPr lang="en-US"/>
                </a:p>
              </p:txBody>
            </p:sp>
            <p:sp>
              <p:nvSpPr>
                <p:cNvPr id="145" name="Line 23"/>
                <p:cNvSpPr>
                  <a:spLocks noChangeShapeType="1"/>
                </p:cNvSpPr>
                <p:nvPr/>
              </p:nvSpPr>
              <p:spPr bwMode="auto">
                <a:xfrm>
                  <a:off x="3216" y="2832"/>
                  <a:ext cx="240" cy="0"/>
                </a:xfrm>
                <a:prstGeom prst="line">
                  <a:avLst/>
                </a:prstGeom>
                <a:noFill/>
                <a:ln w="9525">
                  <a:solidFill>
                    <a:schemeClr val="tx1"/>
                  </a:solidFill>
                  <a:round/>
                  <a:headEnd/>
                  <a:tailEnd type="triangle" w="med" len="med"/>
                </a:ln>
                <a:effectLst/>
              </p:spPr>
              <p:txBody>
                <a:bodyPr wrap="none"/>
                <a:lstStyle/>
                <a:p>
                  <a:endParaRPr lang="en-US"/>
                </a:p>
              </p:txBody>
            </p:sp>
            <p:graphicFrame>
              <p:nvGraphicFramePr>
                <p:cNvPr id="146" name="Object 24"/>
                <p:cNvGraphicFramePr>
                  <a:graphicFrameLocks noChangeAspect="1"/>
                </p:cNvGraphicFramePr>
                <p:nvPr>
                  <p:extLst>
                    <p:ext uri="{D42A27DB-BD31-4B8C-83A1-F6EECF244321}">
                      <p14:modId xmlns:p14="http://schemas.microsoft.com/office/powerpoint/2010/main" val="632429621"/>
                    </p:ext>
                  </p:extLst>
                </p:nvPr>
              </p:nvGraphicFramePr>
              <p:xfrm>
                <a:off x="4637" y="603"/>
                <a:ext cx="310" cy="957"/>
              </p:xfrm>
              <a:graphic>
                <a:graphicData uri="http://schemas.openxmlformats.org/presentationml/2006/ole">
                  <mc:AlternateContent xmlns:mc="http://schemas.openxmlformats.org/markup-compatibility/2006">
                    <mc:Choice xmlns:v="urn:schemas-microsoft-com:vml" Requires="v">
                      <p:oleObj spid="_x0000_s60461" name="公式" r:id="rId3" imgW="304560" imgH="939600" progId="Equation.3">
                        <p:embed/>
                      </p:oleObj>
                    </mc:Choice>
                    <mc:Fallback>
                      <p:oleObj name="公式" r:id="rId3" imgW="304560" imgH="939600" progId="Equation.3">
                        <p:embed/>
                        <p:pic>
                          <p:nvPicPr>
                            <p:cNvPr id="17" name="Object 24"/>
                            <p:cNvPicPr>
                              <a:picLocks noChangeAspect="1" noChangeArrowheads="1"/>
                            </p:cNvPicPr>
                            <p:nvPr/>
                          </p:nvPicPr>
                          <p:blipFill>
                            <a:blip r:embed="rId4"/>
                            <a:srcRect/>
                            <a:stretch>
                              <a:fillRect/>
                            </a:stretch>
                          </p:blipFill>
                          <p:spPr bwMode="auto">
                            <a:xfrm>
                              <a:off x="4637" y="603"/>
                              <a:ext cx="310" cy="9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 name="Line 25"/>
                <p:cNvSpPr>
                  <a:spLocks noChangeShapeType="1"/>
                </p:cNvSpPr>
                <p:nvPr/>
              </p:nvSpPr>
              <p:spPr bwMode="auto">
                <a:xfrm>
                  <a:off x="4272" y="1968"/>
                  <a:ext cx="288" cy="0"/>
                </a:xfrm>
                <a:prstGeom prst="line">
                  <a:avLst/>
                </a:prstGeom>
                <a:noFill/>
                <a:ln w="9525">
                  <a:solidFill>
                    <a:schemeClr val="tx1"/>
                  </a:solidFill>
                  <a:round/>
                  <a:headEnd/>
                  <a:tailEnd type="triangle" w="med" len="med"/>
                </a:ln>
                <a:effectLst/>
              </p:spPr>
              <p:txBody>
                <a:bodyPr wrap="none"/>
                <a:lstStyle/>
                <a:p>
                  <a:endParaRPr lang="en-US"/>
                </a:p>
              </p:txBody>
            </p:sp>
            <p:sp>
              <p:nvSpPr>
                <p:cNvPr id="148" name="Line 26"/>
                <p:cNvSpPr>
                  <a:spLocks noChangeShapeType="1"/>
                </p:cNvSpPr>
                <p:nvPr/>
              </p:nvSpPr>
              <p:spPr bwMode="auto">
                <a:xfrm>
                  <a:off x="4272" y="2880"/>
                  <a:ext cx="288" cy="0"/>
                </a:xfrm>
                <a:prstGeom prst="line">
                  <a:avLst/>
                </a:prstGeom>
                <a:noFill/>
                <a:ln w="9525">
                  <a:solidFill>
                    <a:schemeClr val="tx1"/>
                  </a:solidFill>
                  <a:round/>
                  <a:headEnd/>
                  <a:tailEnd type="triangle" w="med" len="med"/>
                </a:ln>
                <a:effectLst/>
              </p:spPr>
              <p:txBody>
                <a:bodyPr wrap="none"/>
                <a:lstStyle/>
                <a:p>
                  <a:endParaRPr lang="en-US"/>
                </a:p>
              </p:txBody>
            </p:sp>
            <p:graphicFrame>
              <p:nvGraphicFramePr>
                <p:cNvPr id="149" name="Object 27"/>
                <p:cNvGraphicFramePr>
                  <a:graphicFrameLocks noChangeAspect="1"/>
                </p:cNvGraphicFramePr>
                <p:nvPr>
                  <p:extLst>
                    <p:ext uri="{D42A27DB-BD31-4B8C-83A1-F6EECF244321}">
                      <p14:modId xmlns:p14="http://schemas.microsoft.com/office/powerpoint/2010/main" val="3646496469"/>
                    </p:ext>
                  </p:extLst>
                </p:nvPr>
              </p:nvGraphicFramePr>
              <p:xfrm>
                <a:off x="4644" y="1572"/>
                <a:ext cx="294" cy="937"/>
              </p:xfrm>
              <a:graphic>
                <a:graphicData uri="http://schemas.openxmlformats.org/presentationml/2006/ole">
                  <mc:AlternateContent xmlns:mc="http://schemas.openxmlformats.org/markup-compatibility/2006">
                    <mc:Choice xmlns:v="urn:schemas-microsoft-com:vml" Requires="v">
                      <p:oleObj spid="_x0000_s60462" name="公式" r:id="rId5" imgW="304560" imgH="965160" progId="Equation.3">
                        <p:embed/>
                      </p:oleObj>
                    </mc:Choice>
                    <mc:Fallback>
                      <p:oleObj name="公式" r:id="rId5" imgW="304560" imgH="965160" progId="Equation.3">
                        <p:embed/>
                        <p:pic>
                          <p:nvPicPr>
                            <p:cNvPr id="20" name="Object 27"/>
                            <p:cNvPicPr>
                              <a:picLocks noChangeAspect="1" noChangeArrowheads="1"/>
                            </p:cNvPicPr>
                            <p:nvPr/>
                          </p:nvPicPr>
                          <p:blipFill>
                            <a:blip r:embed="rId6"/>
                            <a:srcRect/>
                            <a:stretch>
                              <a:fillRect/>
                            </a:stretch>
                          </p:blipFill>
                          <p:spPr bwMode="auto">
                            <a:xfrm>
                              <a:off x="4644" y="1572"/>
                              <a:ext cx="294" cy="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0" name="Object 28"/>
                <p:cNvGraphicFramePr>
                  <a:graphicFrameLocks noChangeAspect="1"/>
                </p:cNvGraphicFramePr>
                <p:nvPr>
                  <p:extLst>
                    <p:ext uri="{D42A27DB-BD31-4B8C-83A1-F6EECF244321}">
                      <p14:modId xmlns:p14="http://schemas.microsoft.com/office/powerpoint/2010/main" val="1196307319"/>
                    </p:ext>
                  </p:extLst>
                </p:nvPr>
              </p:nvGraphicFramePr>
              <p:xfrm>
                <a:off x="4644" y="2544"/>
                <a:ext cx="320" cy="912"/>
              </p:xfrm>
              <a:graphic>
                <a:graphicData uri="http://schemas.openxmlformats.org/presentationml/2006/ole">
                  <mc:AlternateContent xmlns:mc="http://schemas.openxmlformats.org/markup-compatibility/2006">
                    <mc:Choice xmlns:v="urn:schemas-microsoft-com:vml" Requires="v">
                      <p:oleObj spid="_x0000_s60463" name="公式" r:id="rId7" imgW="330120" imgH="939600" progId="Equation.3">
                        <p:embed/>
                      </p:oleObj>
                    </mc:Choice>
                    <mc:Fallback>
                      <p:oleObj name="公式" r:id="rId7" imgW="330120" imgH="939600" progId="Equation.3">
                        <p:embed/>
                        <p:pic>
                          <p:nvPicPr>
                            <p:cNvPr id="21" name="Object 28"/>
                            <p:cNvPicPr>
                              <a:picLocks noChangeAspect="1" noChangeArrowheads="1"/>
                            </p:cNvPicPr>
                            <p:nvPr/>
                          </p:nvPicPr>
                          <p:blipFill>
                            <a:blip r:embed="rId8"/>
                            <a:srcRect/>
                            <a:stretch>
                              <a:fillRect/>
                            </a:stretch>
                          </p:blipFill>
                          <p:spPr bwMode="auto">
                            <a:xfrm>
                              <a:off x="4644" y="2544"/>
                              <a:ext cx="320" cy="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pic>
          <p:nvPicPr>
            <p:cNvPr id="100" name="Picture 29" descr="forest-i8zt"/>
            <p:cNvPicPr>
              <a:picLocks noChangeAspect="1" noChangeArrowheads="1"/>
            </p:cNvPicPr>
            <p:nvPr/>
          </p:nvPicPr>
          <p:blipFill>
            <a:blip r:embed="rId9" cstate="print"/>
            <a:srcRect/>
            <a:stretch>
              <a:fillRect/>
            </a:stretch>
          </p:blipFill>
          <p:spPr bwMode="auto">
            <a:xfrm>
              <a:off x="2578100" y="2132930"/>
              <a:ext cx="1689100" cy="1090613"/>
            </a:xfrm>
            <a:prstGeom prst="rect">
              <a:avLst/>
            </a:prstGeom>
            <a:noFill/>
            <a:ln w="9525">
              <a:noFill/>
              <a:miter lim="800000"/>
              <a:headEnd/>
              <a:tailEnd/>
            </a:ln>
            <a:effectLst/>
          </p:spPr>
        </p:pic>
        <p:grpSp>
          <p:nvGrpSpPr>
            <p:cNvPr id="101" name="Group 30"/>
            <p:cNvGrpSpPr>
              <a:grpSpLocks/>
            </p:cNvGrpSpPr>
            <p:nvPr/>
          </p:nvGrpSpPr>
          <p:grpSpPr bwMode="auto">
            <a:xfrm>
              <a:off x="673100" y="1012171"/>
              <a:ext cx="3886200" cy="4132263"/>
              <a:chOff x="480" y="672"/>
              <a:chExt cx="2448" cy="2603"/>
            </a:xfrm>
          </p:grpSpPr>
          <p:grpSp>
            <p:nvGrpSpPr>
              <p:cNvPr id="122" name="Group 31"/>
              <p:cNvGrpSpPr>
                <a:grpSpLocks/>
              </p:cNvGrpSpPr>
              <p:nvPr/>
            </p:nvGrpSpPr>
            <p:grpSpPr bwMode="auto">
              <a:xfrm>
                <a:off x="480" y="672"/>
                <a:ext cx="2448" cy="2603"/>
                <a:chOff x="192" y="1344"/>
                <a:chExt cx="2448" cy="2603"/>
              </a:xfrm>
            </p:grpSpPr>
            <p:pic>
              <p:nvPicPr>
                <p:cNvPr id="124" name="Picture 32" descr="Te010"/>
                <p:cNvPicPr>
                  <a:picLocks noChangeAspect="1" noChangeArrowheads="1"/>
                </p:cNvPicPr>
                <p:nvPr/>
              </p:nvPicPr>
              <p:blipFill>
                <a:blip r:embed="rId10" cstate="print"/>
                <a:srcRect/>
                <a:stretch>
                  <a:fillRect/>
                </a:stretch>
              </p:blipFill>
              <p:spPr bwMode="auto">
                <a:xfrm>
                  <a:off x="336" y="1344"/>
                  <a:ext cx="768" cy="576"/>
                </a:xfrm>
                <a:prstGeom prst="rect">
                  <a:avLst/>
                </a:prstGeom>
                <a:noFill/>
              </p:spPr>
            </p:pic>
            <p:pic>
              <p:nvPicPr>
                <p:cNvPr id="125" name="Picture 33" descr="t4012"/>
                <p:cNvPicPr>
                  <a:picLocks noChangeAspect="1" noChangeArrowheads="1"/>
                </p:cNvPicPr>
                <p:nvPr/>
              </p:nvPicPr>
              <p:blipFill>
                <a:blip r:embed="rId11" cstate="print"/>
                <a:srcRect/>
                <a:stretch>
                  <a:fillRect/>
                </a:stretch>
              </p:blipFill>
              <p:spPr bwMode="auto">
                <a:xfrm>
                  <a:off x="1680" y="1440"/>
                  <a:ext cx="624" cy="621"/>
                </a:xfrm>
                <a:prstGeom prst="rect">
                  <a:avLst/>
                </a:prstGeom>
                <a:noFill/>
              </p:spPr>
            </p:pic>
            <p:pic>
              <p:nvPicPr>
                <p:cNvPr id="126" name="Picture 34" descr="t4009"/>
                <p:cNvPicPr>
                  <a:picLocks noChangeAspect="1" noChangeArrowheads="1"/>
                </p:cNvPicPr>
                <p:nvPr/>
              </p:nvPicPr>
              <p:blipFill>
                <a:blip r:embed="rId12" cstate="print"/>
                <a:srcRect/>
                <a:stretch>
                  <a:fillRect/>
                </a:stretch>
              </p:blipFill>
              <p:spPr bwMode="auto">
                <a:xfrm>
                  <a:off x="1008" y="1680"/>
                  <a:ext cx="864" cy="587"/>
                </a:xfrm>
                <a:prstGeom prst="rect">
                  <a:avLst/>
                </a:prstGeom>
                <a:noFill/>
              </p:spPr>
            </p:pic>
            <p:pic>
              <p:nvPicPr>
                <p:cNvPr id="127" name="Picture 35" descr="t4024"/>
                <p:cNvPicPr>
                  <a:picLocks noChangeAspect="1" noChangeArrowheads="1"/>
                </p:cNvPicPr>
                <p:nvPr/>
              </p:nvPicPr>
              <p:blipFill>
                <a:blip r:embed="rId13" cstate="print"/>
                <a:srcRect/>
                <a:stretch>
                  <a:fillRect/>
                </a:stretch>
              </p:blipFill>
              <p:spPr bwMode="auto">
                <a:xfrm>
                  <a:off x="1488" y="2688"/>
                  <a:ext cx="912" cy="619"/>
                </a:xfrm>
                <a:prstGeom prst="rect">
                  <a:avLst/>
                </a:prstGeom>
                <a:noFill/>
              </p:spPr>
            </p:pic>
            <p:pic>
              <p:nvPicPr>
                <p:cNvPr id="128" name="Picture 36" descr="Te030"/>
                <p:cNvPicPr>
                  <a:picLocks noChangeAspect="1" noChangeArrowheads="1"/>
                </p:cNvPicPr>
                <p:nvPr/>
              </p:nvPicPr>
              <p:blipFill>
                <a:blip r:embed="rId14" cstate="print"/>
                <a:srcRect/>
                <a:stretch>
                  <a:fillRect/>
                </a:stretch>
              </p:blipFill>
              <p:spPr bwMode="auto">
                <a:xfrm>
                  <a:off x="1392" y="2208"/>
                  <a:ext cx="768" cy="576"/>
                </a:xfrm>
                <a:prstGeom prst="rect">
                  <a:avLst/>
                </a:prstGeom>
                <a:noFill/>
              </p:spPr>
            </p:pic>
            <p:pic>
              <p:nvPicPr>
                <p:cNvPr id="129" name="Picture 37" descr="Te001"/>
                <p:cNvPicPr>
                  <a:picLocks noChangeAspect="1" noChangeArrowheads="1"/>
                </p:cNvPicPr>
                <p:nvPr/>
              </p:nvPicPr>
              <p:blipFill>
                <a:blip r:embed="rId15" cstate="print"/>
                <a:srcRect/>
                <a:stretch>
                  <a:fillRect/>
                </a:stretch>
              </p:blipFill>
              <p:spPr bwMode="auto">
                <a:xfrm>
                  <a:off x="240" y="1968"/>
                  <a:ext cx="768" cy="576"/>
                </a:xfrm>
                <a:prstGeom prst="rect">
                  <a:avLst/>
                </a:prstGeom>
                <a:noFill/>
              </p:spPr>
            </p:pic>
            <p:pic>
              <p:nvPicPr>
                <p:cNvPr id="130" name="Picture 38" descr="Te011"/>
                <p:cNvPicPr>
                  <a:picLocks noChangeAspect="1" noChangeArrowheads="1"/>
                </p:cNvPicPr>
                <p:nvPr/>
              </p:nvPicPr>
              <p:blipFill>
                <a:blip r:embed="rId16" cstate="print"/>
                <a:srcRect/>
                <a:stretch>
                  <a:fillRect/>
                </a:stretch>
              </p:blipFill>
              <p:spPr bwMode="auto">
                <a:xfrm>
                  <a:off x="720" y="2400"/>
                  <a:ext cx="768" cy="576"/>
                </a:xfrm>
                <a:prstGeom prst="rect">
                  <a:avLst/>
                </a:prstGeom>
                <a:noFill/>
              </p:spPr>
            </p:pic>
            <p:pic>
              <p:nvPicPr>
                <p:cNvPr id="131" name="Picture 39" descr="t4013"/>
                <p:cNvPicPr>
                  <a:picLocks noChangeAspect="1" noChangeArrowheads="1"/>
                </p:cNvPicPr>
                <p:nvPr/>
              </p:nvPicPr>
              <p:blipFill>
                <a:blip r:embed="rId17" cstate="print"/>
                <a:srcRect/>
                <a:stretch>
                  <a:fillRect/>
                </a:stretch>
              </p:blipFill>
              <p:spPr bwMode="auto">
                <a:xfrm>
                  <a:off x="192" y="2640"/>
                  <a:ext cx="768" cy="580"/>
                </a:xfrm>
                <a:prstGeom prst="rect">
                  <a:avLst/>
                </a:prstGeom>
                <a:noFill/>
              </p:spPr>
            </p:pic>
            <p:pic>
              <p:nvPicPr>
                <p:cNvPr id="132" name="Picture 40" descr="Te030"/>
                <p:cNvPicPr>
                  <a:picLocks noChangeAspect="1" noChangeArrowheads="1"/>
                </p:cNvPicPr>
                <p:nvPr/>
              </p:nvPicPr>
              <p:blipFill>
                <a:blip r:embed="rId14" cstate="print"/>
                <a:srcRect/>
                <a:stretch>
                  <a:fillRect/>
                </a:stretch>
              </p:blipFill>
              <p:spPr bwMode="auto">
                <a:xfrm>
                  <a:off x="624" y="3168"/>
                  <a:ext cx="768" cy="576"/>
                </a:xfrm>
                <a:prstGeom prst="rect">
                  <a:avLst/>
                </a:prstGeom>
                <a:noFill/>
              </p:spPr>
            </p:pic>
            <p:pic>
              <p:nvPicPr>
                <p:cNvPr id="133" name="Picture 41" descr="t4009"/>
                <p:cNvPicPr>
                  <a:picLocks noChangeAspect="1" noChangeArrowheads="1"/>
                </p:cNvPicPr>
                <p:nvPr/>
              </p:nvPicPr>
              <p:blipFill>
                <a:blip r:embed="rId12" cstate="print"/>
                <a:srcRect/>
                <a:stretch>
                  <a:fillRect/>
                </a:stretch>
              </p:blipFill>
              <p:spPr bwMode="auto">
                <a:xfrm>
                  <a:off x="1296" y="3360"/>
                  <a:ext cx="864" cy="587"/>
                </a:xfrm>
                <a:prstGeom prst="rect">
                  <a:avLst/>
                </a:prstGeom>
                <a:noFill/>
              </p:spPr>
            </p:pic>
            <p:pic>
              <p:nvPicPr>
                <p:cNvPr id="134" name="Picture 42" descr="Te001"/>
                <p:cNvPicPr>
                  <a:picLocks noChangeAspect="1" noChangeArrowheads="1"/>
                </p:cNvPicPr>
                <p:nvPr/>
              </p:nvPicPr>
              <p:blipFill>
                <a:blip r:embed="rId15" cstate="print"/>
                <a:srcRect/>
                <a:stretch>
                  <a:fillRect/>
                </a:stretch>
              </p:blipFill>
              <p:spPr bwMode="auto">
                <a:xfrm>
                  <a:off x="1872" y="1776"/>
                  <a:ext cx="768" cy="576"/>
                </a:xfrm>
                <a:prstGeom prst="rect">
                  <a:avLst/>
                </a:prstGeom>
                <a:noFill/>
              </p:spPr>
            </p:pic>
          </p:grpSp>
          <p:pic>
            <p:nvPicPr>
              <p:cNvPr id="123" name="Picture 43" descr="forest-i8zt"/>
              <p:cNvPicPr>
                <a:picLocks noChangeAspect="1" noChangeArrowheads="1"/>
              </p:cNvPicPr>
              <p:nvPr/>
            </p:nvPicPr>
            <p:blipFill>
              <a:blip r:embed="rId18" cstate="print"/>
              <a:srcRect/>
              <a:stretch>
                <a:fillRect/>
              </a:stretch>
            </p:blipFill>
            <p:spPr bwMode="auto">
              <a:xfrm>
                <a:off x="1392" y="2416"/>
                <a:ext cx="864" cy="558"/>
              </a:xfrm>
              <a:prstGeom prst="rect">
                <a:avLst/>
              </a:prstGeom>
              <a:noFill/>
              <a:ln>
                <a:noFill/>
              </a:ln>
              <a:effectLst/>
            </p:spPr>
          </p:pic>
        </p:grpSp>
        <p:sp>
          <p:nvSpPr>
            <p:cNvPr id="102" name="AutoShape 44"/>
            <p:cNvSpPr>
              <a:spLocks noChangeArrowheads="1"/>
            </p:cNvSpPr>
            <p:nvPr/>
          </p:nvSpPr>
          <p:spPr bwMode="auto">
            <a:xfrm>
              <a:off x="4357686" y="2686970"/>
              <a:ext cx="857256" cy="457200"/>
            </a:xfrm>
            <a:prstGeom prst="rightArrow">
              <a:avLst>
                <a:gd name="adj1" fmla="val 50000"/>
                <a:gd name="adj2" fmla="val 62500"/>
              </a:avLst>
            </a:prstGeom>
            <a:solidFill>
              <a:srgbClr val="FFFF00"/>
            </a:solidFill>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en-US"/>
            </a:p>
          </p:txBody>
        </p:sp>
        <p:grpSp>
          <p:nvGrpSpPr>
            <p:cNvPr id="103" name="Group 45"/>
            <p:cNvGrpSpPr>
              <a:grpSpLocks/>
            </p:cNvGrpSpPr>
            <p:nvPr/>
          </p:nvGrpSpPr>
          <p:grpSpPr bwMode="auto">
            <a:xfrm>
              <a:off x="4711700" y="893093"/>
              <a:ext cx="3759200" cy="3740150"/>
              <a:chOff x="2832" y="851"/>
              <a:chExt cx="2368" cy="2356"/>
            </a:xfrm>
          </p:grpSpPr>
          <p:sp>
            <p:nvSpPr>
              <p:cNvPr id="104" name="Text Box 46"/>
              <p:cNvSpPr txBox="1">
                <a:spLocks noChangeArrowheads="1"/>
              </p:cNvSpPr>
              <p:nvPr/>
            </p:nvSpPr>
            <p:spPr bwMode="auto">
              <a:xfrm>
                <a:off x="3686" y="851"/>
                <a:ext cx="116" cy="288"/>
              </a:xfrm>
              <a:prstGeom prst="rect">
                <a:avLst/>
              </a:prstGeom>
              <a:noFill/>
              <a:ln w="9525">
                <a:noFill/>
                <a:miter lim="800000"/>
                <a:headEnd/>
                <a:tailEnd/>
              </a:ln>
              <a:effectLst/>
            </p:spPr>
            <p:txBody>
              <a:bodyPr wrap="none">
                <a:spAutoFit/>
              </a:bodyPr>
              <a:lstStyle/>
              <a:p>
                <a:pPr>
                  <a:buFontTx/>
                  <a:buNone/>
                </a:pPr>
                <a:endParaRPr lang="en-US" sz="2400" b="0">
                  <a:latin typeface="Times New Roman" pitchFamily="18" charset="0"/>
                  <a:ea typeface="宋体" pitchFamily="2" charset="-122"/>
                </a:endParaRPr>
              </a:p>
            </p:txBody>
          </p:sp>
          <p:grpSp>
            <p:nvGrpSpPr>
              <p:cNvPr id="105" name="Group 47"/>
              <p:cNvGrpSpPr>
                <a:grpSpLocks/>
              </p:cNvGrpSpPr>
              <p:nvPr/>
            </p:nvGrpSpPr>
            <p:grpSpPr bwMode="auto">
              <a:xfrm>
                <a:off x="2832" y="1104"/>
                <a:ext cx="2368" cy="2103"/>
                <a:chOff x="2832" y="1104"/>
                <a:chExt cx="2368" cy="2103"/>
              </a:xfrm>
            </p:grpSpPr>
            <p:sp>
              <p:nvSpPr>
                <p:cNvPr id="106" name="Line 48"/>
                <p:cNvSpPr>
                  <a:spLocks noChangeShapeType="1"/>
                </p:cNvSpPr>
                <p:nvPr/>
              </p:nvSpPr>
              <p:spPr bwMode="auto">
                <a:xfrm>
                  <a:off x="3792" y="1104"/>
                  <a:ext cx="0" cy="1104"/>
                </a:xfrm>
                <a:prstGeom prst="line">
                  <a:avLst/>
                </a:prstGeom>
                <a:noFill/>
                <a:ln w="9525">
                  <a:solidFill>
                    <a:schemeClr val="tx1"/>
                  </a:solidFill>
                  <a:round/>
                  <a:headEnd/>
                  <a:tailEnd/>
                </a:ln>
                <a:effectLst/>
              </p:spPr>
              <p:txBody>
                <a:bodyPr wrap="none"/>
                <a:lstStyle/>
                <a:p>
                  <a:endParaRPr lang="en-US"/>
                </a:p>
              </p:txBody>
            </p:sp>
            <p:sp>
              <p:nvSpPr>
                <p:cNvPr id="107" name="Line 49"/>
                <p:cNvSpPr>
                  <a:spLocks noChangeShapeType="1"/>
                </p:cNvSpPr>
                <p:nvPr/>
              </p:nvSpPr>
              <p:spPr bwMode="auto">
                <a:xfrm>
                  <a:off x="3792" y="2208"/>
                  <a:ext cx="1296" cy="0"/>
                </a:xfrm>
                <a:prstGeom prst="line">
                  <a:avLst/>
                </a:prstGeom>
                <a:noFill/>
                <a:ln w="9525">
                  <a:solidFill>
                    <a:schemeClr val="tx1"/>
                  </a:solidFill>
                  <a:round/>
                  <a:headEnd/>
                  <a:tailEnd/>
                </a:ln>
                <a:effectLst/>
              </p:spPr>
              <p:txBody>
                <a:bodyPr wrap="none"/>
                <a:lstStyle/>
                <a:p>
                  <a:endParaRPr lang="en-US"/>
                </a:p>
              </p:txBody>
            </p:sp>
            <p:sp>
              <p:nvSpPr>
                <p:cNvPr id="108" name="Line 50"/>
                <p:cNvSpPr>
                  <a:spLocks noChangeShapeType="1"/>
                </p:cNvSpPr>
                <p:nvPr/>
              </p:nvSpPr>
              <p:spPr bwMode="auto">
                <a:xfrm flipH="1">
                  <a:off x="3024" y="2208"/>
                  <a:ext cx="768" cy="768"/>
                </a:xfrm>
                <a:prstGeom prst="line">
                  <a:avLst/>
                </a:prstGeom>
                <a:noFill/>
                <a:ln w="9525">
                  <a:solidFill>
                    <a:schemeClr val="tx1"/>
                  </a:solidFill>
                  <a:round/>
                  <a:headEnd/>
                  <a:tailEnd/>
                </a:ln>
                <a:effectLst/>
              </p:spPr>
              <p:txBody>
                <a:bodyPr wrap="none"/>
                <a:lstStyle/>
                <a:p>
                  <a:endParaRPr lang="en-US"/>
                </a:p>
              </p:txBody>
            </p:sp>
            <p:sp>
              <p:nvSpPr>
                <p:cNvPr id="109" name="Oval 51"/>
                <p:cNvSpPr>
                  <a:spLocks noChangeArrowheads="1"/>
                </p:cNvSpPr>
                <p:nvPr/>
              </p:nvSpPr>
              <p:spPr bwMode="auto">
                <a:xfrm>
                  <a:off x="3984" y="1440"/>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10" name="Oval 52"/>
                <p:cNvSpPr>
                  <a:spLocks noChangeArrowheads="1"/>
                </p:cNvSpPr>
                <p:nvPr/>
              </p:nvSpPr>
              <p:spPr bwMode="auto">
                <a:xfrm>
                  <a:off x="4080" y="1536"/>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11" name="Oval 56"/>
                <p:cNvSpPr>
                  <a:spLocks noChangeArrowheads="1"/>
                </p:cNvSpPr>
                <p:nvPr/>
              </p:nvSpPr>
              <p:spPr bwMode="auto">
                <a:xfrm>
                  <a:off x="4176" y="1392"/>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12" name="Oval 57"/>
                <p:cNvSpPr>
                  <a:spLocks noChangeArrowheads="1"/>
                </p:cNvSpPr>
                <p:nvPr/>
              </p:nvSpPr>
              <p:spPr bwMode="auto">
                <a:xfrm>
                  <a:off x="3984" y="1680"/>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13" name="Oval 58"/>
                <p:cNvSpPr>
                  <a:spLocks noChangeArrowheads="1"/>
                </p:cNvSpPr>
                <p:nvPr/>
              </p:nvSpPr>
              <p:spPr bwMode="auto">
                <a:xfrm>
                  <a:off x="3936" y="2448"/>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14" name="Oval 59"/>
                <p:cNvSpPr>
                  <a:spLocks noChangeArrowheads="1"/>
                </p:cNvSpPr>
                <p:nvPr/>
              </p:nvSpPr>
              <p:spPr bwMode="auto">
                <a:xfrm>
                  <a:off x="4080" y="2304"/>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15" name="Oval 60"/>
                <p:cNvSpPr>
                  <a:spLocks noChangeArrowheads="1"/>
                </p:cNvSpPr>
                <p:nvPr/>
              </p:nvSpPr>
              <p:spPr bwMode="auto">
                <a:xfrm>
                  <a:off x="3840" y="2304"/>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16" name="Oval 61"/>
                <p:cNvSpPr>
                  <a:spLocks noChangeArrowheads="1"/>
                </p:cNvSpPr>
                <p:nvPr/>
              </p:nvSpPr>
              <p:spPr bwMode="auto">
                <a:xfrm>
                  <a:off x="4176" y="1632"/>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17" name="Oval 62"/>
                <p:cNvSpPr>
                  <a:spLocks noChangeArrowheads="1"/>
                </p:cNvSpPr>
                <p:nvPr/>
              </p:nvSpPr>
              <p:spPr bwMode="auto">
                <a:xfrm>
                  <a:off x="4255" y="2702"/>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18" name="Oval 63"/>
                <p:cNvSpPr>
                  <a:spLocks noChangeArrowheads="1"/>
                </p:cNvSpPr>
                <p:nvPr/>
              </p:nvSpPr>
              <p:spPr bwMode="auto">
                <a:xfrm>
                  <a:off x="3936" y="2256"/>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19" name="Oval 64"/>
                <p:cNvSpPr>
                  <a:spLocks noChangeArrowheads="1"/>
                </p:cNvSpPr>
                <p:nvPr/>
              </p:nvSpPr>
              <p:spPr bwMode="auto">
                <a:xfrm>
                  <a:off x="4368" y="2640"/>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20" name="Text Box 65"/>
                <p:cNvSpPr txBox="1">
                  <a:spLocks noChangeArrowheads="1"/>
                </p:cNvSpPr>
                <p:nvPr/>
              </p:nvSpPr>
              <p:spPr bwMode="auto">
                <a:xfrm>
                  <a:off x="5084" y="2051"/>
                  <a:ext cx="116" cy="288"/>
                </a:xfrm>
                <a:prstGeom prst="rect">
                  <a:avLst/>
                </a:prstGeom>
                <a:noFill/>
                <a:ln w="9525">
                  <a:noFill/>
                  <a:miter lim="800000"/>
                  <a:headEnd/>
                  <a:tailEnd/>
                </a:ln>
                <a:effectLst/>
              </p:spPr>
              <p:txBody>
                <a:bodyPr wrap="none">
                  <a:spAutoFit/>
                </a:bodyPr>
                <a:lstStyle/>
                <a:p>
                  <a:pPr>
                    <a:buFontTx/>
                    <a:buNone/>
                  </a:pPr>
                  <a:endParaRPr lang="en-US" sz="2400" b="0">
                    <a:latin typeface="Times New Roman" pitchFamily="18" charset="0"/>
                    <a:ea typeface="宋体" pitchFamily="2" charset="-122"/>
                  </a:endParaRPr>
                </a:p>
              </p:txBody>
            </p:sp>
            <p:sp>
              <p:nvSpPr>
                <p:cNvPr id="121" name="Text Box 66"/>
                <p:cNvSpPr txBox="1">
                  <a:spLocks noChangeArrowheads="1"/>
                </p:cNvSpPr>
                <p:nvPr/>
              </p:nvSpPr>
              <p:spPr bwMode="auto">
                <a:xfrm>
                  <a:off x="2832" y="2976"/>
                  <a:ext cx="672" cy="231"/>
                </a:xfrm>
                <a:prstGeom prst="rect">
                  <a:avLst/>
                </a:prstGeom>
                <a:noFill/>
                <a:ln w="9525">
                  <a:noFill/>
                  <a:miter lim="800000"/>
                  <a:headEnd/>
                  <a:tailEnd/>
                </a:ln>
                <a:effectLst/>
              </p:spPr>
              <p:txBody>
                <a:bodyPr>
                  <a:spAutoFit/>
                </a:bodyPr>
                <a:lstStyle/>
                <a:p>
                  <a:pPr eaLnBrk="0" hangingPunct="0">
                    <a:spcBef>
                      <a:spcPct val="50000"/>
                    </a:spcBef>
                    <a:buFontTx/>
                    <a:buNone/>
                  </a:pPr>
                  <a:endParaRPr lang="en-US" sz="1800" b="0">
                    <a:ea typeface="宋体" pitchFamily="2" charset="-122"/>
                  </a:endParaRPr>
                </a:p>
              </p:txBody>
            </p:sp>
          </p:grpSp>
        </p:grpSp>
      </p:grpSp>
      <p:sp>
        <p:nvSpPr>
          <p:cNvPr id="4" name="圆角矩形 3"/>
          <p:cNvSpPr/>
          <p:nvPr/>
        </p:nvSpPr>
        <p:spPr>
          <a:xfrm>
            <a:off x="1305558" y="5715162"/>
            <a:ext cx="1828800" cy="7105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原图片</a:t>
            </a:r>
            <a:endParaRPr lang="zh-CN" altLang="en-US" dirty="0"/>
          </a:p>
        </p:txBody>
      </p:sp>
      <p:sp>
        <p:nvSpPr>
          <p:cNvPr id="151" name="圆角矩形 150"/>
          <p:cNvSpPr/>
          <p:nvPr/>
        </p:nvSpPr>
        <p:spPr>
          <a:xfrm>
            <a:off x="4201158" y="5717132"/>
            <a:ext cx="1828800" cy="7105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向量空间映射</a:t>
            </a:r>
            <a:endParaRPr lang="zh-CN" altLang="en-US" dirty="0"/>
          </a:p>
        </p:txBody>
      </p:sp>
      <p:sp>
        <p:nvSpPr>
          <p:cNvPr id="152" name="圆角矩形 151"/>
          <p:cNvSpPr/>
          <p:nvPr/>
        </p:nvSpPr>
        <p:spPr>
          <a:xfrm>
            <a:off x="6742442" y="5755284"/>
            <a:ext cx="1828800" cy="7105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向量表示</a:t>
            </a:r>
            <a:endParaRPr lang="zh-CN" altLang="en-US" dirty="0"/>
          </a:p>
        </p:txBody>
      </p:sp>
      <p:sp>
        <p:nvSpPr>
          <p:cNvPr id="5" name="右箭头 4"/>
          <p:cNvSpPr/>
          <p:nvPr/>
        </p:nvSpPr>
        <p:spPr>
          <a:xfrm>
            <a:off x="3163700" y="5904244"/>
            <a:ext cx="1037458" cy="332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右箭头 152"/>
          <p:cNvSpPr/>
          <p:nvPr/>
        </p:nvSpPr>
        <p:spPr>
          <a:xfrm>
            <a:off x="6029958" y="5927570"/>
            <a:ext cx="723900" cy="332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 name="图片 70"/>
          <p:cNvPicPr>
            <a:picLocks noChangeAspect="1"/>
          </p:cNvPicPr>
          <p:nvPr/>
        </p:nvPicPr>
        <p:blipFill>
          <a:blip r:embed="rId19"/>
          <a:stretch>
            <a:fillRect/>
          </a:stretch>
        </p:blipFill>
        <p:spPr>
          <a:xfrm>
            <a:off x="10645120" y="1576098"/>
            <a:ext cx="1219467" cy="3429844"/>
          </a:xfrm>
          <a:prstGeom prst="rect">
            <a:avLst/>
          </a:prstGeom>
        </p:spPr>
      </p:pic>
    </p:spTree>
    <p:extLst>
      <p:ext uri="{BB962C8B-B14F-4D97-AF65-F5344CB8AC3E}">
        <p14:creationId xmlns:p14="http://schemas.microsoft.com/office/powerpoint/2010/main" val="10329430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62846" y="334960"/>
            <a:ext cx="7009360"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早期图像识别技术</a:t>
            </a:r>
            <a:endParaRPr lang="zh-CN" altLang="en-US" sz="36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54204" y="1346518"/>
            <a:ext cx="7244053"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smtClean="0">
                <a:solidFill>
                  <a:srgbClr val="CC0099"/>
                </a:solidFill>
                <a:latin typeface="微软雅黑" panose="020B0503020204020204" pitchFamily="34" charset="-122"/>
                <a:ea typeface="微软雅黑" panose="020B0503020204020204" pitchFamily="34" charset="-122"/>
              </a:rPr>
              <a:t>特征</a:t>
            </a:r>
            <a:r>
              <a:rPr lang="zh-CN" altLang="en-US" sz="2400" b="1" dirty="0">
                <a:solidFill>
                  <a:srgbClr val="CC0099"/>
                </a:solidFill>
                <a:latin typeface="微软雅黑" panose="020B0503020204020204" pitchFamily="34" charset="-122"/>
                <a:ea typeface="微软雅黑" panose="020B0503020204020204" pitchFamily="34" charset="-122"/>
              </a:rPr>
              <a:t>变换：提高特征表示</a:t>
            </a:r>
            <a:r>
              <a:rPr lang="zh-CN" altLang="en-US" sz="2400" b="1" dirty="0" smtClean="0">
                <a:solidFill>
                  <a:srgbClr val="CC0099"/>
                </a:solidFill>
                <a:latin typeface="微软雅黑" panose="020B0503020204020204" pitchFamily="34" charset="-122"/>
                <a:ea typeface="微软雅黑" panose="020B0503020204020204" pitchFamily="34" charset="-122"/>
              </a:rPr>
              <a:t>性能</a:t>
            </a:r>
            <a:endParaRPr lang="zh-CN" altLang="en-US" sz="2400" b="1" dirty="0">
              <a:solidFill>
                <a:srgbClr val="CC0099"/>
              </a:solidFill>
              <a:latin typeface="微软雅黑" panose="020B0503020204020204" pitchFamily="34" charset="-122"/>
              <a:ea typeface="微软雅黑" panose="020B0503020204020204" pitchFamily="34" charset="-122"/>
            </a:endParaRPr>
          </a:p>
        </p:txBody>
      </p:sp>
      <p:pic>
        <p:nvPicPr>
          <p:cNvPr id="64" name="Picture 2"/>
          <p:cNvPicPr>
            <a:picLocks noChangeAspect="1" noChangeArrowheads="1"/>
          </p:cNvPicPr>
          <p:nvPr/>
        </p:nvPicPr>
        <p:blipFill>
          <a:blip r:embed="rId2" cstate="print"/>
          <a:srcRect/>
          <a:stretch>
            <a:fillRect/>
          </a:stretch>
        </p:blipFill>
        <p:spPr bwMode="auto">
          <a:xfrm>
            <a:off x="453314" y="4193000"/>
            <a:ext cx="1591583" cy="846409"/>
          </a:xfrm>
          <a:prstGeom prst="rect">
            <a:avLst/>
          </a:prstGeom>
          <a:noFill/>
          <a:ln w="9525">
            <a:noFill/>
            <a:miter lim="800000"/>
            <a:headEnd/>
            <a:tailEnd/>
          </a:ln>
          <a:effectLst/>
        </p:spPr>
      </p:pic>
      <p:pic>
        <p:nvPicPr>
          <p:cNvPr id="67" name="Picture 3"/>
          <p:cNvPicPr>
            <a:picLocks noChangeAspect="1" noChangeArrowheads="1"/>
          </p:cNvPicPr>
          <p:nvPr/>
        </p:nvPicPr>
        <p:blipFill>
          <a:blip r:embed="rId3" cstate="print"/>
          <a:srcRect/>
          <a:stretch>
            <a:fillRect/>
          </a:stretch>
        </p:blipFill>
        <p:spPr bwMode="auto">
          <a:xfrm>
            <a:off x="405580" y="2233884"/>
            <a:ext cx="1471836" cy="870801"/>
          </a:xfrm>
          <a:prstGeom prst="rect">
            <a:avLst/>
          </a:prstGeom>
          <a:noFill/>
          <a:ln w="9525">
            <a:noFill/>
            <a:miter lim="800000"/>
            <a:headEnd/>
            <a:tailEnd/>
          </a:ln>
          <a:effectLst/>
        </p:spPr>
      </p:pic>
      <p:grpSp>
        <p:nvGrpSpPr>
          <p:cNvPr id="69" name="组合 68"/>
          <p:cNvGrpSpPr/>
          <p:nvPr/>
        </p:nvGrpSpPr>
        <p:grpSpPr>
          <a:xfrm>
            <a:off x="5019518" y="2415279"/>
            <a:ext cx="789254" cy="535785"/>
            <a:chOff x="4536280" y="3429000"/>
            <a:chExt cx="1052339" cy="714380"/>
          </a:xfrm>
        </p:grpSpPr>
        <p:pic>
          <p:nvPicPr>
            <p:cNvPr id="70" name="Picture 1"/>
            <p:cNvPicPr>
              <a:picLocks noChangeAspect="1" noChangeArrowheads="1"/>
            </p:cNvPicPr>
            <p:nvPr/>
          </p:nvPicPr>
          <p:blipFill>
            <a:blip r:embed="rId4" cstate="print"/>
            <a:srcRect/>
            <a:stretch>
              <a:fillRect/>
            </a:stretch>
          </p:blipFill>
          <p:spPr bwMode="auto">
            <a:xfrm>
              <a:off x="4857752" y="3643314"/>
              <a:ext cx="730867" cy="500066"/>
            </a:xfrm>
            <a:prstGeom prst="rect">
              <a:avLst/>
            </a:prstGeom>
            <a:noFill/>
            <a:ln w="9525">
              <a:noFill/>
              <a:miter lim="800000"/>
              <a:headEnd/>
              <a:tailEnd/>
            </a:ln>
            <a:effectLst/>
          </p:spPr>
        </p:pic>
        <p:cxnSp>
          <p:nvCxnSpPr>
            <p:cNvPr id="71" name="直接箭头连接符 70"/>
            <p:cNvCxnSpPr/>
            <p:nvPr/>
          </p:nvCxnSpPr>
          <p:spPr>
            <a:xfrm rot="16200000" flipH="1">
              <a:off x="4661297" y="3303983"/>
              <a:ext cx="142878" cy="392911"/>
            </a:xfrm>
            <a:prstGeom prst="straightConnector1">
              <a:avLst/>
            </a:prstGeom>
            <a:ln w="3492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sp>
        <p:nvSpPr>
          <p:cNvPr id="74" name="椭圆 73"/>
          <p:cNvSpPr/>
          <p:nvPr/>
        </p:nvSpPr>
        <p:spPr>
          <a:xfrm rot="16200000">
            <a:off x="6476904" y="3349457"/>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75" name="椭圆 74"/>
          <p:cNvSpPr/>
          <p:nvPr/>
        </p:nvSpPr>
        <p:spPr>
          <a:xfrm rot="16200000">
            <a:off x="6369729" y="4206714"/>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76" name="椭圆 75"/>
          <p:cNvSpPr/>
          <p:nvPr/>
        </p:nvSpPr>
        <p:spPr>
          <a:xfrm rot="16200000">
            <a:off x="6155415" y="4045978"/>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77" name="椭圆 76"/>
          <p:cNvSpPr/>
          <p:nvPr/>
        </p:nvSpPr>
        <p:spPr>
          <a:xfrm rot="16200000">
            <a:off x="6155433" y="3403036"/>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78" name="椭圆 77"/>
          <p:cNvSpPr/>
          <p:nvPr/>
        </p:nvSpPr>
        <p:spPr>
          <a:xfrm rot="16200000">
            <a:off x="6316150" y="3931678"/>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79" name="椭圆 78"/>
          <p:cNvSpPr/>
          <p:nvPr/>
        </p:nvSpPr>
        <p:spPr>
          <a:xfrm rot="16200000">
            <a:off x="6537607" y="3885242"/>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80" name="椭圆 79"/>
          <p:cNvSpPr/>
          <p:nvPr/>
        </p:nvSpPr>
        <p:spPr>
          <a:xfrm rot="16200000">
            <a:off x="6851935" y="3931678"/>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81" name="椭圆 80"/>
          <p:cNvSpPr/>
          <p:nvPr/>
        </p:nvSpPr>
        <p:spPr>
          <a:xfrm rot="16200000">
            <a:off x="6262572" y="3724507"/>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82" name="椭圆 81"/>
          <p:cNvSpPr/>
          <p:nvPr/>
        </p:nvSpPr>
        <p:spPr>
          <a:xfrm rot="16200000">
            <a:off x="6423307" y="3670928"/>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83" name="椭圆 82"/>
          <p:cNvSpPr/>
          <p:nvPr/>
        </p:nvSpPr>
        <p:spPr>
          <a:xfrm rot="16200000">
            <a:off x="6537607" y="3456614"/>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84" name="椭圆 83"/>
          <p:cNvSpPr/>
          <p:nvPr/>
        </p:nvSpPr>
        <p:spPr>
          <a:xfrm rot="16200000">
            <a:off x="6751921" y="3778085"/>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85" name="椭圆 84"/>
          <p:cNvSpPr/>
          <p:nvPr/>
        </p:nvSpPr>
        <p:spPr>
          <a:xfrm rot="16200000">
            <a:off x="6691200" y="3617350"/>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86" name="椭圆 85"/>
          <p:cNvSpPr/>
          <p:nvPr/>
        </p:nvSpPr>
        <p:spPr>
          <a:xfrm rot="16200000">
            <a:off x="6912657" y="3670928"/>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87" name="椭圆 86"/>
          <p:cNvSpPr/>
          <p:nvPr/>
        </p:nvSpPr>
        <p:spPr>
          <a:xfrm rot="16200000">
            <a:off x="6698343" y="3403036"/>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88" name="椭圆 87"/>
          <p:cNvSpPr/>
          <p:nvPr/>
        </p:nvSpPr>
        <p:spPr>
          <a:xfrm rot="16200000">
            <a:off x="7012671" y="3449471"/>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89" name="椭圆 88"/>
          <p:cNvSpPr/>
          <p:nvPr/>
        </p:nvSpPr>
        <p:spPr>
          <a:xfrm rot="16200000">
            <a:off x="5887522" y="3938821"/>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90" name="椭圆 89"/>
          <p:cNvSpPr/>
          <p:nvPr/>
        </p:nvSpPr>
        <p:spPr>
          <a:xfrm rot="16200000">
            <a:off x="6255447" y="3670928"/>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91" name="椭圆 90"/>
          <p:cNvSpPr/>
          <p:nvPr/>
        </p:nvSpPr>
        <p:spPr>
          <a:xfrm rot="16200000">
            <a:off x="6001822" y="3724507"/>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92" name="椭圆 91"/>
          <p:cNvSpPr/>
          <p:nvPr/>
        </p:nvSpPr>
        <p:spPr>
          <a:xfrm rot="16200000">
            <a:off x="6262590" y="3456614"/>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93" name="椭圆 92"/>
          <p:cNvSpPr/>
          <p:nvPr/>
        </p:nvSpPr>
        <p:spPr>
          <a:xfrm rot="16200000">
            <a:off x="6101836" y="3503050"/>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94" name="椭圆 93"/>
          <p:cNvSpPr/>
          <p:nvPr/>
        </p:nvSpPr>
        <p:spPr>
          <a:xfrm rot="16200000">
            <a:off x="6584061" y="3342314"/>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95" name="矩形 94"/>
          <p:cNvSpPr/>
          <p:nvPr/>
        </p:nvSpPr>
        <p:spPr>
          <a:xfrm rot="16200000">
            <a:off x="6001840" y="2592215"/>
            <a:ext cx="160736" cy="160736"/>
          </a:xfrm>
          <a:prstGeom prst="rect">
            <a:avLst/>
          </a:prstGeom>
          <a:solidFill>
            <a:schemeClr val="accent5">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96" name="矩形 95"/>
          <p:cNvSpPr/>
          <p:nvPr/>
        </p:nvSpPr>
        <p:spPr>
          <a:xfrm rot="16200000">
            <a:off x="6269733" y="2752951"/>
            <a:ext cx="160736" cy="160736"/>
          </a:xfrm>
          <a:prstGeom prst="rect">
            <a:avLst/>
          </a:prstGeom>
          <a:solidFill>
            <a:schemeClr val="accent5">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97" name="矩形 96"/>
          <p:cNvSpPr/>
          <p:nvPr/>
        </p:nvSpPr>
        <p:spPr>
          <a:xfrm rot="16200000">
            <a:off x="6123265" y="2470772"/>
            <a:ext cx="160736" cy="160736"/>
          </a:xfrm>
          <a:prstGeom prst="rect">
            <a:avLst/>
          </a:prstGeom>
          <a:solidFill>
            <a:schemeClr val="accent5">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54" name="矩形 153"/>
          <p:cNvSpPr/>
          <p:nvPr/>
        </p:nvSpPr>
        <p:spPr>
          <a:xfrm rot="16200000">
            <a:off x="5941119" y="2438623"/>
            <a:ext cx="160736" cy="160736"/>
          </a:xfrm>
          <a:prstGeom prst="rect">
            <a:avLst/>
          </a:prstGeom>
          <a:solidFill>
            <a:schemeClr val="accent5">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55" name="矩形 154"/>
          <p:cNvSpPr/>
          <p:nvPr/>
        </p:nvSpPr>
        <p:spPr>
          <a:xfrm rot="16200000">
            <a:off x="6369729" y="2277887"/>
            <a:ext cx="160736" cy="160736"/>
          </a:xfrm>
          <a:prstGeom prst="rect">
            <a:avLst/>
          </a:prstGeom>
          <a:solidFill>
            <a:schemeClr val="accent5">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56" name="矩形 155"/>
          <p:cNvSpPr/>
          <p:nvPr/>
        </p:nvSpPr>
        <p:spPr>
          <a:xfrm rot="16200000">
            <a:off x="6048276" y="2277887"/>
            <a:ext cx="160736" cy="160736"/>
          </a:xfrm>
          <a:prstGeom prst="rect">
            <a:avLst/>
          </a:prstGeom>
          <a:solidFill>
            <a:schemeClr val="accent5">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57" name="矩形 156"/>
          <p:cNvSpPr/>
          <p:nvPr/>
        </p:nvSpPr>
        <p:spPr>
          <a:xfrm rot="16200000">
            <a:off x="6423325" y="2492201"/>
            <a:ext cx="160736" cy="160736"/>
          </a:xfrm>
          <a:prstGeom prst="rect">
            <a:avLst/>
          </a:prstGeom>
          <a:solidFill>
            <a:schemeClr val="accent5">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58" name="矩形 157"/>
          <p:cNvSpPr/>
          <p:nvPr/>
        </p:nvSpPr>
        <p:spPr>
          <a:xfrm rot="16200000">
            <a:off x="6530464" y="2438623"/>
            <a:ext cx="160736" cy="160736"/>
          </a:xfrm>
          <a:prstGeom prst="rect">
            <a:avLst/>
          </a:prstGeom>
          <a:solidFill>
            <a:schemeClr val="accent5">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59" name="矩形 158"/>
          <p:cNvSpPr/>
          <p:nvPr/>
        </p:nvSpPr>
        <p:spPr>
          <a:xfrm rot="16200000">
            <a:off x="6476886" y="2009995"/>
            <a:ext cx="160736" cy="160736"/>
          </a:xfrm>
          <a:prstGeom prst="rect">
            <a:avLst/>
          </a:prstGeom>
          <a:solidFill>
            <a:schemeClr val="accent5">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60" name="矩形 159"/>
          <p:cNvSpPr/>
          <p:nvPr/>
        </p:nvSpPr>
        <p:spPr>
          <a:xfrm rot="16200000">
            <a:off x="6691200" y="2492201"/>
            <a:ext cx="160736" cy="160736"/>
          </a:xfrm>
          <a:prstGeom prst="rect">
            <a:avLst/>
          </a:prstGeom>
          <a:solidFill>
            <a:schemeClr val="accent5">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61" name="矩形 160"/>
          <p:cNvSpPr/>
          <p:nvPr/>
        </p:nvSpPr>
        <p:spPr>
          <a:xfrm rot="16200000">
            <a:off x="6744778" y="2063573"/>
            <a:ext cx="160736" cy="160736"/>
          </a:xfrm>
          <a:prstGeom prst="rect">
            <a:avLst/>
          </a:prstGeom>
          <a:solidFill>
            <a:schemeClr val="accent5">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62" name="矩形 161"/>
          <p:cNvSpPr/>
          <p:nvPr/>
        </p:nvSpPr>
        <p:spPr>
          <a:xfrm rot="16200000">
            <a:off x="6805500" y="2377901"/>
            <a:ext cx="160736" cy="160736"/>
          </a:xfrm>
          <a:prstGeom prst="rect">
            <a:avLst/>
          </a:prstGeom>
          <a:solidFill>
            <a:schemeClr val="accent5">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63" name="矩形 162"/>
          <p:cNvSpPr/>
          <p:nvPr/>
        </p:nvSpPr>
        <p:spPr>
          <a:xfrm rot="16200000">
            <a:off x="6959092" y="2545780"/>
            <a:ext cx="160736" cy="160736"/>
          </a:xfrm>
          <a:prstGeom prst="rect">
            <a:avLst/>
          </a:prstGeom>
          <a:solidFill>
            <a:schemeClr val="accent5">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64" name="椭圆 163"/>
          <p:cNvSpPr/>
          <p:nvPr/>
        </p:nvSpPr>
        <p:spPr>
          <a:xfrm rot="16200000">
            <a:off x="6698343" y="4045978"/>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65" name="椭圆 164"/>
          <p:cNvSpPr/>
          <p:nvPr/>
        </p:nvSpPr>
        <p:spPr>
          <a:xfrm rot="16200000">
            <a:off x="5883498" y="4816140"/>
            <a:ext cx="160736" cy="160736"/>
          </a:xfrm>
          <a:prstGeom prst="ellipse">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66" name="椭圆 165"/>
          <p:cNvSpPr/>
          <p:nvPr/>
        </p:nvSpPr>
        <p:spPr>
          <a:xfrm rot="16200000">
            <a:off x="6048258" y="4535328"/>
            <a:ext cx="160736" cy="160736"/>
          </a:xfrm>
          <a:prstGeom prst="ellipse">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67" name="椭圆 166"/>
          <p:cNvSpPr/>
          <p:nvPr/>
        </p:nvSpPr>
        <p:spPr>
          <a:xfrm rot="16200000">
            <a:off x="6269715" y="4588906"/>
            <a:ext cx="160736" cy="160736"/>
          </a:xfrm>
          <a:prstGeom prst="ellipse">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68" name="椭圆 167"/>
          <p:cNvSpPr/>
          <p:nvPr/>
        </p:nvSpPr>
        <p:spPr>
          <a:xfrm rot="16200000">
            <a:off x="6049563" y="4890729"/>
            <a:ext cx="160736" cy="160736"/>
          </a:xfrm>
          <a:prstGeom prst="ellipse">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69" name="椭圆 168"/>
          <p:cNvSpPr/>
          <p:nvPr/>
        </p:nvSpPr>
        <p:spPr>
          <a:xfrm rot="16200000">
            <a:off x="6397824" y="4860369"/>
            <a:ext cx="160736" cy="160736"/>
          </a:xfrm>
          <a:prstGeom prst="ellipse">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70" name="椭圆 169"/>
          <p:cNvSpPr/>
          <p:nvPr/>
        </p:nvSpPr>
        <p:spPr>
          <a:xfrm rot="16200000">
            <a:off x="6544750" y="4162863"/>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71" name="椭圆 170"/>
          <p:cNvSpPr/>
          <p:nvPr/>
        </p:nvSpPr>
        <p:spPr>
          <a:xfrm rot="16200000">
            <a:off x="6859078" y="4153135"/>
            <a:ext cx="160736" cy="160736"/>
          </a:xfrm>
          <a:prstGeom prst="ellipse">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72" name="椭圆 171"/>
          <p:cNvSpPr/>
          <p:nvPr/>
        </p:nvSpPr>
        <p:spPr>
          <a:xfrm rot="16200000">
            <a:off x="6187562" y="4810362"/>
            <a:ext cx="160736" cy="160736"/>
          </a:xfrm>
          <a:prstGeom prst="ellipse">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73" name="椭圆 172"/>
          <p:cNvSpPr/>
          <p:nvPr/>
        </p:nvSpPr>
        <p:spPr>
          <a:xfrm rot="16200000">
            <a:off x="6704932" y="4899085"/>
            <a:ext cx="160736" cy="160736"/>
          </a:xfrm>
          <a:prstGeom prst="ellipse">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74" name="椭圆 173"/>
          <p:cNvSpPr/>
          <p:nvPr/>
        </p:nvSpPr>
        <p:spPr>
          <a:xfrm rot="16200000">
            <a:off x="6935641" y="4853226"/>
            <a:ext cx="160736" cy="160736"/>
          </a:xfrm>
          <a:prstGeom prst="ellipse">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75" name="椭圆 174"/>
          <p:cNvSpPr/>
          <p:nvPr/>
        </p:nvSpPr>
        <p:spPr>
          <a:xfrm rot="16200000">
            <a:off x="6580018" y="4816140"/>
            <a:ext cx="160736" cy="160736"/>
          </a:xfrm>
          <a:prstGeom prst="ellipse">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76" name="椭圆 175"/>
          <p:cNvSpPr/>
          <p:nvPr/>
        </p:nvSpPr>
        <p:spPr>
          <a:xfrm rot="16200000">
            <a:off x="6591185" y="4589564"/>
            <a:ext cx="160736" cy="160736"/>
          </a:xfrm>
          <a:prstGeom prst="ellipse">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grpSp>
        <p:nvGrpSpPr>
          <p:cNvPr id="177" name="组合 176"/>
          <p:cNvGrpSpPr/>
          <p:nvPr/>
        </p:nvGrpSpPr>
        <p:grpSpPr>
          <a:xfrm rot="16200000">
            <a:off x="2976410" y="2762389"/>
            <a:ext cx="2786082" cy="1500198"/>
            <a:chOff x="1000100" y="1785926"/>
            <a:chExt cx="3714776" cy="2000264"/>
          </a:xfrm>
        </p:grpSpPr>
        <p:sp>
          <p:nvSpPr>
            <p:cNvPr id="178" name="椭圆 177"/>
            <p:cNvSpPr/>
            <p:nvPr/>
          </p:nvSpPr>
          <p:spPr>
            <a:xfrm>
              <a:off x="4286248" y="2214554"/>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79" name="椭圆 178"/>
            <p:cNvSpPr/>
            <p:nvPr/>
          </p:nvSpPr>
          <p:spPr>
            <a:xfrm>
              <a:off x="2428860" y="2714620"/>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80" name="椭圆 179"/>
            <p:cNvSpPr/>
            <p:nvPr/>
          </p:nvSpPr>
          <p:spPr>
            <a:xfrm>
              <a:off x="2643174" y="2428868"/>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81" name="椭圆 180"/>
            <p:cNvSpPr/>
            <p:nvPr/>
          </p:nvSpPr>
          <p:spPr>
            <a:xfrm>
              <a:off x="4214810" y="1785926"/>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82" name="椭圆 181"/>
            <p:cNvSpPr/>
            <p:nvPr/>
          </p:nvSpPr>
          <p:spPr>
            <a:xfrm>
              <a:off x="2795574" y="2643182"/>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83" name="椭圆 182"/>
            <p:cNvSpPr/>
            <p:nvPr/>
          </p:nvSpPr>
          <p:spPr>
            <a:xfrm>
              <a:off x="2857488" y="2938458"/>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84" name="椭圆 183"/>
            <p:cNvSpPr/>
            <p:nvPr/>
          </p:nvSpPr>
          <p:spPr>
            <a:xfrm>
              <a:off x="2795574" y="3357562"/>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85" name="椭圆 184"/>
            <p:cNvSpPr/>
            <p:nvPr/>
          </p:nvSpPr>
          <p:spPr>
            <a:xfrm>
              <a:off x="3071802" y="2571744"/>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86" name="椭圆 185"/>
            <p:cNvSpPr/>
            <p:nvPr/>
          </p:nvSpPr>
          <p:spPr>
            <a:xfrm>
              <a:off x="3143240" y="2786058"/>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87" name="椭圆 186"/>
            <p:cNvSpPr/>
            <p:nvPr/>
          </p:nvSpPr>
          <p:spPr>
            <a:xfrm>
              <a:off x="3428992" y="2938458"/>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88" name="椭圆 187"/>
            <p:cNvSpPr/>
            <p:nvPr/>
          </p:nvSpPr>
          <p:spPr>
            <a:xfrm>
              <a:off x="3000364" y="3224210"/>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89" name="椭圆 188"/>
            <p:cNvSpPr/>
            <p:nvPr/>
          </p:nvSpPr>
          <p:spPr>
            <a:xfrm>
              <a:off x="3214678" y="3143248"/>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90" name="椭圆 189"/>
            <p:cNvSpPr/>
            <p:nvPr/>
          </p:nvSpPr>
          <p:spPr>
            <a:xfrm>
              <a:off x="3143240" y="3438524"/>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91" name="椭圆 190"/>
            <p:cNvSpPr/>
            <p:nvPr/>
          </p:nvSpPr>
          <p:spPr>
            <a:xfrm>
              <a:off x="3500430" y="3152772"/>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92" name="椭圆 191"/>
            <p:cNvSpPr/>
            <p:nvPr/>
          </p:nvSpPr>
          <p:spPr>
            <a:xfrm>
              <a:off x="3438516" y="3571876"/>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93" name="椭圆 192"/>
            <p:cNvSpPr/>
            <p:nvPr/>
          </p:nvSpPr>
          <p:spPr>
            <a:xfrm>
              <a:off x="2786050" y="2071678"/>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94" name="椭圆 193"/>
            <p:cNvSpPr/>
            <p:nvPr/>
          </p:nvSpPr>
          <p:spPr>
            <a:xfrm>
              <a:off x="3143240" y="1928802"/>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95" name="椭圆 194"/>
            <p:cNvSpPr/>
            <p:nvPr/>
          </p:nvSpPr>
          <p:spPr>
            <a:xfrm>
              <a:off x="3071802" y="2224078"/>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96" name="椭圆 195"/>
            <p:cNvSpPr/>
            <p:nvPr/>
          </p:nvSpPr>
          <p:spPr>
            <a:xfrm>
              <a:off x="3428992" y="1938326"/>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97" name="椭圆 196"/>
            <p:cNvSpPr/>
            <p:nvPr/>
          </p:nvSpPr>
          <p:spPr>
            <a:xfrm>
              <a:off x="3367078" y="2357430"/>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98" name="椭圆 197"/>
            <p:cNvSpPr/>
            <p:nvPr/>
          </p:nvSpPr>
          <p:spPr>
            <a:xfrm>
              <a:off x="4295772" y="2357430"/>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199" name="矩形 198"/>
            <p:cNvSpPr/>
            <p:nvPr/>
          </p:nvSpPr>
          <p:spPr>
            <a:xfrm>
              <a:off x="3581392" y="2081202"/>
              <a:ext cx="214314" cy="2143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00" name="矩形 199"/>
            <p:cNvSpPr/>
            <p:nvPr/>
          </p:nvSpPr>
          <p:spPr>
            <a:xfrm>
              <a:off x="3234295" y="2512631"/>
              <a:ext cx="214315" cy="21431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01" name="矩形 200"/>
            <p:cNvSpPr/>
            <p:nvPr/>
          </p:nvSpPr>
          <p:spPr>
            <a:xfrm>
              <a:off x="3886192" y="2386002"/>
              <a:ext cx="214314" cy="2143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02" name="矩形 201"/>
            <p:cNvSpPr/>
            <p:nvPr/>
          </p:nvSpPr>
          <p:spPr>
            <a:xfrm>
              <a:off x="3929058" y="1928802"/>
              <a:ext cx="214314" cy="2143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03" name="矩形 202"/>
            <p:cNvSpPr/>
            <p:nvPr/>
          </p:nvSpPr>
          <p:spPr>
            <a:xfrm>
              <a:off x="4143372" y="2714620"/>
              <a:ext cx="214314" cy="2143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04" name="矩形 203"/>
            <p:cNvSpPr/>
            <p:nvPr/>
          </p:nvSpPr>
          <p:spPr>
            <a:xfrm>
              <a:off x="3929058" y="2071678"/>
              <a:ext cx="214314" cy="2143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05" name="矩形 204"/>
            <p:cNvSpPr/>
            <p:nvPr/>
          </p:nvSpPr>
          <p:spPr>
            <a:xfrm>
              <a:off x="3714744" y="2643182"/>
              <a:ext cx="214314" cy="2143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06" name="矩形 205"/>
            <p:cNvSpPr/>
            <p:nvPr/>
          </p:nvSpPr>
          <p:spPr>
            <a:xfrm>
              <a:off x="3929058" y="2928934"/>
              <a:ext cx="214314" cy="2143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07" name="矩形 206"/>
            <p:cNvSpPr/>
            <p:nvPr/>
          </p:nvSpPr>
          <p:spPr>
            <a:xfrm>
              <a:off x="4500562" y="2857496"/>
              <a:ext cx="214314" cy="2143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08" name="矩形 207"/>
            <p:cNvSpPr/>
            <p:nvPr/>
          </p:nvSpPr>
          <p:spPr>
            <a:xfrm>
              <a:off x="3857620" y="3143248"/>
              <a:ext cx="214314" cy="2143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09" name="矩形 208"/>
            <p:cNvSpPr/>
            <p:nvPr/>
          </p:nvSpPr>
          <p:spPr>
            <a:xfrm>
              <a:off x="4429124" y="3214686"/>
              <a:ext cx="214314" cy="2143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10" name="矩形 209"/>
            <p:cNvSpPr/>
            <p:nvPr/>
          </p:nvSpPr>
          <p:spPr>
            <a:xfrm>
              <a:off x="4010020" y="3295648"/>
              <a:ext cx="214314" cy="2143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11" name="矩形 210"/>
            <p:cNvSpPr/>
            <p:nvPr/>
          </p:nvSpPr>
          <p:spPr>
            <a:xfrm>
              <a:off x="3786182" y="3500438"/>
              <a:ext cx="214314" cy="2143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12" name="椭圆 211"/>
            <p:cNvSpPr/>
            <p:nvPr/>
          </p:nvSpPr>
          <p:spPr>
            <a:xfrm>
              <a:off x="2643174" y="3152772"/>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13" name="椭圆 212"/>
            <p:cNvSpPr/>
            <p:nvPr/>
          </p:nvSpPr>
          <p:spPr>
            <a:xfrm>
              <a:off x="1643042" y="2214554"/>
              <a:ext cx="214314" cy="214314"/>
            </a:xfrm>
            <a:prstGeom prst="ellipse">
              <a:avLst/>
            </a:prstGeom>
            <a:solidFill>
              <a:srgbClr val="FFFF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14" name="椭圆 213"/>
            <p:cNvSpPr/>
            <p:nvPr/>
          </p:nvSpPr>
          <p:spPr>
            <a:xfrm>
              <a:off x="1133452" y="2285992"/>
              <a:ext cx="214314" cy="214314"/>
            </a:xfrm>
            <a:prstGeom prst="ellipse">
              <a:avLst/>
            </a:prstGeom>
            <a:solidFill>
              <a:srgbClr val="FFFF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15" name="椭圆 214"/>
            <p:cNvSpPr/>
            <p:nvPr/>
          </p:nvSpPr>
          <p:spPr>
            <a:xfrm>
              <a:off x="1062014" y="2581268"/>
              <a:ext cx="214314" cy="214314"/>
            </a:xfrm>
            <a:prstGeom prst="ellipse">
              <a:avLst/>
            </a:prstGeom>
            <a:solidFill>
              <a:srgbClr val="FFFF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16" name="椭圆 215"/>
            <p:cNvSpPr/>
            <p:nvPr/>
          </p:nvSpPr>
          <p:spPr>
            <a:xfrm>
              <a:off x="1419204" y="2295516"/>
              <a:ext cx="214314" cy="214314"/>
            </a:xfrm>
            <a:prstGeom prst="ellipse">
              <a:avLst/>
            </a:prstGeom>
            <a:solidFill>
              <a:srgbClr val="FFFF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17" name="椭圆 216"/>
            <p:cNvSpPr/>
            <p:nvPr/>
          </p:nvSpPr>
          <p:spPr>
            <a:xfrm>
              <a:off x="1357290" y="2714620"/>
              <a:ext cx="214314" cy="214314"/>
            </a:xfrm>
            <a:prstGeom prst="ellipse">
              <a:avLst/>
            </a:prstGeom>
            <a:solidFill>
              <a:srgbClr val="FFFF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18" name="椭圆 217"/>
            <p:cNvSpPr/>
            <p:nvPr/>
          </p:nvSpPr>
          <p:spPr>
            <a:xfrm>
              <a:off x="2357422" y="3071810"/>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19" name="椭圆 218"/>
            <p:cNvSpPr/>
            <p:nvPr/>
          </p:nvSpPr>
          <p:spPr>
            <a:xfrm>
              <a:off x="2285984" y="3367086"/>
              <a:ext cx="214314" cy="21431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20" name="椭圆 219"/>
            <p:cNvSpPr/>
            <p:nvPr/>
          </p:nvSpPr>
          <p:spPr>
            <a:xfrm>
              <a:off x="1581128" y="2928934"/>
              <a:ext cx="214314" cy="214314"/>
            </a:xfrm>
            <a:prstGeom prst="ellipse">
              <a:avLst/>
            </a:prstGeom>
            <a:solidFill>
              <a:srgbClr val="FFFF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21" name="椭圆 220"/>
            <p:cNvSpPr/>
            <p:nvPr/>
          </p:nvSpPr>
          <p:spPr>
            <a:xfrm>
              <a:off x="1071538" y="3000372"/>
              <a:ext cx="214314" cy="214314"/>
            </a:xfrm>
            <a:prstGeom prst="ellipse">
              <a:avLst/>
            </a:prstGeom>
            <a:solidFill>
              <a:srgbClr val="FFFF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22" name="椭圆 221"/>
            <p:cNvSpPr/>
            <p:nvPr/>
          </p:nvSpPr>
          <p:spPr>
            <a:xfrm>
              <a:off x="1000100" y="3295648"/>
              <a:ext cx="214314" cy="214314"/>
            </a:xfrm>
            <a:prstGeom prst="ellipse">
              <a:avLst/>
            </a:prstGeom>
            <a:solidFill>
              <a:srgbClr val="FFFF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23" name="椭圆 222"/>
            <p:cNvSpPr/>
            <p:nvPr/>
          </p:nvSpPr>
          <p:spPr>
            <a:xfrm>
              <a:off x="1357290" y="3009896"/>
              <a:ext cx="214314" cy="214314"/>
            </a:xfrm>
            <a:prstGeom prst="ellipse">
              <a:avLst/>
            </a:prstGeom>
            <a:solidFill>
              <a:srgbClr val="FFFF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224" name="椭圆 223"/>
            <p:cNvSpPr/>
            <p:nvPr/>
          </p:nvSpPr>
          <p:spPr>
            <a:xfrm>
              <a:off x="1295376" y="3429000"/>
              <a:ext cx="214314" cy="214314"/>
            </a:xfrm>
            <a:prstGeom prst="ellipse">
              <a:avLst/>
            </a:prstGeom>
            <a:solidFill>
              <a:srgbClr val="FFFF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grpSp>
      <p:sp>
        <p:nvSpPr>
          <p:cNvPr id="10" name="右箭头 9"/>
          <p:cNvSpPr/>
          <p:nvPr/>
        </p:nvSpPr>
        <p:spPr>
          <a:xfrm>
            <a:off x="1989912" y="3259779"/>
            <a:ext cx="1717495" cy="105192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lumMod val="95000"/>
                    <a:lumOff val="5000"/>
                  </a:schemeClr>
                </a:solidFill>
              </a:rPr>
              <a:t>空间变换</a:t>
            </a:r>
            <a:endParaRPr lang="zh-CN" altLang="en-US" dirty="0">
              <a:solidFill>
                <a:schemeClr val="tx1">
                  <a:lumMod val="95000"/>
                  <a:lumOff val="5000"/>
                </a:schemeClr>
              </a:solidFill>
            </a:endParaRPr>
          </a:p>
        </p:txBody>
      </p:sp>
      <p:sp>
        <p:nvSpPr>
          <p:cNvPr id="12" name="右箭头 11"/>
          <p:cNvSpPr/>
          <p:nvPr/>
        </p:nvSpPr>
        <p:spPr>
          <a:xfrm rot="10800000">
            <a:off x="7887600" y="3628703"/>
            <a:ext cx="1819804" cy="115602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algn="ctr"/>
            <a:r>
              <a:rPr lang="zh-CN" altLang="en-US" dirty="0" smtClean="0"/>
              <a:t>理想情况下</a:t>
            </a:r>
            <a:endParaRPr lang="zh-CN" altLang="en-US" dirty="0"/>
          </a:p>
        </p:txBody>
      </p:sp>
      <p:sp>
        <p:nvSpPr>
          <p:cNvPr id="14" name="文本框 13"/>
          <p:cNvSpPr txBox="1"/>
          <p:nvPr/>
        </p:nvSpPr>
        <p:spPr>
          <a:xfrm>
            <a:off x="7834023" y="1570764"/>
            <a:ext cx="1901831" cy="2092881"/>
          </a:xfrm>
          <a:prstGeom prst="rect">
            <a:avLst/>
          </a:prstGeom>
          <a:noFill/>
        </p:spPr>
        <p:txBody>
          <a:bodyPr wrap="square" rtlCol="0">
            <a:spAutoFit/>
          </a:bodyPr>
          <a:lstStyle/>
          <a:p>
            <a:pPr algn="ctr"/>
            <a:r>
              <a:rPr lang="zh-CN" altLang="en-US" sz="2000" dirty="0">
                <a:solidFill>
                  <a:srgbClr val="FF0000"/>
                </a:solidFill>
                <a:latin typeface="微软雅黑" panose="020B0503020204020204" pitchFamily="34" charset="-122"/>
                <a:ea typeface="微软雅黑" panose="020B0503020204020204" pitchFamily="34" charset="-122"/>
              </a:rPr>
              <a:t>空间</a:t>
            </a:r>
            <a:r>
              <a:rPr lang="zh-CN" altLang="en-US" sz="2000" dirty="0" smtClean="0">
                <a:solidFill>
                  <a:srgbClr val="FF0000"/>
                </a:solidFill>
                <a:latin typeface="微软雅黑" panose="020B0503020204020204" pitchFamily="34" charset="-122"/>
                <a:ea typeface="微软雅黑" panose="020B0503020204020204" pitchFamily="34" charset="-122"/>
              </a:rPr>
              <a:t>变换</a:t>
            </a:r>
            <a:endParaRPr lang="en-US" altLang="zh-CN" sz="2000" dirty="0" smtClean="0">
              <a:solidFill>
                <a:srgbClr val="FF0000"/>
              </a:solidFill>
              <a:latin typeface="微软雅黑" panose="020B0503020204020204" pitchFamily="34" charset="-122"/>
              <a:ea typeface="微软雅黑" panose="020B0503020204020204" pitchFamily="34" charset="-122"/>
            </a:endParaRPr>
          </a:p>
          <a:p>
            <a:pPr marL="285750" indent="-285750">
              <a:buClr>
                <a:schemeClr val="accent2"/>
              </a:buClr>
              <a:buFont typeface="Wingdings" panose="05000000000000000000" pitchFamily="2" charset="2"/>
              <a:buChar char="l"/>
            </a:pP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相似的物体</a:t>
            </a:r>
            <a:r>
              <a:rPr lang="en-US" altLang="zh-CN"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sym typeface="Symbol"/>
              </a:rPr>
              <a:t></a:t>
            </a:r>
            <a:r>
              <a:rPr lang="zh-CN" altLang="en-US" dirty="0" smtClean="0">
                <a:latin typeface="微软雅黑" panose="020B0503020204020204" pitchFamily="34" charset="-122"/>
                <a:ea typeface="微软雅黑" panose="020B0503020204020204" pitchFamily="34" charset="-122"/>
              </a:rPr>
              <a:t>距离近</a:t>
            </a:r>
            <a:endParaRPr lang="en-US" altLang="zh-CN" dirty="0" smtClean="0">
              <a:latin typeface="微软雅黑" panose="020B0503020204020204" pitchFamily="34" charset="-122"/>
              <a:ea typeface="微软雅黑" panose="020B0503020204020204" pitchFamily="34" charset="-122"/>
            </a:endParaRPr>
          </a:p>
          <a:p>
            <a:pPr>
              <a:buClr>
                <a:schemeClr val="accent2"/>
              </a:buClr>
            </a:pPr>
            <a:endParaRPr lang="en-US" altLang="zh-CN" dirty="0">
              <a:latin typeface="微软雅黑" panose="020B0503020204020204" pitchFamily="34" charset="-122"/>
              <a:ea typeface="微软雅黑" panose="020B0503020204020204" pitchFamily="34" charset="-122"/>
            </a:endParaRPr>
          </a:p>
          <a:p>
            <a:pPr marL="285750" indent="-285750">
              <a:buClr>
                <a:schemeClr val="accent2"/>
              </a:buClr>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不相似的物体</a:t>
            </a:r>
            <a:r>
              <a:rPr lang="en-US" altLang="zh-CN" dirty="0">
                <a:latin typeface="微软雅黑" panose="020B0503020204020204" pitchFamily="34" charset="-122"/>
                <a:ea typeface="微软雅黑" panose="020B0503020204020204" pitchFamily="34" charset="-122"/>
                <a:sym typeface="Symbol"/>
              </a:rPr>
              <a:t> </a:t>
            </a:r>
            <a:r>
              <a:rPr lang="zh-CN" altLang="en-US" dirty="0">
                <a:latin typeface="微软雅黑" panose="020B0503020204020204" pitchFamily="34" charset="-122"/>
                <a:ea typeface="微软雅黑" panose="020B0503020204020204" pitchFamily="34" charset="-122"/>
                <a:sym typeface="Symbol"/>
              </a:rPr>
              <a:t>距离远</a:t>
            </a:r>
            <a:endParaRPr lang="zh-CN" altLang="en-US" dirty="0">
              <a:latin typeface="微软雅黑" panose="020B0503020204020204" pitchFamily="34" charset="-122"/>
              <a:ea typeface="微软雅黑" panose="020B0503020204020204" pitchFamily="34" charset="-122"/>
            </a:endParaRPr>
          </a:p>
          <a:p>
            <a:endParaRPr lang="zh-CN" altLang="en-US" sz="2000" dirty="0"/>
          </a:p>
        </p:txBody>
      </p:sp>
      <p:sp>
        <p:nvSpPr>
          <p:cNvPr id="15" name="文本框 14"/>
          <p:cNvSpPr txBox="1"/>
          <p:nvPr/>
        </p:nvSpPr>
        <p:spPr>
          <a:xfrm>
            <a:off x="541712" y="5397306"/>
            <a:ext cx="9353020" cy="769441"/>
          </a:xfrm>
          <a:prstGeom prst="rect">
            <a:avLst/>
          </a:prstGeom>
          <a:noFill/>
        </p:spPr>
        <p:txBody>
          <a:bodyPr wrap="square" rtlCol="0">
            <a:spAutoFit/>
          </a:bodyPr>
          <a:lstStyle/>
          <a:p>
            <a:pPr marL="342900" lvl="2" indent="-342900">
              <a:buFont typeface="Wingdings" panose="05000000000000000000" pitchFamily="2" charset="2"/>
              <a:buChar char="u"/>
            </a:pPr>
            <a:r>
              <a:rPr lang="en-US" altLang="zh-CN" sz="2400" b="1" dirty="0">
                <a:solidFill>
                  <a:srgbClr val="CC0099"/>
                </a:solidFill>
                <a:latin typeface="微软雅黑" panose="020B0503020204020204" pitchFamily="34" charset="-122"/>
                <a:ea typeface="微软雅黑" panose="020B0503020204020204" pitchFamily="34" charset="-122"/>
              </a:rPr>
              <a:t>manifold learning / embedding</a:t>
            </a:r>
            <a:r>
              <a:rPr lang="zh-CN" altLang="en-US" sz="2400" b="1" dirty="0" smtClean="0">
                <a:solidFill>
                  <a:srgbClr val="CC0099"/>
                </a:solidFill>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映射为低</a:t>
            </a:r>
            <a:r>
              <a:rPr lang="zh-CN" altLang="en-US" sz="2000" dirty="0">
                <a:latin typeface="微软雅黑" panose="020B0503020204020204" pitchFamily="34" charset="-122"/>
                <a:ea typeface="微软雅黑" panose="020B0503020204020204" pitchFamily="34" charset="-122"/>
              </a:rPr>
              <a:t>维空间下的向量表示，常用方法如</a:t>
            </a:r>
            <a:r>
              <a:rPr lang="en-US" altLang="zh-CN" sz="2000" dirty="0" smtClean="0">
                <a:latin typeface="微软雅黑" panose="020B0503020204020204" pitchFamily="34" charset="-122"/>
                <a:ea typeface="微软雅黑" panose="020B0503020204020204" pitchFamily="34" charset="-122"/>
              </a:rPr>
              <a:t>PCA</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MDS</a:t>
            </a:r>
            <a:r>
              <a:rPr lang="zh-CN" altLang="en-US" sz="2000" dirty="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 ISOMAP</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LLE</a:t>
            </a:r>
            <a:r>
              <a:rPr lang="zh-CN" altLang="en-US" sz="2000" dirty="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Laplacian </a:t>
            </a:r>
            <a:r>
              <a:rPr lang="en-US" altLang="zh-CN" sz="2000" dirty="0" err="1" smtClean="0">
                <a:latin typeface="微软雅黑" panose="020B0503020204020204" pitchFamily="34" charset="-122"/>
                <a:ea typeface="微软雅黑" panose="020B0503020204020204" pitchFamily="34" charset="-122"/>
              </a:rPr>
              <a:t>Eigenmap</a:t>
            </a:r>
            <a:endParaRPr lang="zh-CN" altLang="en-US" sz="2000" dirty="0">
              <a:latin typeface="微软雅黑" panose="020B0503020204020204" pitchFamily="34" charset="-122"/>
              <a:ea typeface="微软雅黑" panose="020B0503020204020204" pitchFamily="34" charset="-122"/>
            </a:endParaRPr>
          </a:p>
        </p:txBody>
      </p:sp>
      <p:pic>
        <p:nvPicPr>
          <p:cNvPr id="118" name="图片 117"/>
          <p:cNvPicPr>
            <a:picLocks noChangeAspect="1"/>
          </p:cNvPicPr>
          <p:nvPr/>
        </p:nvPicPr>
        <p:blipFill>
          <a:blip r:embed="rId5"/>
          <a:stretch>
            <a:fillRect/>
          </a:stretch>
        </p:blipFill>
        <p:spPr>
          <a:xfrm>
            <a:off x="10645120" y="1576098"/>
            <a:ext cx="1219467" cy="3429844"/>
          </a:xfrm>
          <a:prstGeom prst="rect">
            <a:avLst/>
          </a:prstGeom>
        </p:spPr>
      </p:pic>
    </p:spTree>
    <p:extLst>
      <p:ext uri="{BB962C8B-B14F-4D97-AF65-F5344CB8AC3E}">
        <p14:creationId xmlns:p14="http://schemas.microsoft.com/office/powerpoint/2010/main" val="73557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blinds(horizontal)">
                                      <p:cBhvr>
                                        <p:cTn id="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62846" y="334960"/>
            <a:ext cx="7009360"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早期图像识别技术</a:t>
            </a:r>
            <a:endParaRPr lang="zh-CN" altLang="en-US" sz="36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61607" y="1371343"/>
            <a:ext cx="2427052"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pitchFamily="34" charset="-122"/>
                <a:ea typeface="微软雅黑" panose="020B0503020204020204" pitchFamily="34" charset="-122"/>
              </a:rPr>
              <a:t>简单特征变换</a:t>
            </a:r>
          </a:p>
        </p:txBody>
      </p:sp>
      <p:sp>
        <p:nvSpPr>
          <p:cNvPr id="119" name="object 3"/>
          <p:cNvSpPr/>
          <p:nvPr/>
        </p:nvSpPr>
        <p:spPr>
          <a:xfrm>
            <a:off x="1562846" y="1922345"/>
            <a:ext cx="6689560" cy="2034680"/>
          </a:xfrm>
          <a:prstGeom prst="rect">
            <a:avLst/>
          </a:prstGeom>
          <a:blipFill>
            <a:blip r:embed="rId3" cstate="print"/>
            <a:stretch>
              <a:fillRect/>
            </a:stretch>
          </a:blipFill>
        </p:spPr>
        <p:txBody>
          <a:bodyPr wrap="square" lIns="0" tIns="0" rIns="0" bIns="0" rtlCol="0"/>
          <a:lstStyle/>
          <a:p>
            <a:endParaRPr/>
          </a:p>
        </p:txBody>
      </p:sp>
      <p:sp>
        <p:nvSpPr>
          <p:cNvPr id="122" name="object 4"/>
          <p:cNvSpPr/>
          <p:nvPr/>
        </p:nvSpPr>
        <p:spPr>
          <a:xfrm>
            <a:off x="1564758" y="4353511"/>
            <a:ext cx="6689560" cy="2165871"/>
          </a:xfrm>
          <a:prstGeom prst="rect">
            <a:avLst/>
          </a:prstGeom>
          <a:blipFill>
            <a:blip r:embed="rId4" cstate="print"/>
            <a:stretch>
              <a:fillRect/>
            </a:stretch>
          </a:blipFill>
        </p:spPr>
        <p:txBody>
          <a:bodyPr wrap="square" lIns="0" tIns="0" rIns="0" bIns="0" rtlCol="0"/>
          <a:lstStyle/>
          <a:p>
            <a:endParaRPr/>
          </a:p>
        </p:txBody>
      </p:sp>
      <p:cxnSp>
        <p:nvCxnSpPr>
          <p:cNvPr id="6" name="直接连接符 5"/>
          <p:cNvCxnSpPr/>
          <p:nvPr/>
        </p:nvCxnSpPr>
        <p:spPr>
          <a:xfrm>
            <a:off x="205255" y="4220863"/>
            <a:ext cx="9893395"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469044" y="1587961"/>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00B0F0"/>
                </a:solidFill>
                <a:latin typeface="微软雅黑" panose="020B0503020204020204" pitchFamily="34" charset="-122"/>
                <a:ea typeface="微软雅黑" panose="020B0503020204020204" pitchFamily="34" charset="-122"/>
              </a:rPr>
              <a:t>中心化</a:t>
            </a:r>
            <a:endParaRPr lang="zh-CN" altLang="en-US" sz="2000" dirty="0">
              <a:solidFill>
                <a:srgbClr val="00B0F0"/>
              </a:solidFill>
              <a:latin typeface="微软雅黑" panose="020B0503020204020204" pitchFamily="34" charset="-122"/>
              <a:ea typeface="微软雅黑" panose="020B0503020204020204" pitchFamily="34" charset="-122"/>
            </a:endParaRPr>
          </a:p>
        </p:txBody>
      </p:sp>
      <p:sp>
        <p:nvSpPr>
          <p:cNvPr id="128" name="矩形 127"/>
          <p:cNvSpPr/>
          <p:nvPr/>
        </p:nvSpPr>
        <p:spPr>
          <a:xfrm>
            <a:off x="7032241" y="1622299"/>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00B0F0"/>
                </a:solidFill>
                <a:latin typeface="微软雅黑" panose="020B0503020204020204" pitchFamily="34" charset="-122"/>
                <a:ea typeface="微软雅黑" panose="020B0503020204020204" pitchFamily="34" charset="-122"/>
              </a:rPr>
              <a:t>归一化</a:t>
            </a:r>
          </a:p>
        </p:txBody>
      </p:sp>
      <p:sp>
        <p:nvSpPr>
          <p:cNvPr id="129" name="矩形 128"/>
          <p:cNvSpPr/>
          <p:nvPr/>
        </p:nvSpPr>
        <p:spPr>
          <a:xfrm>
            <a:off x="4628944" y="6481002"/>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00B0F0"/>
                </a:solidFill>
                <a:latin typeface="微软雅黑" panose="020B0503020204020204" pitchFamily="34" charset="-122"/>
                <a:ea typeface="微软雅黑" panose="020B0503020204020204" pitchFamily="34" charset="-122"/>
              </a:rPr>
              <a:t>去相关</a:t>
            </a:r>
          </a:p>
        </p:txBody>
      </p:sp>
      <p:sp>
        <p:nvSpPr>
          <p:cNvPr id="130" name="矩形 129"/>
          <p:cNvSpPr/>
          <p:nvPr/>
        </p:nvSpPr>
        <p:spPr>
          <a:xfrm>
            <a:off x="7032241" y="6500631"/>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00B0F0"/>
                </a:solidFill>
                <a:latin typeface="微软雅黑" panose="020B0503020204020204" pitchFamily="34" charset="-122"/>
                <a:ea typeface="微软雅黑" panose="020B0503020204020204" pitchFamily="34" charset="-122"/>
              </a:rPr>
              <a:t>白化</a:t>
            </a:r>
          </a:p>
        </p:txBody>
      </p:sp>
      <p:pic>
        <p:nvPicPr>
          <p:cNvPr id="19" name="图片 18"/>
          <p:cNvPicPr>
            <a:picLocks noChangeAspect="1"/>
          </p:cNvPicPr>
          <p:nvPr/>
        </p:nvPicPr>
        <p:blipFill>
          <a:blip r:embed="rId5"/>
          <a:stretch>
            <a:fillRect/>
          </a:stretch>
        </p:blipFill>
        <p:spPr>
          <a:xfrm>
            <a:off x="10645120" y="1576098"/>
            <a:ext cx="1219467" cy="3429844"/>
          </a:xfrm>
          <a:prstGeom prst="rect">
            <a:avLst/>
          </a:prstGeom>
        </p:spPr>
      </p:pic>
    </p:spTree>
    <p:extLst>
      <p:ext uri="{BB962C8B-B14F-4D97-AF65-F5344CB8AC3E}">
        <p14:creationId xmlns:p14="http://schemas.microsoft.com/office/powerpoint/2010/main" val="22994097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468428" y="1614715"/>
            <a:ext cx="4732472"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概述</a:t>
            </a:r>
          </a:p>
        </p:txBody>
      </p:sp>
      <p:sp>
        <p:nvSpPr>
          <p:cNvPr id="3" name="椭圆 2"/>
          <p:cNvSpPr/>
          <p:nvPr/>
        </p:nvSpPr>
        <p:spPr>
          <a:xfrm>
            <a:off x="2119306" y="1561341"/>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10" name="圆角矩形 9"/>
          <p:cNvSpPr/>
          <p:nvPr/>
        </p:nvSpPr>
        <p:spPr>
          <a:xfrm>
            <a:off x="2468428" y="2703287"/>
            <a:ext cx="4732472"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传统图像识别技术</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1" name="椭圆 10"/>
          <p:cNvSpPr/>
          <p:nvPr/>
        </p:nvSpPr>
        <p:spPr>
          <a:xfrm>
            <a:off x="2119306" y="2649913"/>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12" name="圆角矩形 11"/>
          <p:cNvSpPr/>
          <p:nvPr/>
        </p:nvSpPr>
        <p:spPr>
          <a:xfrm>
            <a:off x="2468428" y="3845233"/>
            <a:ext cx="4732472"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深度学习与图像识别</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3" name="椭圆 12"/>
          <p:cNvSpPr/>
          <p:nvPr/>
        </p:nvSpPr>
        <p:spPr>
          <a:xfrm>
            <a:off x="2119306" y="3791859"/>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14" name="圆角矩形 13"/>
          <p:cNvSpPr/>
          <p:nvPr/>
        </p:nvSpPr>
        <p:spPr>
          <a:xfrm>
            <a:off x="2468428" y="4933805"/>
            <a:ext cx="4732472"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课程实践</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5" name="椭圆 14"/>
          <p:cNvSpPr/>
          <p:nvPr/>
        </p:nvSpPr>
        <p:spPr>
          <a:xfrm>
            <a:off x="2119306" y="4880431"/>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2" name="矩形 1"/>
          <p:cNvSpPr/>
          <p:nvPr/>
        </p:nvSpPr>
        <p:spPr>
          <a:xfrm>
            <a:off x="1539363" y="397213"/>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7519855" y="1788217"/>
            <a:ext cx="3575775"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目标、挑战、图像识别基本框架</a:t>
            </a:r>
            <a:endParaRPr lang="zh-CN" altLang="en-US"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7550022" y="2734301"/>
            <a:ext cx="4091518"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早期图像识别技术（</a:t>
            </a:r>
            <a:r>
              <a:rPr lang="en-US" altLang="zh-CN" dirty="0" smtClean="0">
                <a:latin typeface="微软雅黑" panose="020B0503020204020204" pitchFamily="34" charset="-122"/>
                <a:ea typeface="微软雅黑" panose="020B0503020204020204" pitchFamily="34" charset="-122"/>
              </a:rPr>
              <a:t>1990-2003</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中期图像识别技术（</a:t>
            </a:r>
            <a:r>
              <a:rPr lang="en-US" altLang="zh-CN" dirty="0" smtClean="0">
                <a:latin typeface="微软雅黑" panose="020B0503020204020204" pitchFamily="34" charset="-122"/>
                <a:ea typeface="微软雅黑" panose="020B0503020204020204" pitchFamily="34" charset="-122"/>
              </a:rPr>
              <a:t>2003-2012</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7550022" y="3880235"/>
            <a:ext cx="4121685"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深度学习发展历程、为什么使用深度学习、如何使用深度学习</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550022" y="5107307"/>
            <a:ext cx="2742419"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实践：手写数字识别</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4863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706456" y="354541"/>
            <a:ext cx="7009360"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早期图像识别技术</a:t>
            </a:r>
            <a:endParaRPr lang="zh-CN" altLang="en-US" sz="36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492930" y="1419070"/>
            <a:ext cx="2427052"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smtClean="0">
                <a:solidFill>
                  <a:srgbClr val="CC0099"/>
                </a:solidFill>
                <a:latin typeface="微软雅黑" panose="020B0503020204020204" pitchFamily="34" charset="-122"/>
                <a:ea typeface="微软雅黑" panose="020B0503020204020204" pitchFamily="34" charset="-122"/>
              </a:rPr>
              <a:t>索引技术</a:t>
            </a:r>
            <a:endParaRPr lang="zh-CN" altLang="en-US" sz="2400" b="1" dirty="0">
              <a:solidFill>
                <a:srgbClr val="CC0099"/>
              </a:solidFill>
              <a:latin typeface="微软雅黑" panose="020B0503020204020204" pitchFamily="34" charset="-122"/>
              <a:ea typeface="微软雅黑" panose="020B0503020204020204" pitchFamily="34" charset="-122"/>
            </a:endParaRPr>
          </a:p>
        </p:txBody>
      </p:sp>
      <p:sp>
        <p:nvSpPr>
          <p:cNvPr id="63" name="矩形 62"/>
          <p:cNvSpPr/>
          <p:nvPr/>
        </p:nvSpPr>
        <p:spPr>
          <a:xfrm>
            <a:off x="516318" y="1956060"/>
            <a:ext cx="4105222" cy="3824124"/>
          </a:xfrm>
          <a:prstGeom prst="rect">
            <a:avLst/>
          </a:prstGeom>
        </p:spPr>
        <p:txBody>
          <a:bodyPr wrap="square">
            <a:spAutoFit/>
          </a:bodyPr>
          <a:lstStyle/>
          <a:p>
            <a:pPr marL="457200" lvl="0" indent="-457200">
              <a:lnSpc>
                <a:spcPct val="125000"/>
              </a:lnSpc>
              <a:spcBef>
                <a:spcPts val="1000"/>
              </a:spcBef>
              <a:buFont typeface="Wingdings" panose="05000000000000000000" pitchFamily="2" charset="2"/>
              <a:buChar char="Ø"/>
              <a:defRPr/>
            </a:pPr>
            <a:r>
              <a:rPr lang="zh-CN" altLang="en-US" sz="2400" dirty="0" smtClean="0">
                <a:solidFill>
                  <a:srgbClr val="00B0F0"/>
                </a:solidFill>
                <a:latin typeface="微软雅黑" panose="020B0503020204020204" pitchFamily="34" charset="-122"/>
                <a:ea typeface="微软雅黑" panose="020B0503020204020204" pitchFamily="34" charset="-122"/>
              </a:rPr>
              <a:t>穷举搜索</a:t>
            </a:r>
            <a:endParaRPr lang="zh-CN" altLang="en-US" sz="2400" dirty="0">
              <a:solidFill>
                <a:srgbClr val="00B0F0"/>
              </a:solidFill>
              <a:latin typeface="微软雅黑" panose="020B0503020204020204" pitchFamily="34" charset="-122"/>
              <a:ea typeface="微软雅黑" panose="020B0503020204020204" pitchFamily="34" charset="-122"/>
            </a:endParaRPr>
          </a:p>
          <a:p>
            <a:pPr marL="800100" lvl="2" indent="-342900">
              <a:lnSpc>
                <a:spcPct val="125000"/>
              </a:lnSpc>
              <a:spcBef>
                <a:spcPts val="1000"/>
              </a:spcBef>
              <a:buClr>
                <a:srgbClr val="ED7D31"/>
              </a:buClr>
              <a:buFont typeface="Wingdings" charset="2"/>
              <a:buChar char="Ø"/>
            </a:pPr>
            <a:r>
              <a:rPr lang="zh-CN" altLang="en-US" sz="2000" dirty="0">
                <a:latin typeface="微软雅黑" panose="020B0503020204020204" pitchFamily="34" charset="-122"/>
                <a:ea typeface="微软雅黑" panose="020B0503020204020204" pitchFamily="34" charset="-122"/>
                <a:cs typeface="Arial"/>
              </a:rPr>
              <a:t>效率太</a:t>
            </a:r>
            <a:r>
              <a:rPr lang="zh-CN" altLang="en-US" sz="2000" dirty="0" smtClean="0">
                <a:latin typeface="微软雅黑" panose="020B0503020204020204" pitchFamily="34" charset="-122"/>
                <a:ea typeface="微软雅黑" panose="020B0503020204020204" pitchFamily="34" charset="-122"/>
                <a:cs typeface="Arial"/>
              </a:rPr>
              <a:t>低，时间复杂度太高</a:t>
            </a:r>
            <a:endParaRPr kumimoji="0" lang="en-US" altLang="zh-CN" sz="20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457200" marR="0" lvl="0" indent="-457200" algn="l"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lang="zh-CN" altLang="en-US" sz="2400" dirty="0">
                <a:solidFill>
                  <a:srgbClr val="00B0F0"/>
                </a:solidFill>
                <a:latin typeface="微软雅黑" panose="020B0503020204020204" pitchFamily="34" charset="-122"/>
                <a:ea typeface="微软雅黑" panose="020B0503020204020204" pitchFamily="34" charset="-122"/>
              </a:rPr>
              <a:t>改进方式</a:t>
            </a:r>
            <a:endParaRPr lang="en-US" altLang="zh-CN" sz="2400" dirty="0">
              <a:solidFill>
                <a:srgbClr val="00B0F0"/>
              </a:solidFill>
              <a:latin typeface="微软雅黑" panose="020B0503020204020204" pitchFamily="34" charset="-122"/>
              <a:ea typeface="微软雅黑" panose="020B0503020204020204" pitchFamily="34" charset="-122"/>
            </a:endParaRPr>
          </a:p>
          <a:p>
            <a:pPr marL="800100" lvl="1" indent="-342900">
              <a:lnSpc>
                <a:spcPct val="125000"/>
              </a:lnSpc>
              <a:buClr>
                <a:srgbClr val="ED7D31">
                  <a:lumMod val="75000"/>
                </a:srgbClr>
              </a:buClr>
              <a:buFont typeface="Wingdings" charset="2"/>
              <a:buChar char="Ø"/>
            </a:pPr>
            <a:r>
              <a:rPr lang="zh-CN" altLang="en-US" sz="2000" dirty="0" smtClean="0">
                <a:latin typeface="微软雅黑" panose="020B0503020204020204" pitchFamily="34" charset="-122"/>
                <a:ea typeface="微软雅黑" panose="020B0503020204020204" pitchFamily="34" charset="-122"/>
                <a:cs typeface="Arial"/>
              </a:rPr>
              <a:t>牺牲精度，寻找近似的最近邻居</a:t>
            </a:r>
            <a:endParaRPr lang="en-US" altLang="zh-CN" sz="2000" dirty="0" smtClean="0">
              <a:latin typeface="微软雅黑" panose="020B0503020204020204" pitchFamily="34" charset="-122"/>
              <a:ea typeface="微软雅黑" panose="020B0503020204020204" pitchFamily="34" charset="-122"/>
              <a:cs typeface="Arial"/>
            </a:endParaRPr>
          </a:p>
          <a:p>
            <a:pPr marL="457200" marR="0" lvl="0" indent="-457200" algn="l" defTabSz="914400" rtl="0" eaLnBrk="1" fontAlgn="auto" latinLnBrk="0" hangingPunct="1">
              <a:lnSpc>
                <a:spcPct val="125000"/>
              </a:lnSpc>
              <a:spcBef>
                <a:spcPts val="1000"/>
              </a:spcBef>
              <a:spcAft>
                <a:spcPts val="0"/>
              </a:spcAft>
              <a:buClrTx/>
              <a:buSzTx/>
              <a:buFont typeface="Wingdings" panose="05000000000000000000" pitchFamily="2" charset="2"/>
              <a:buChar char="Ø"/>
              <a:tabLst/>
              <a:defRPr/>
            </a:pPr>
            <a:r>
              <a:rPr lang="zh-CN" altLang="en-US" sz="2600" noProof="0" dirty="0" smtClean="0">
                <a:solidFill>
                  <a:srgbClr val="00B0F0"/>
                </a:solidFill>
                <a:latin typeface="微软雅黑" panose="020B0503020204020204" pitchFamily="34" charset="-122"/>
                <a:ea typeface="微软雅黑" panose="020B0503020204020204" pitchFamily="34" charset="-122"/>
              </a:rPr>
              <a:t>常用方法</a:t>
            </a:r>
            <a:endParaRPr kumimoji="0" lang="zh-CN" altLang="en-US" sz="260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a:p>
            <a:pPr marL="800100" lvl="2" indent="-342900">
              <a:lnSpc>
                <a:spcPct val="125000"/>
              </a:lnSpc>
              <a:spcBef>
                <a:spcPts val="1000"/>
              </a:spcBef>
              <a:buClr>
                <a:srgbClr val="ED7D31"/>
              </a:buClr>
              <a:buFont typeface="Wingdings" charset="2"/>
              <a:buChar char="Ø"/>
            </a:pPr>
            <a:r>
              <a:rPr lang="en-US" altLang="zh-CN" sz="2000" dirty="0">
                <a:latin typeface="微软雅黑" panose="020B0503020204020204" pitchFamily="34" charset="-122"/>
                <a:ea typeface="微软雅黑" panose="020B0503020204020204" pitchFamily="34" charset="-122"/>
                <a:cs typeface="Arial"/>
              </a:rPr>
              <a:t>KD-Tree, LSH (Locality Sensitive </a:t>
            </a:r>
            <a:r>
              <a:rPr lang="en-US" altLang="zh-CN" sz="2000" dirty="0" smtClean="0">
                <a:latin typeface="微软雅黑" panose="020B0503020204020204" pitchFamily="34" charset="-122"/>
                <a:ea typeface="微软雅黑" panose="020B0503020204020204" pitchFamily="34" charset="-122"/>
                <a:cs typeface="Arial"/>
              </a:rPr>
              <a:t>Hashing)</a:t>
            </a:r>
          </a:p>
        </p:txBody>
      </p:sp>
      <p:grpSp>
        <p:nvGrpSpPr>
          <p:cNvPr id="65" name="组合 64"/>
          <p:cNvGrpSpPr/>
          <p:nvPr/>
        </p:nvGrpSpPr>
        <p:grpSpPr>
          <a:xfrm>
            <a:off x="4621540" y="1419070"/>
            <a:ext cx="5694776" cy="3026574"/>
            <a:chOff x="1643042" y="4357694"/>
            <a:chExt cx="6215106" cy="3000396"/>
          </a:xfrm>
        </p:grpSpPr>
        <p:sp>
          <p:nvSpPr>
            <p:cNvPr id="67" name="对角圆角矩形 66"/>
            <p:cNvSpPr/>
            <p:nvPr/>
          </p:nvSpPr>
          <p:spPr>
            <a:xfrm>
              <a:off x="1643042" y="4357694"/>
              <a:ext cx="6215106" cy="3000396"/>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a:cs typeface="Arial"/>
              </a:endParaRPr>
            </a:p>
          </p:txBody>
        </p:sp>
        <p:sp>
          <p:nvSpPr>
            <p:cNvPr id="68" name="流程图: 联系 84"/>
            <p:cNvSpPr>
              <a:spLocks noChangeAspect="1"/>
            </p:cNvSpPr>
            <p:nvPr/>
          </p:nvSpPr>
          <p:spPr>
            <a:xfrm>
              <a:off x="3643306" y="6000768"/>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69" name="流程图: 联系 85"/>
            <p:cNvSpPr>
              <a:spLocks noChangeAspect="1"/>
            </p:cNvSpPr>
            <p:nvPr/>
          </p:nvSpPr>
          <p:spPr>
            <a:xfrm>
              <a:off x="1857356" y="5357826"/>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70" name="流程图: 联系 86"/>
            <p:cNvSpPr>
              <a:spLocks noChangeAspect="1"/>
            </p:cNvSpPr>
            <p:nvPr/>
          </p:nvSpPr>
          <p:spPr>
            <a:xfrm>
              <a:off x="3202263" y="5028467"/>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71" name="流程图: 联系 87"/>
            <p:cNvSpPr>
              <a:spLocks noChangeAspect="1"/>
            </p:cNvSpPr>
            <p:nvPr/>
          </p:nvSpPr>
          <p:spPr>
            <a:xfrm>
              <a:off x="2643174" y="6929462"/>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72" name="流程图: 联系 88"/>
            <p:cNvSpPr>
              <a:spLocks noChangeAspect="1"/>
            </p:cNvSpPr>
            <p:nvPr/>
          </p:nvSpPr>
          <p:spPr>
            <a:xfrm>
              <a:off x="4429124" y="5715016"/>
              <a:ext cx="228600" cy="228600"/>
            </a:xfrm>
            <a:prstGeom prst="flowChartConnector">
              <a:avLst/>
            </a:prstGeom>
            <a:solidFill>
              <a:schemeClr val="accent1"/>
            </a:solidFill>
            <a:ln>
              <a:solidFill>
                <a:schemeClr val="accent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73" name="流程图: 联系 89"/>
            <p:cNvSpPr>
              <a:spLocks noChangeAspect="1"/>
            </p:cNvSpPr>
            <p:nvPr/>
          </p:nvSpPr>
          <p:spPr>
            <a:xfrm>
              <a:off x="3767038" y="6927646"/>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74" name="流程图: 联系 90"/>
            <p:cNvSpPr>
              <a:spLocks noChangeAspect="1"/>
            </p:cNvSpPr>
            <p:nvPr/>
          </p:nvSpPr>
          <p:spPr>
            <a:xfrm>
              <a:off x="6643702" y="4786322"/>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75" name="流程图: 联系 91"/>
            <p:cNvSpPr>
              <a:spLocks noChangeAspect="1"/>
            </p:cNvSpPr>
            <p:nvPr/>
          </p:nvSpPr>
          <p:spPr>
            <a:xfrm>
              <a:off x="5848515" y="7038877"/>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76" name="流程图: 联系 92"/>
            <p:cNvSpPr>
              <a:spLocks noChangeAspect="1"/>
            </p:cNvSpPr>
            <p:nvPr/>
          </p:nvSpPr>
          <p:spPr>
            <a:xfrm>
              <a:off x="3229376" y="7048933"/>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77" name="流程图: 联系 93"/>
            <p:cNvSpPr>
              <a:spLocks noChangeAspect="1"/>
            </p:cNvSpPr>
            <p:nvPr/>
          </p:nvSpPr>
          <p:spPr>
            <a:xfrm>
              <a:off x="2928926" y="6000768"/>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78" name="流程图: 联系 94"/>
            <p:cNvSpPr>
              <a:spLocks noChangeAspect="1"/>
            </p:cNvSpPr>
            <p:nvPr/>
          </p:nvSpPr>
          <p:spPr>
            <a:xfrm>
              <a:off x="4429124" y="4857760"/>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79" name="流程图: 联系 95"/>
            <p:cNvSpPr>
              <a:spLocks noChangeAspect="1"/>
            </p:cNvSpPr>
            <p:nvPr/>
          </p:nvSpPr>
          <p:spPr>
            <a:xfrm>
              <a:off x="5091253" y="6105398"/>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80" name="流程图: 联系 96"/>
            <p:cNvSpPr>
              <a:spLocks noChangeAspect="1"/>
            </p:cNvSpPr>
            <p:nvPr/>
          </p:nvSpPr>
          <p:spPr>
            <a:xfrm>
              <a:off x="7286644" y="5786454"/>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81" name="流程图: 联系 97"/>
            <p:cNvSpPr>
              <a:spLocks noChangeAspect="1"/>
            </p:cNvSpPr>
            <p:nvPr/>
          </p:nvSpPr>
          <p:spPr>
            <a:xfrm>
              <a:off x="6215074" y="5857892"/>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82" name="流程图: 联系 98"/>
            <p:cNvSpPr>
              <a:spLocks noChangeAspect="1"/>
            </p:cNvSpPr>
            <p:nvPr/>
          </p:nvSpPr>
          <p:spPr>
            <a:xfrm>
              <a:off x="2214546" y="4572008"/>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83" name="流程图: 联系 99"/>
            <p:cNvSpPr>
              <a:spLocks noChangeAspect="1"/>
            </p:cNvSpPr>
            <p:nvPr/>
          </p:nvSpPr>
          <p:spPr>
            <a:xfrm>
              <a:off x="2285984" y="5572140"/>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84" name="流程图: 联系 100"/>
            <p:cNvSpPr>
              <a:spLocks noChangeAspect="1"/>
            </p:cNvSpPr>
            <p:nvPr/>
          </p:nvSpPr>
          <p:spPr>
            <a:xfrm>
              <a:off x="5643570" y="5214950"/>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85" name="流程图: 联系 101"/>
            <p:cNvSpPr>
              <a:spLocks noChangeAspect="1"/>
            </p:cNvSpPr>
            <p:nvPr/>
          </p:nvSpPr>
          <p:spPr>
            <a:xfrm>
              <a:off x="5143504" y="6858024"/>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86" name="流程图: 联系 102"/>
            <p:cNvSpPr>
              <a:spLocks noChangeAspect="1"/>
            </p:cNvSpPr>
            <p:nvPr/>
          </p:nvSpPr>
          <p:spPr>
            <a:xfrm>
              <a:off x="3428992" y="4643446"/>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87" name="流程图: 联系 103"/>
            <p:cNvSpPr>
              <a:spLocks noChangeAspect="1"/>
            </p:cNvSpPr>
            <p:nvPr/>
          </p:nvSpPr>
          <p:spPr>
            <a:xfrm>
              <a:off x="7072330" y="6643710"/>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88" name="流程图: 联系 104"/>
            <p:cNvSpPr>
              <a:spLocks noChangeAspect="1"/>
            </p:cNvSpPr>
            <p:nvPr/>
          </p:nvSpPr>
          <p:spPr>
            <a:xfrm>
              <a:off x="7358082" y="5072074"/>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89" name="流程图: 联系 105"/>
            <p:cNvSpPr>
              <a:spLocks noChangeAspect="1"/>
            </p:cNvSpPr>
            <p:nvPr/>
          </p:nvSpPr>
          <p:spPr>
            <a:xfrm>
              <a:off x="6786578" y="6072206"/>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90" name="流程图: 联系 106"/>
            <p:cNvSpPr>
              <a:spLocks noChangeAspect="1"/>
            </p:cNvSpPr>
            <p:nvPr/>
          </p:nvSpPr>
          <p:spPr>
            <a:xfrm>
              <a:off x="6643702" y="5429264"/>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91" name="流程图: 联系 107"/>
            <p:cNvSpPr>
              <a:spLocks noChangeAspect="1"/>
            </p:cNvSpPr>
            <p:nvPr/>
          </p:nvSpPr>
          <p:spPr>
            <a:xfrm>
              <a:off x="7143768" y="4572008"/>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92" name="流程图: 联系 108"/>
            <p:cNvSpPr>
              <a:spLocks noChangeAspect="1"/>
            </p:cNvSpPr>
            <p:nvPr/>
          </p:nvSpPr>
          <p:spPr>
            <a:xfrm>
              <a:off x="6143636" y="4643446"/>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93" name="流程图: 联系 109"/>
            <p:cNvSpPr>
              <a:spLocks noChangeAspect="1"/>
            </p:cNvSpPr>
            <p:nvPr/>
          </p:nvSpPr>
          <p:spPr>
            <a:xfrm>
              <a:off x="5214942" y="4643446"/>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94" name="流程图: 联系 110"/>
            <p:cNvSpPr>
              <a:spLocks noChangeAspect="1"/>
            </p:cNvSpPr>
            <p:nvPr/>
          </p:nvSpPr>
          <p:spPr>
            <a:xfrm>
              <a:off x="5786446" y="6357958"/>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95" name="流程图: 联系 111"/>
            <p:cNvSpPr>
              <a:spLocks noChangeAspect="1"/>
            </p:cNvSpPr>
            <p:nvPr/>
          </p:nvSpPr>
          <p:spPr>
            <a:xfrm>
              <a:off x="4786314" y="4643446"/>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96" name="流程图: 联系 112"/>
            <p:cNvSpPr>
              <a:spLocks noChangeAspect="1"/>
            </p:cNvSpPr>
            <p:nvPr/>
          </p:nvSpPr>
          <p:spPr>
            <a:xfrm>
              <a:off x="4992714" y="5010984"/>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97" name="流程图: 联系 113"/>
            <p:cNvSpPr>
              <a:spLocks noChangeAspect="1"/>
            </p:cNvSpPr>
            <p:nvPr/>
          </p:nvSpPr>
          <p:spPr>
            <a:xfrm>
              <a:off x="5643570" y="4786322"/>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54" name="流程图: 联系 114"/>
            <p:cNvSpPr>
              <a:spLocks noChangeAspect="1"/>
            </p:cNvSpPr>
            <p:nvPr/>
          </p:nvSpPr>
          <p:spPr>
            <a:xfrm>
              <a:off x="6000760" y="5500702"/>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55" name="流程图: 联系 115"/>
            <p:cNvSpPr>
              <a:spLocks noChangeAspect="1"/>
            </p:cNvSpPr>
            <p:nvPr/>
          </p:nvSpPr>
          <p:spPr>
            <a:xfrm>
              <a:off x="7143768" y="5500702"/>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56" name="流程图: 联系 116"/>
            <p:cNvSpPr>
              <a:spLocks noChangeAspect="1"/>
            </p:cNvSpPr>
            <p:nvPr/>
          </p:nvSpPr>
          <p:spPr>
            <a:xfrm>
              <a:off x="6215074" y="5143512"/>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57" name="流程图: 联系 117"/>
            <p:cNvSpPr>
              <a:spLocks noChangeAspect="1"/>
            </p:cNvSpPr>
            <p:nvPr/>
          </p:nvSpPr>
          <p:spPr>
            <a:xfrm>
              <a:off x="7000892" y="5072074"/>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58" name="流程图: 联系 118"/>
            <p:cNvSpPr>
              <a:spLocks noChangeAspect="1"/>
            </p:cNvSpPr>
            <p:nvPr/>
          </p:nvSpPr>
          <p:spPr>
            <a:xfrm>
              <a:off x="6643702" y="6929438"/>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59" name="流程图: 联系 119"/>
            <p:cNvSpPr>
              <a:spLocks noChangeAspect="1"/>
            </p:cNvSpPr>
            <p:nvPr/>
          </p:nvSpPr>
          <p:spPr>
            <a:xfrm>
              <a:off x="5572132" y="6700838"/>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60" name="流程图: 联系 120"/>
            <p:cNvSpPr>
              <a:spLocks noChangeAspect="1"/>
            </p:cNvSpPr>
            <p:nvPr/>
          </p:nvSpPr>
          <p:spPr>
            <a:xfrm>
              <a:off x="6072198" y="6700838"/>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61" name="流程图: 联系 121"/>
            <p:cNvSpPr>
              <a:spLocks noChangeAspect="1"/>
            </p:cNvSpPr>
            <p:nvPr/>
          </p:nvSpPr>
          <p:spPr>
            <a:xfrm>
              <a:off x="6286512" y="6286520"/>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62" name="流程图: 联系 122"/>
            <p:cNvSpPr>
              <a:spLocks noChangeAspect="1"/>
            </p:cNvSpPr>
            <p:nvPr/>
          </p:nvSpPr>
          <p:spPr>
            <a:xfrm>
              <a:off x="6643702" y="6500834"/>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63" name="流程图: 联系 123"/>
            <p:cNvSpPr>
              <a:spLocks noChangeAspect="1"/>
            </p:cNvSpPr>
            <p:nvPr/>
          </p:nvSpPr>
          <p:spPr>
            <a:xfrm>
              <a:off x="7286644" y="6286520"/>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64" name="流程图: 联系 124"/>
            <p:cNvSpPr>
              <a:spLocks noChangeAspect="1"/>
            </p:cNvSpPr>
            <p:nvPr/>
          </p:nvSpPr>
          <p:spPr>
            <a:xfrm>
              <a:off x="3743320" y="4405442"/>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65" name="流程图: 联系 125"/>
            <p:cNvSpPr>
              <a:spLocks noChangeAspect="1"/>
            </p:cNvSpPr>
            <p:nvPr/>
          </p:nvSpPr>
          <p:spPr>
            <a:xfrm>
              <a:off x="3428992" y="5429264"/>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66" name="流程图: 联系 126"/>
            <p:cNvSpPr>
              <a:spLocks noChangeAspect="1"/>
            </p:cNvSpPr>
            <p:nvPr/>
          </p:nvSpPr>
          <p:spPr>
            <a:xfrm>
              <a:off x="6658630" y="5099655"/>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67" name="流程图: 联系 127"/>
            <p:cNvSpPr>
              <a:spLocks noChangeAspect="1"/>
            </p:cNvSpPr>
            <p:nvPr/>
          </p:nvSpPr>
          <p:spPr>
            <a:xfrm>
              <a:off x="5258048" y="5702721"/>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68" name="流程图: 联系 128"/>
            <p:cNvSpPr>
              <a:spLocks noChangeAspect="1"/>
            </p:cNvSpPr>
            <p:nvPr/>
          </p:nvSpPr>
          <p:spPr>
            <a:xfrm>
              <a:off x="2886064" y="4508336"/>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69" name="流程图: 联系 129"/>
            <p:cNvSpPr>
              <a:spLocks noChangeAspect="1"/>
            </p:cNvSpPr>
            <p:nvPr/>
          </p:nvSpPr>
          <p:spPr>
            <a:xfrm>
              <a:off x="5357818" y="6000768"/>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70" name="流程图: 联系 130"/>
            <p:cNvSpPr>
              <a:spLocks noChangeAspect="1"/>
            </p:cNvSpPr>
            <p:nvPr/>
          </p:nvSpPr>
          <p:spPr>
            <a:xfrm>
              <a:off x="4643438" y="6700838"/>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71" name="流程图: 联系 131"/>
            <p:cNvSpPr>
              <a:spLocks noChangeAspect="1"/>
            </p:cNvSpPr>
            <p:nvPr/>
          </p:nvSpPr>
          <p:spPr>
            <a:xfrm>
              <a:off x="4214810" y="6700838"/>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72" name="流程图: 联系 132"/>
            <p:cNvSpPr>
              <a:spLocks noChangeAspect="1"/>
            </p:cNvSpPr>
            <p:nvPr/>
          </p:nvSpPr>
          <p:spPr>
            <a:xfrm>
              <a:off x="5786446" y="5857892"/>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73" name="流程图: 联系 133"/>
            <p:cNvSpPr>
              <a:spLocks noChangeAspect="1"/>
            </p:cNvSpPr>
            <p:nvPr/>
          </p:nvSpPr>
          <p:spPr>
            <a:xfrm>
              <a:off x="5490663" y="7006068"/>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74" name="流程图: 联系 134"/>
            <p:cNvSpPr>
              <a:spLocks noChangeAspect="1"/>
            </p:cNvSpPr>
            <p:nvPr/>
          </p:nvSpPr>
          <p:spPr>
            <a:xfrm>
              <a:off x="5214942" y="6429396"/>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75" name="流程图: 联系 135"/>
            <p:cNvSpPr>
              <a:spLocks noChangeAspect="1"/>
            </p:cNvSpPr>
            <p:nvPr/>
          </p:nvSpPr>
          <p:spPr>
            <a:xfrm>
              <a:off x="3286116" y="5715016"/>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76" name="流程图: 联系 136"/>
            <p:cNvSpPr>
              <a:spLocks noChangeAspect="1"/>
            </p:cNvSpPr>
            <p:nvPr/>
          </p:nvSpPr>
          <p:spPr>
            <a:xfrm>
              <a:off x="6593720" y="5800741"/>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77" name="流程图: 联系 137"/>
            <p:cNvSpPr>
              <a:spLocks noChangeAspect="1"/>
            </p:cNvSpPr>
            <p:nvPr/>
          </p:nvSpPr>
          <p:spPr>
            <a:xfrm>
              <a:off x="3753770" y="6395561"/>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78" name="流程图: 联系 138"/>
            <p:cNvSpPr>
              <a:spLocks noChangeAspect="1"/>
            </p:cNvSpPr>
            <p:nvPr/>
          </p:nvSpPr>
          <p:spPr>
            <a:xfrm>
              <a:off x="2786050" y="6429396"/>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79" name="流程图: 联系 139"/>
            <p:cNvSpPr>
              <a:spLocks noChangeAspect="1"/>
            </p:cNvSpPr>
            <p:nvPr/>
          </p:nvSpPr>
          <p:spPr>
            <a:xfrm>
              <a:off x="3214678" y="6357958"/>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80" name="流程图: 联系 140"/>
            <p:cNvSpPr>
              <a:spLocks noChangeAspect="1"/>
            </p:cNvSpPr>
            <p:nvPr/>
          </p:nvSpPr>
          <p:spPr>
            <a:xfrm>
              <a:off x="3286116" y="6700838"/>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81" name="流程图: 联系 141"/>
            <p:cNvSpPr>
              <a:spLocks noChangeAspect="1"/>
            </p:cNvSpPr>
            <p:nvPr/>
          </p:nvSpPr>
          <p:spPr>
            <a:xfrm>
              <a:off x="4429124" y="6429396"/>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82" name="流程图: 联系 142"/>
            <p:cNvSpPr>
              <a:spLocks noChangeAspect="1"/>
            </p:cNvSpPr>
            <p:nvPr/>
          </p:nvSpPr>
          <p:spPr>
            <a:xfrm>
              <a:off x="2407326" y="6688495"/>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83" name="流程图: 联系 143"/>
            <p:cNvSpPr>
              <a:spLocks noChangeAspect="1"/>
            </p:cNvSpPr>
            <p:nvPr/>
          </p:nvSpPr>
          <p:spPr>
            <a:xfrm>
              <a:off x="2285984" y="6429396"/>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84" name="流程图: 联系 144"/>
            <p:cNvSpPr>
              <a:spLocks noChangeAspect="1"/>
            </p:cNvSpPr>
            <p:nvPr/>
          </p:nvSpPr>
          <p:spPr>
            <a:xfrm>
              <a:off x="2000232" y="5857892"/>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85" name="流程图: 联系 145"/>
            <p:cNvSpPr>
              <a:spLocks noChangeAspect="1"/>
            </p:cNvSpPr>
            <p:nvPr/>
          </p:nvSpPr>
          <p:spPr>
            <a:xfrm>
              <a:off x="2500298" y="4857784"/>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86" name="流程图: 联系 146"/>
            <p:cNvSpPr>
              <a:spLocks noChangeAspect="1"/>
            </p:cNvSpPr>
            <p:nvPr/>
          </p:nvSpPr>
          <p:spPr>
            <a:xfrm>
              <a:off x="1857356" y="6715124"/>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87" name="流程图: 联系 147"/>
            <p:cNvSpPr>
              <a:spLocks noChangeAspect="1"/>
            </p:cNvSpPr>
            <p:nvPr/>
          </p:nvSpPr>
          <p:spPr>
            <a:xfrm>
              <a:off x="2285984" y="5200664"/>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88" name="流程图: 联系 148"/>
            <p:cNvSpPr>
              <a:spLocks noChangeAspect="1"/>
            </p:cNvSpPr>
            <p:nvPr/>
          </p:nvSpPr>
          <p:spPr>
            <a:xfrm>
              <a:off x="2786050" y="5200664"/>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89" name="流程图: 联系 149"/>
            <p:cNvSpPr>
              <a:spLocks noChangeAspect="1"/>
            </p:cNvSpPr>
            <p:nvPr/>
          </p:nvSpPr>
          <p:spPr>
            <a:xfrm>
              <a:off x="3000364" y="4786346"/>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90" name="流程图: 联系 150"/>
            <p:cNvSpPr>
              <a:spLocks noChangeAspect="1"/>
            </p:cNvSpPr>
            <p:nvPr/>
          </p:nvSpPr>
          <p:spPr>
            <a:xfrm>
              <a:off x="1857356" y="6286520"/>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91" name="流程图: 联系 151"/>
            <p:cNvSpPr>
              <a:spLocks noChangeAspect="1"/>
            </p:cNvSpPr>
            <p:nvPr/>
          </p:nvSpPr>
          <p:spPr>
            <a:xfrm>
              <a:off x="2500298" y="6072206"/>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92" name="流程图: 联系 152"/>
            <p:cNvSpPr>
              <a:spLocks noChangeAspect="1"/>
            </p:cNvSpPr>
            <p:nvPr/>
          </p:nvSpPr>
          <p:spPr>
            <a:xfrm>
              <a:off x="2843202" y="5572140"/>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93" name="流程图: 联系 153"/>
            <p:cNvSpPr>
              <a:spLocks noChangeAspect="1"/>
            </p:cNvSpPr>
            <p:nvPr/>
          </p:nvSpPr>
          <p:spPr>
            <a:xfrm>
              <a:off x="4679189" y="7094394"/>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94" name="流程图: 联系 154"/>
            <p:cNvSpPr>
              <a:spLocks noChangeAspect="1"/>
            </p:cNvSpPr>
            <p:nvPr/>
          </p:nvSpPr>
          <p:spPr>
            <a:xfrm>
              <a:off x="4143372" y="5000636"/>
              <a:ext cx="228600" cy="22860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sp>
          <p:nvSpPr>
            <p:cNvPr id="195" name="流程图: 联系 155"/>
            <p:cNvSpPr>
              <a:spLocks noChangeAspect="1"/>
            </p:cNvSpPr>
            <p:nvPr/>
          </p:nvSpPr>
          <p:spPr>
            <a:xfrm>
              <a:off x="4967616" y="5500484"/>
              <a:ext cx="228600" cy="228600"/>
            </a:xfrm>
            <a:prstGeom prst="flowChartConnector">
              <a:avLst/>
            </a:prstGeom>
            <a:solidFill>
              <a:srgbClr val="FFFF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latin typeface="Arial"/>
                <a:cs typeface="Arial"/>
              </a:endParaRPr>
            </a:p>
          </p:txBody>
        </p:sp>
      </p:grpSp>
      <p:pic>
        <p:nvPicPr>
          <p:cNvPr id="196" name="Picture 1" descr="C:\Users\balan\AppData\Roaming\Tencent\Users\32506426\QQ\WinTemp\RichOle\FSV@)~FR%~QDF`OTCTIEU_I.jpg"/>
          <p:cNvPicPr>
            <a:picLocks noChangeAspect="1" noChangeArrowheads="1"/>
          </p:cNvPicPr>
          <p:nvPr/>
        </p:nvPicPr>
        <p:blipFill>
          <a:blip r:embed="rId2" cstate="print"/>
          <a:srcRect/>
          <a:stretch>
            <a:fillRect/>
          </a:stretch>
        </p:blipFill>
        <p:spPr bwMode="auto">
          <a:xfrm>
            <a:off x="7819866" y="4901909"/>
            <a:ext cx="892969" cy="1042988"/>
          </a:xfrm>
          <a:prstGeom prst="rect">
            <a:avLst/>
          </a:prstGeom>
          <a:noFill/>
        </p:spPr>
      </p:pic>
      <p:grpSp>
        <p:nvGrpSpPr>
          <p:cNvPr id="197" name="组合 196"/>
          <p:cNvGrpSpPr/>
          <p:nvPr/>
        </p:nvGrpSpPr>
        <p:grpSpPr>
          <a:xfrm>
            <a:off x="8678488" y="4513837"/>
            <a:ext cx="1092749" cy="803678"/>
            <a:chOff x="3842407" y="3827176"/>
            <a:chExt cx="1456998" cy="785818"/>
          </a:xfrm>
        </p:grpSpPr>
        <p:sp>
          <p:nvSpPr>
            <p:cNvPr id="198" name="云形标注 197"/>
            <p:cNvSpPr/>
            <p:nvPr/>
          </p:nvSpPr>
          <p:spPr>
            <a:xfrm>
              <a:off x="3842407" y="3827176"/>
              <a:ext cx="1428760" cy="785818"/>
            </a:xfrm>
            <a:prstGeom prst="cloud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0">
                <a:latin typeface="Arial"/>
                <a:cs typeface="Arial"/>
              </a:endParaRPr>
            </a:p>
          </p:txBody>
        </p:sp>
        <p:sp>
          <p:nvSpPr>
            <p:cNvPr id="199" name="TextBox 161"/>
            <p:cNvSpPr txBox="1"/>
            <p:nvPr/>
          </p:nvSpPr>
          <p:spPr>
            <a:xfrm>
              <a:off x="3899021" y="4116792"/>
              <a:ext cx="1400384" cy="293413"/>
            </a:xfrm>
            <a:prstGeom prst="rect">
              <a:avLst/>
            </a:prstGeom>
            <a:noFill/>
          </p:spPr>
          <p:txBody>
            <a:bodyPr wrap="none" rtlCol="0">
              <a:spAutoFit/>
            </a:bodyPr>
            <a:lstStyle/>
            <a:p>
              <a:r>
                <a:rPr lang="zh-CN" altLang="en-US" sz="1350" b="1" dirty="0" smtClean="0">
                  <a:solidFill>
                    <a:schemeClr val="tx2"/>
                  </a:solidFill>
                  <a:latin typeface="Arial"/>
                  <a:cs typeface="Arial"/>
                </a:rPr>
                <a:t>线性搜索？</a:t>
              </a:r>
              <a:endParaRPr lang="zh-CN" altLang="en-US" sz="1350" b="1" dirty="0">
                <a:solidFill>
                  <a:schemeClr val="tx2"/>
                </a:solidFill>
                <a:latin typeface="Arial"/>
                <a:cs typeface="Arial"/>
              </a:endParaRPr>
            </a:p>
          </p:txBody>
        </p:sp>
      </p:grpSp>
      <p:sp>
        <p:nvSpPr>
          <p:cNvPr id="106" name="椭圆 105"/>
          <p:cNvSpPr/>
          <p:nvPr/>
        </p:nvSpPr>
        <p:spPr>
          <a:xfrm>
            <a:off x="6728502" y="2325509"/>
            <a:ext cx="1080000" cy="108000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7" name="椭圆 106"/>
          <p:cNvSpPr/>
          <p:nvPr/>
        </p:nvSpPr>
        <p:spPr>
          <a:xfrm>
            <a:off x="6103414" y="1750551"/>
            <a:ext cx="2340000" cy="23400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08" name="直接箭头连接符 107"/>
          <p:cNvCxnSpPr/>
          <p:nvPr/>
        </p:nvCxnSpPr>
        <p:spPr>
          <a:xfrm flipV="1">
            <a:off x="7231786" y="2698199"/>
            <a:ext cx="572023" cy="255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p:nvPr/>
        </p:nvCxnSpPr>
        <p:spPr>
          <a:xfrm flipH="1" flipV="1">
            <a:off x="6170638" y="2543206"/>
            <a:ext cx="1041198" cy="3336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矩形 109"/>
              <p:cNvSpPr/>
              <p:nvPr/>
            </p:nvSpPr>
            <p:spPr>
              <a:xfrm>
                <a:off x="7075047" y="2936314"/>
                <a:ext cx="4110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bg1"/>
                          </a:solidFill>
                          <a:latin typeface="Cambria Math" panose="02040503050406030204" pitchFamily="18" charset="0"/>
                        </a:rPr>
                        <m:t>𝑄</m:t>
                      </m:r>
                    </m:oMath>
                  </m:oMathPara>
                </a14:m>
                <a:endParaRPr lang="zh-CN" altLang="en-US" dirty="0">
                  <a:solidFill>
                    <a:schemeClr val="bg1"/>
                  </a:solidFill>
                </a:endParaRPr>
              </a:p>
            </p:txBody>
          </p:sp>
        </mc:Choice>
        <mc:Fallback xmlns="">
          <p:sp>
            <p:nvSpPr>
              <p:cNvPr id="110" name="矩形 109"/>
              <p:cNvSpPr>
                <a:spLocks noRot="1" noChangeAspect="1" noMove="1" noResize="1" noEditPoints="1" noAdjustHandles="1" noChangeArrowheads="1" noChangeShapeType="1" noTextEdit="1"/>
              </p:cNvSpPr>
              <p:nvPr/>
            </p:nvSpPr>
            <p:spPr>
              <a:xfrm>
                <a:off x="7075047" y="2936314"/>
                <a:ext cx="411010" cy="369332"/>
              </a:xfrm>
              <a:prstGeom prst="rect">
                <a:avLst/>
              </a:prstGeom>
              <a:blipFill rotWithShape="0">
                <a:blip r:embed="rId3"/>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7585923" y="2211916"/>
                <a:ext cx="8614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rPr>
                        <m:t>𝑛𝑛</m:t>
                      </m:r>
                      <m:d>
                        <m:dPr>
                          <m:ctrlPr>
                            <a:rPr lang="en-US" altLang="zh-CN" i="1">
                              <a:solidFill>
                                <a:schemeClr val="bg1"/>
                              </a:solidFill>
                              <a:latin typeface="Cambria Math" panose="02040503050406030204" pitchFamily="18" charset="0"/>
                            </a:rPr>
                          </m:ctrlPr>
                        </m:dPr>
                        <m:e>
                          <m:r>
                            <a:rPr lang="en-US" altLang="zh-CN" b="0" i="1">
                              <a:solidFill>
                                <a:schemeClr val="bg1"/>
                              </a:solidFill>
                              <a:latin typeface="Cambria Math" panose="02040503050406030204" pitchFamily="18" charset="0"/>
                            </a:rPr>
                            <m:t>𝑄</m:t>
                          </m:r>
                        </m:e>
                      </m:d>
                    </m:oMath>
                  </m:oMathPara>
                </a14:m>
                <a:endParaRPr lang="zh-CN" altLang="en-US" dirty="0">
                  <a:solidFill>
                    <a:schemeClr val="bg1"/>
                  </a:solidFill>
                </a:endParaRPr>
              </a:p>
            </p:txBody>
          </p:sp>
        </mc:Choice>
        <mc:Fallback xmlns="">
          <p:sp>
            <p:nvSpPr>
              <p:cNvPr id="113" name="矩形 112"/>
              <p:cNvSpPr>
                <a:spLocks noRot="1" noChangeAspect="1" noMove="1" noResize="1" noEditPoints="1" noAdjustHandles="1" noChangeArrowheads="1" noChangeShapeType="1" noTextEdit="1"/>
              </p:cNvSpPr>
              <p:nvPr/>
            </p:nvSpPr>
            <p:spPr>
              <a:xfrm>
                <a:off x="7585923" y="2211916"/>
                <a:ext cx="861453" cy="369332"/>
              </a:xfrm>
              <a:prstGeom prst="rect">
                <a:avLst/>
              </a:prstGeom>
              <a:blipFill rotWithShape="0">
                <a:blip r:embed="rId4"/>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矩形 113"/>
              <p:cNvSpPr/>
              <p:nvPr/>
            </p:nvSpPr>
            <p:spPr>
              <a:xfrm>
                <a:off x="6048061" y="2108338"/>
                <a:ext cx="100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bg1"/>
                          </a:solidFill>
                          <a:latin typeface="Cambria Math" panose="02040503050406030204" pitchFamily="18" charset="0"/>
                        </a:rPr>
                        <m:t>𝑎</m:t>
                      </m:r>
                      <m:r>
                        <a:rPr lang="en-US" altLang="zh-CN" b="0" i="1" smtClean="0">
                          <a:solidFill>
                            <a:schemeClr val="bg1"/>
                          </a:solidFill>
                          <a:latin typeface="Cambria Math" panose="02040503050406030204" pitchFamily="18" charset="0"/>
                        </a:rPr>
                        <m:t>𝑛𝑛</m:t>
                      </m:r>
                      <m:d>
                        <m:dPr>
                          <m:ctrlPr>
                            <a:rPr lang="en-US" altLang="zh-CN" i="1">
                              <a:solidFill>
                                <a:schemeClr val="bg1"/>
                              </a:solidFill>
                              <a:latin typeface="Cambria Math" panose="02040503050406030204" pitchFamily="18" charset="0"/>
                            </a:rPr>
                          </m:ctrlPr>
                        </m:dPr>
                        <m:e>
                          <m:r>
                            <a:rPr lang="en-US" altLang="zh-CN" b="0" i="1">
                              <a:solidFill>
                                <a:schemeClr val="bg1"/>
                              </a:solidFill>
                              <a:latin typeface="Cambria Math" panose="02040503050406030204" pitchFamily="18" charset="0"/>
                            </a:rPr>
                            <m:t>𝑄</m:t>
                          </m:r>
                        </m:e>
                      </m:d>
                    </m:oMath>
                  </m:oMathPara>
                </a14:m>
                <a:endParaRPr lang="zh-CN" altLang="en-US" dirty="0">
                  <a:solidFill>
                    <a:schemeClr val="bg1"/>
                  </a:solidFill>
                </a:endParaRPr>
              </a:p>
            </p:txBody>
          </p:sp>
        </mc:Choice>
        <mc:Fallback xmlns="">
          <p:sp>
            <p:nvSpPr>
              <p:cNvPr id="114" name="矩形 113"/>
              <p:cNvSpPr>
                <a:spLocks noRot="1" noChangeAspect="1" noMove="1" noResize="1" noEditPoints="1" noAdjustHandles="1" noChangeArrowheads="1" noChangeShapeType="1" noTextEdit="1"/>
              </p:cNvSpPr>
              <p:nvPr/>
            </p:nvSpPr>
            <p:spPr>
              <a:xfrm>
                <a:off x="6048061" y="2108338"/>
                <a:ext cx="1000915" cy="369332"/>
              </a:xfrm>
              <a:prstGeom prst="rect">
                <a:avLst/>
              </a:prstGeom>
              <a:blipFill rotWithShape="0">
                <a:blip r:embed="rId5"/>
                <a:stretch>
                  <a:fillRect b="-10000"/>
                </a:stretch>
              </a:blipFill>
            </p:spPr>
            <p:txBody>
              <a:bodyPr/>
              <a:lstStyle/>
              <a:p>
                <a:r>
                  <a:rPr lang="zh-CN" altLang="en-US">
                    <a:noFill/>
                  </a:rPr>
                  <a:t> </a:t>
                </a:r>
              </a:p>
            </p:txBody>
          </p:sp>
        </mc:Fallback>
      </mc:AlternateContent>
      <p:sp>
        <p:nvSpPr>
          <p:cNvPr id="115" name="椭圆 114"/>
          <p:cNvSpPr/>
          <p:nvPr/>
        </p:nvSpPr>
        <p:spPr>
          <a:xfrm flipV="1">
            <a:off x="7199360" y="2834202"/>
            <a:ext cx="135632" cy="13563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116" name="矩形 115"/>
              <p:cNvSpPr/>
              <p:nvPr/>
            </p:nvSpPr>
            <p:spPr>
              <a:xfrm>
                <a:off x="6320836" y="2679500"/>
                <a:ext cx="86555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1400" b="0" i="1" smtClean="0">
                              <a:solidFill>
                                <a:schemeClr val="bg1"/>
                              </a:solidFill>
                              <a:latin typeface="Cambria Math" panose="02040503050406030204" pitchFamily="18" charset="0"/>
                            </a:rPr>
                          </m:ctrlPr>
                        </m:dPr>
                        <m:e>
                          <m:r>
                            <a:rPr lang="en-US" altLang="zh-CN" sz="1400" b="0" i="1" smtClean="0">
                              <a:solidFill>
                                <a:schemeClr val="bg1"/>
                              </a:solidFill>
                              <a:latin typeface="Cambria Math" panose="02040503050406030204" pitchFamily="18" charset="0"/>
                            </a:rPr>
                            <m:t>1+</m:t>
                          </m:r>
                          <m:r>
                            <a:rPr lang="en-US" altLang="zh-CN" sz="1400" b="0" i="1" smtClean="0">
                              <a:solidFill>
                                <a:schemeClr val="bg1"/>
                              </a:solidFill>
                              <a:latin typeface="Cambria Math" panose="02040503050406030204" pitchFamily="18" charset="0"/>
                            </a:rPr>
                            <m:t>𝜖</m:t>
                          </m:r>
                        </m:e>
                      </m:d>
                      <m:r>
                        <a:rPr lang="en-US" altLang="zh-CN" sz="1400" b="0" i="1" smtClean="0">
                          <a:solidFill>
                            <a:schemeClr val="bg1"/>
                          </a:solidFill>
                          <a:latin typeface="Cambria Math" panose="02040503050406030204" pitchFamily="18" charset="0"/>
                        </a:rPr>
                        <m:t>𝑟</m:t>
                      </m:r>
                    </m:oMath>
                  </m:oMathPara>
                </a14:m>
                <a:endParaRPr lang="zh-CN" altLang="en-US" sz="1400" dirty="0">
                  <a:solidFill>
                    <a:schemeClr val="bg1"/>
                  </a:solidFill>
                </a:endParaRPr>
              </a:p>
            </p:txBody>
          </p:sp>
        </mc:Choice>
        <mc:Fallback xmlns="">
          <p:sp>
            <p:nvSpPr>
              <p:cNvPr id="116" name="矩形 115"/>
              <p:cNvSpPr>
                <a:spLocks noRot="1" noChangeAspect="1" noMove="1" noResize="1" noEditPoints="1" noAdjustHandles="1" noChangeArrowheads="1" noChangeShapeType="1" noTextEdit="1"/>
              </p:cNvSpPr>
              <p:nvPr/>
            </p:nvSpPr>
            <p:spPr>
              <a:xfrm>
                <a:off x="6320836" y="2679500"/>
                <a:ext cx="865557" cy="3077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p:cNvSpPr/>
              <p:nvPr/>
            </p:nvSpPr>
            <p:spPr>
              <a:xfrm>
                <a:off x="7422865" y="2709156"/>
                <a:ext cx="31367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i="1" smtClean="0">
                          <a:solidFill>
                            <a:schemeClr val="bg1"/>
                          </a:solidFill>
                          <a:latin typeface="Cambria Math" panose="02040503050406030204" pitchFamily="18" charset="0"/>
                        </a:rPr>
                        <m:t>𝑟</m:t>
                      </m:r>
                    </m:oMath>
                  </m:oMathPara>
                </a14:m>
                <a:endParaRPr lang="zh-CN" altLang="en-US" sz="1400" dirty="0">
                  <a:solidFill>
                    <a:schemeClr val="bg1"/>
                  </a:solidFill>
                </a:endParaRPr>
              </a:p>
            </p:txBody>
          </p:sp>
        </mc:Choice>
        <mc:Fallback xmlns="">
          <p:sp>
            <p:nvSpPr>
              <p:cNvPr id="117" name="矩形 116"/>
              <p:cNvSpPr>
                <a:spLocks noRot="1" noChangeAspect="1" noMove="1" noResize="1" noEditPoints="1" noAdjustHandles="1" noChangeArrowheads="1" noChangeShapeType="1" noTextEdit="1"/>
              </p:cNvSpPr>
              <p:nvPr/>
            </p:nvSpPr>
            <p:spPr>
              <a:xfrm>
                <a:off x="7422865" y="2709156"/>
                <a:ext cx="313676" cy="307777"/>
              </a:xfrm>
              <a:prstGeom prst="rect">
                <a:avLst/>
              </a:prstGeom>
              <a:blipFill rotWithShape="0">
                <a:blip r:embed="rId7"/>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8"/>
          <a:stretch>
            <a:fillRect/>
          </a:stretch>
        </p:blipFill>
        <p:spPr>
          <a:xfrm>
            <a:off x="10635777" y="1714078"/>
            <a:ext cx="1219467" cy="3429844"/>
          </a:xfrm>
          <a:prstGeom prst="rect">
            <a:avLst/>
          </a:prstGeom>
        </p:spPr>
      </p:pic>
    </p:spTree>
    <p:extLst>
      <p:ext uri="{BB962C8B-B14F-4D97-AF65-F5344CB8AC3E}">
        <p14:creationId xmlns:p14="http://schemas.microsoft.com/office/powerpoint/2010/main" val="259838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box(in)">
                                      <p:cBhvr>
                                        <p:cTn id="7" dur="500"/>
                                        <p:tgtEl>
                                          <p:spTgt spid="197"/>
                                        </p:tgtEl>
                                      </p:cBhvr>
                                    </p:animEffect>
                                  </p:childTnLst>
                                </p:cTn>
                              </p:par>
                              <p:par>
                                <p:cTn id="8" presetID="4" presetClass="entr" presetSubtype="16" fill="hold" nodeType="withEffect">
                                  <p:stCondLst>
                                    <p:cond delay="0"/>
                                  </p:stCondLst>
                                  <p:childTnLst>
                                    <p:set>
                                      <p:cBhvr>
                                        <p:cTn id="9" dur="1" fill="hold">
                                          <p:stCondLst>
                                            <p:cond delay="0"/>
                                          </p:stCondLst>
                                        </p:cTn>
                                        <p:tgtEl>
                                          <p:spTgt spid="196"/>
                                        </p:tgtEl>
                                        <p:attrNameLst>
                                          <p:attrName>style.visibility</p:attrName>
                                        </p:attrNameLst>
                                      </p:cBhvr>
                                      <p:to>
                                        <p:strVal val="visible"/>
                                      </p:to>
                                    </p:set>
                                    <p:animEffect transition="in" filter="box(in)">
                                      <p:cBhvr>
                                        <p:cTn id="10" dur="500"/>
                                        <p:tgtEl>
                                          <p:spTgt spid="1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par>
                                <p:cTn id="14" presetID="10" presetClass="entr" presetSubtype="0" fill="hold" nodeType="withEffect">
                                  <p:stCondLst>
                                    <p:cond delay="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fade">
                                      <p:cBhvr>
                                        <p:cTn id="19" dur="500"/>
                                        <p:tgtEl>
                                          <p:spTgt spid="1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6"/>
                                        </p:tgtEl>
                                        <p:attrNameLst>
                                          <p:attrName>style.visibility</p:attrName>
                                        </p:attrNameLst>
                                      </p:cBhvr>
                                      <p:to>
                                        <p:strVal val="visible"/>
                                      </p:to>
                                    </p:set>
                                    <p:animEffect transition="in" filter="fade">
                                      <p:cBhvr>
                                        <p:cTn id="22"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14" grpId="0"/>
      <p:bldP spid="1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706456" y="354541"/>
            <a:ext cx="7009360"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早期图像识别技术</a:t>
            </a:r>
            <a:endParaRPr lang="zh-CN" altLang="en-US" sz="36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693248" y="1361911"/>
            <a:ext cx="5284727"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smtClean="0">
                <a:solidFill>
                  <a:srgbClr val="CC0099"/>
                </a:solidFill>
                <a:latin typeface="微软雅黑" panose="020B0503020204020204" pitchFamily="34" charset="-122"/>
                <a:ea typeface="微软雅黑" panose="020B0503020204020204" pitchFamily="34" charset="-122"/>
              </a:rPr>
              <a:t>索引技术示例：二进制哈希</a:t>
            </a:r>
            <a:endParaRPr lang="zh-CN" altLang="en-US" sz="2400" b="1" dirty="0">
              <a:solidFill>
                <a:srgbClr val="CC0099"/>
              </a:solidFill>
              <a:latin typeface="微软雅黑" panose="020B0503020204020204" pitchFamily="34" charset="-122"/>
              <a:ea typeface="微软雅黑" panose="020B0503020204020204" pitchFamily="34" charset="-122"/>
            </a:endParaRPr>
          </a:p>
        </p:txBody>
      </p:sp>
      <p:pic>
        <p:nvPicPr>
          <p:cNvPr id="111" name="图片 110"/>
          <p:cNvPicPr>
            <a:picLocks noChangeAspect="1"/>
          </p:cNvPicPr>
          <p:nvPr/>
        </p:nvPicPr>
        <p:blipFill rotWithShape="1">
          <a:blip r:embed="rId2"/>
          <a:srcRect l="5617" t="6551" r="7014"/>
          <a:stretch/>
        </p:blipFill>
        <p:spPr>
          <a:xfrm>
            <a:off x="619708" y="2024321"/>
            <a:ext cx="1883526" cy="1556090"/>
          </a:xfrm>
          <a:prstGeom prst="rect">
            <a:avLst/>
          </a:prstGeom>
        </p:spPr>
      </p:pic>
      <p:pic>
        <p:nvPicPr>
          <p:cNvPr id="112" name="图片 111"/>
          <p:cNvPicPr>
            <a:picLocks noChangeAspect="1"/>
          </p:cNvPicPr>
          <p:nvPr/>
        </p:nvPicPr>
        <p:blipFill>
          <a:blip r:embed="rId3"/>
          <a:stretch>
            <a:fillRect/>
          </a:stretch>
        </p:blipFill>
        <p:spPr>
          <a:xfrm>
            <a:off x="4142111" y="2089218"/>
            <a:ext cx="1878197" cy="1492623"/>
          </a:xfrm>
          <a:prstGeom prst="rect">
            <a:avLst/>
          </a:prstGeom>
        </p:spPr>
      </p:pic>
      <p:sp>
        <p:nvSpPr>
          <p:cNvPr id="113" name="右箭头 112"/>
          <p:cNvSpPr/>
          <p:nvPr/>
        </p:nvSpPr>
        <p:spPr bwMode="auto">
          <a:xfrm>
            <a:off x="2932530" y="2565651"/>
            <a:ext cx="673881" cy="517290"/>
          </a:xfrm>
          <a:prstGeom prst="rightArrow">
            <a:avLst/>
          </a:prstGeom>
          <a:solidFill>
            <a:srgbClr val="0852A4"/>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mj-ea"/>
              <a:ea typeface="+mj-ea"/>
            </a:endParaRPr>
          </a:p>
        </p:txBody>
      </p:sp>
      <p:sp>
        <p:nvSpPr>
          <p:cNvPr id="114" name="矩形 113"/>
          <p:cNvSpPr/>
          <p:nvPr/>
        </p:nvSpPr>
        <p:spPr>
          <a:xfrm>
            <a:off x="2859946" y="2300895"/>
            <a:ext cx="793007" cy="338554"/>
          </a:xfrm>
          <a:prstGeom prst="rect">
            <a:avLst/>
          </a:prstGeom>
        </p:spPr>
        <p:txBody>
          <a:bodyPr wrap="square">
            <a:spAutoFit/>
          </a:bodyPr>
          <a:lstStyle/>
          <a:p>
            <a:r>
              <a:rPr lang="zh-CN" altLang="en-US" sz="1600" dirty="0" smtClean="0">
                <a:solidFill>
                  <a:srgbClr val="000000"/>
                </a:solidFill>
                <a:latin typeface="+mj-ea"/>
                <a:ea typeface="+mj-ea"/>
              </a:rPr>
              <a:t>降维</a:t>
            </a:r>
            <a:endParaRPr lang="zh-CN" altLang="en-US" sz="1600" dirty="0">
              <a:solidFill>
                <a:srgbClr val="000000"/>
              </a:solidFill>
              <a:latin typeface="+mj-ea"/>
              <a:ea typeface="+mj-ea"/>
            </a:endParaRPr>
          </a:p>
        </p:txBody>
      </p:sp>
      <p:sp>
        <p:nvSpPr>
          <p:cNvPr id="115" name="右箭头 114"/>
          <p:cNvSpPr/>
          <p:nvPr/>
        </p:nvSpPr>
        <p:spPr bwMode="auto">
          <a:xfrm>
            <a:off x="6596372" y="2543494"/>
            <a:ext cx="673881" cy="517290"/>
          </a:xfrm>
          <a:prstGeom prst="rightArrow">
            <a:avLst/>
          </a:prstGeom>
          <a:solidFill>
            <a:srgbClr val="0852A4"/>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mj-ea"/>
              <a:ea typeface="+mj-ea"/>
            </a:endParaRPr>
          </a:p>
        </p:txBody>
      </p:sp>
      <p:sp>
        <p:nvSpPr>
          <p:cNvPr id="117" name="矩形 116"/>
          <p:cNvSpPr/>
          <p:nvPr/>
        </p:nvSpPr>
        <p:spPr>
          <a:xfrm>
            <a:off x="6575725" y="2283677"/>
            <a:ext cx="678119" cy="338554"/>
          </a:xfrm>
          <a:prstGeom prst="rect">
            <a:avLst/>
          </a:prstGeom>
        </p:spPr>
        <p:txBody>
          <a:bodyPr wrap="square">
            <a:spAutoFit/>
          </a:bodyPr>
          <a:lstStyle/>
          <a:p>
            <a:r>
              <a:rPr lang="zh-CN" altLang="en-US" sz="1600" dirty="0" smtClean="0">
                <a:solidFill>
                  <a:srgbClr val="000000"/>
                </a:solidFill>
                <a:latin typeface="+mj-ea"/>
                <a:ea typeface="+mj-ea"/>
              </a:rPr>
              <a:t>量化</a:t>
            </a:r>
            <a:endParaRPr lang="zh-CN" altLang="en-US" sz="1600" dirty="0">
              <a:solidFill>
                <a:srgbClr val="000000"/>
              </a:solidFill>
              <a:latin typeface="+mj-ea"/>
              <a:ea typeface="+mj-ea"/>
            </a:endParaRPr>
          </a:p>
        </p:txBody>
      </p:sp>
      <p:sp>
        <p:nvSpPr>
          <p:cNvPr id="108" name="矩形 107"/>
          <p:cNvSpPr/>
          <p:nvPr/>
        </p:nvSpPr>
        <p:spPr>
          <a:xfrm>
            <a:off x="1109434" y="1823576"/>
            <a:ext cx="1005403" cy="338554"/>
          </a:xfrm>
          <a:prstGeom prst="rect">
            <a:avLst/>
          </a:prstGeom>
        </p:spPr>
        <p:txBody>
          <a:bodyPr wrap="none">
            <a:spAutoFit/>
          </a:bodyPr>
          <a:lstStyle/>
          <a:p>
            <a:r>
              <a:rPr lang="zh-CN" altLang="en-US" sz="1600" dirty="0" smtClean="0">
                <a:solidFill>
                  <a:srgbClr val="0852A4"/>
                </a:solidFill>
                <a:latin typeface="+mj-ea"/>
                <a:ea typeface="+mj-ea"/>
              </a:rPr>
              <a:t>图像特征</a:t>
            </a:r>
            <a:endParaRPr lang="zh-CN" altLang="en-US" sz="1600" dirty="0">
              <a:solidFill>
                <a:srgbClr val="0852A4"/>
              </a:solidFill>
              <a:latin typeface="+mj-ea"/>
              <a:ea typeface="+mj-ea"/>
            </a:endParaRPr>
          </a:p>
        </p:txBody>
      </p:sp>
      <p:pic>
        <p:nvPicPr>
          <p:cNvPr id="127" name="图片 126"/>
          <p:cNvPicPr>
            <a:picLocks noChangeAspect="1"/>
          </p:cNvPicPr>
          <p:nvPr/>
        </p:nvPicPr>
        <p:blipFill>
          <a:blip r:embed="rId4" cstate="print"/>
          <a:stretch>
            <a:fillRect/>
          </a:stretch>
        </p:blipFill>
        <p:spPr>
          <a:xfrm>
            <a:off x="7782323" y="2136302"/>
            <a:ext cx="1859860" cy="1444109"/>
          </a:xfrm>
          <a:prstGeom prst="rect">
            <a:avLst/>
          </a:prstGeom>
        </p:spPr>
      </p:pic>
      <p:cxnSp>
        <p:nvCxnSpPr>
          <p:cNvPr id="128" name="直接连接符 127"/>
          <p:cNvCxnSpPr>
            <a:stCxn id="127" idx="0"/>
            <a:endCxn id="127" idx="2"/>
          </p:cNvCxnSpPr>
          <p:nvPr/>
        </p:nvCxnSpPr>
        <p:spPr bwMode="auto">
          <a:xfrm>
            <a:off x="8712253" y="2136302"/>
            <a:ext cx="0" cy="1444109"/>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129" name="直接连接符 128"/>
          <p:cNvCxnSpPr>
            <a:stCxn id="127" idx="1"/>
            <a:endCxn id="127" idx="3"/>
          </p:cNvCxnSpPr>
          <p:nvPr/>
        </p:nvCxnSpPr>
        <p:spPr bwMode="auto">
          <a:xfrm>
            <a:off x="7782323" y="2858357"/>
            <a:ext cx="1859860" cy="0"/>
          </a:xfrm>
          <a:prstGeom prst="line">
            <a:avLst/>
          </a:prstGeom>
          <a:solidFill>
            <a:schemeClr val="accent1"/>
          </a:solidFill>
          <a:ln w="38100" cap="flat" cmpd="sng" algn="ctr">
            <a:solidFill>
              <a:srgbClr val="00B0F0"/>
            </a:solidFill>
            <a:prstDash val="solid"/>
            <a:round/>
            <a:headEnd type="none" w="med" len="med"/>
            <a:tailEnd type="none" w="med" len="med"/>
          </a:ln>
          <a:effectLst/>
        </p:spPr>
      </p:cxnSp>
      <p:sp>
        <p:nvSpPr>
          <p:cNvPr id="130" name="矩形 129"/>
          <p:cNvSpPr/>
          <p:nvPr/>
        </p:nvSpPr>
        <p:spPr>
          <a:xfrm>
            <a:off x="8921880" y="2292901"/>
            <a:ext cx="475451" cy="461665"/>
          </a:xfrm>
          <a:prstGeom prst="rect">
            <a:avLst/>
          </a:prstGeom>
        </p:spPr>
        <p:txBody>
          <a:bodyPr wrap="none">
            <a:spAutoFit/>
          </a:bodyPr>
          <a:lstStyle/>
          <a:p>
            <a:r>
              <a:rPr lang="en-US" altLang="zh-CN" sz="2400" b="1" dirty="0" smtClean="0">
                <a:solidFill>
                  <a:srgbClr val="000000"/>
                </a:solidFill>
                <a:latin typeface="Times New Roman" pitchFamily="18" charset="0"/>
                <a:cs typeface="Times New Roman" pitchFamily="18" charset="0"/>
              </a:rPr>
              <a:t>11</a:t>
            </a:r>
            <a:endParaRPr lang="zh-CN" altLang="en-US" sz="2400" b="1" dirty="0">
              <a:solidFill>
                <a:srgbClr val="000000"/>
              </a:solidFill>
            </a:endParaRPr>
          </a:p>
        </p:txBody>
      </p:sp>
      <p:sp>
        <p:nvSpPr>
          <p:cNvPr id="131" name="矩形 130"/>
          <p:cNvSpPr/>
          <p:nvPr/>
        </p:nvSpPr>
        <p:spPr>
          <a:xfrm>
            <a:off x="8904887" y="2915284"/>
            <a:ext cx="492444" cy="461665"/>
          </a:xfrm>
          <a:prstGeom prst="rect">
            <a:avLst/>
          </a:prstGeom>
        </p:spPr>
        <p:txBody>
          <a:bodyPr wrap="none">
            <a:spAutoFit/>
          </a:bodyPr>
          <a:lstStyle/>
          <a:p>
            <a:r>
              <a:rPr lang="en-US" altLang="zh-CN" sz="2400" b="1" dirty="0" smtClean="0">
                <a:solidFill>
                  <a:srgbClr val="000000"/>
                </a:solidFill>
                <a:latin typeface="Times New Roman" pitchFamily="18" charset="0"/>
                <a:cs typeface="Times New Roman" pitchFamily="18" charset="0"/>
              </a:rPr>
              <a:t>10</a:t>
            </a:r>
            <a:endParaRPr lang="zh-CN" altLang="en-US" sz="2400" b="1" dirty="0">
              <a:solidFill>
                <a:srgbClr val="000000"/>
              </a:solidFill>
            </a:endParaRPr>
          </a:p>
        </p:txBody>
      </p:sp>
      <p:sp>
        <p:nvSpPr>
          <p:cNvPr id="132" name="矩形 131"/>
          <p:cNvSpPr/>
          <p:nvPr/>
        </p:nvSpPr>
        <p:spPr>
          <a:xfrm>
            <a:off x="8066400" y="2915284"/>
            <a:ext cx="492444" cy="461665"/>
          </a:xfrm>
          <a:prstGeom prst="rect">
            <a:avLst/>
          </a:prstGeom>
        </p:spPr>
        <p:txBody>
          <a:bodyPr wrap="none">
            <a:spAutoFit/>
          </a:bodyPr>
          <a:lstStyle/>
          <a:p>
            <a:r>
              <a:rPr lang="en-US" altLang="zh-CN" sz="2400" b="1" dirty="0">
                <a:solidFill>
                  <a:srgbClr val="000000"/>
                </a:solidFill>
                <a:latin typeface="Times New Roman" pitchFamily="18" charset="0"/>
                <a:cs typeface="Times New Roman" pitchFamily="18" charset="0"/>
              </a:rPr>
              <a:t>0</a:t>
            </a:r>
            <a:r>
              <a:rPr lang="en-US" altLang="zh-CN" sz="2400" b="1" dirty="0" smtClean="0">
                <a:solidFill>
                  <a:srgbClr val="000000"/>
                </a:solidFill>
                <a:latin typeface="Times New Roman" pitchFamily="18" charset="0"/>
                <a:cs typeface="Times New Roman" pitchFamily="18" charset="0"/>
              </a:rPr>
              <a:t>0</a:t>
            </a:r>
            <a:endParaRPr lang="zh-CN" altLang="en-US" sz="2400" b="1" dirty="0">
              <a:solidFill>
                <a:srgbClr val="000000"/>
              </a:solidFill>
            </a:endParaRPr>
          </a:p>
        </p:txBody>
      </p:sp>
      <p:sp>
        <p:nvSpPr>
          <p:cNvPr id="133" name="矩形 132"/>
          <p:cNvSpPr/>
          <p:nvPr/>
        </p:nvSpPr>
        <p:spPr>
          <a:xfrm>
            <a:off x="8066400" y="2292901"/>
            <a:ext cx="492444" cy="461665"/>
          </a:xfrm>
          <a:prstGeom prst="rect">
            <a:avLst/>
          </a:prstGeom>
        </p:spPr>
        <p:txBody>
          <a:bodyPr wrap="none">
            <a:spAutoFit/>
          </a:bodyPr>
          <a:lstStyle/>
          <a:p>
            <a:r>
              <a:rPr lang="en-US" altLang="zh-CN" sz="2400" b="1" dirty="0" smtClean="0">
                <a:solidFill>
                  <a:srgbClr val="000000"/>
                </a:solidFill>
                <a:latin typeface="Times New Roman" pitchFamily="18" charset="0"/>
                <a:cs typeface="Times New Roman" pitchFamily="18" charset="0"/>
              </a:rPr>
              <a:t>0</a:t>
            </a:r>
            <a:r>
              <a:rPr lang="en-US" altLang="zh-CN" sz="2400" b="1" dirty="0">
                <a:solidFill>
                  <a:srgbClr val="000000"/>
                </a:solidFill>
                <a:latin typeface="Times New Roman" pitchFamily="18" charset="0"/>
                <a:cs typeface="Times New Roman" pitchFamily="18" charset="0"/>
              </a:rPr>
              <a:t>1</a:t>
            </a:r>
            <a:endParaRPr lang="zh-CN" altLang="en-US" sz="2400" b="1" dirty="0">
              <a:solidFill>
                <a:srgbClr val="000000"/>
              </a:solidFill>
            </a:endParaRPr>
          </a:p>
        </p:txBody>
      </p:sp>
      <p:pic>
        <p:nvPicPr>
          <p:cNvPr id="135" name="图片 1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152" y="4372400"/>
            <a:ext cx="2504128" cy="1710359"/>
          </a:xfrm>
          <a:prstGeom prst="rect">
            <a:avLst/>
          </a:prstGeom>
        </p:spPr>
      </p:pic>
      <p:pic>
        <p:nvPicPr>
          <p:cNvPr id="136" name="图片 1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6159" y="4365600"/>
            <a:ext cx="2492183" cy="1702202"/>
          </a:xfrm>
          <a:prstGeom prst="rect">
            <a:avLst/>
          </a:prstGeom>
        </p:spPr>
      </p:pic>
      <p:pic>
        <p:nvPicPr>
          <p:cNvPr id="137" name="图片 1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06920" y="4372400"/>
            <a:ext cx="2492183" cy="1702201"/>
          </a:xfrm>
          <a:prstGeom prst="rect">
            <a:avLst/>
          </a:prstGeom>
        </p:spPr>
      </p:pic>
      <p:cxnSp>
        <p:nvCxnSpPr>
          <p:cNvPr id="138" name="直接连接符 137"/>
          <p:cNvCxnSpPr/>
          <p:nvPr/>
        </p:nvCxnSpPr>
        <p:spPr>
          <a:xfrm>
            <a:off x="120319" y="3997610"/>
            <a:ext cx="10457161" cy="13751"/>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675090" y="6167346"/>
            <a:ext cx="1095172" cy="369332"/>
          </a:xfrm>
          <a:prstGeom prst="rect">
            <a:avLst/>
          </a:prstGeom>
        </p:spPr>
        <p:txBody>
          <a:bodyPr wrap="none">
            <a:spAutoFit/>
          </a:bodyPr>
          <a:lstStyle/>
          <a:p>
            <a:r>
              <a:rPr lang="en-US" altLang="zh-CN" dirty="0" err="1" smtClean="0">
                <a:solidFill>
                  <a:srgbClr val="252525"/>
                </a:solidFill>
                <a:latin typeface="Arial" panose="020B0604020202020204" pitchFamily="34" charset="0"/>
              </a:rPr>
              <a:t>SpH</a:t>
            </a:r>
            <a:r>
              <a:rPr lang="zh-CN" altLang="en-US" dirty="0" smtClean="0">
                <a:solidFill>
                  <a:srgbClr val="252525"/>
                </a:solidFill>
                <a:latin typeface="Arial" panose="020B0604020202020204" pitchFamily="34" charset="0"/>
              </a:rPr>
              <a:t>方法</a:t>
            </a:r>
            <a:endParaRPr lang="zh-CN" altLang="en-US" dirty="0"/>
          </a:p>
        </p:txBody>
      </p:sp>
      <p:sp>
        <p:nvSpPr>
          <p:cNvPr id="139" name="矩形 138"/>
          <p:cNvSpPr/>
          <p:nvPr/>
        </p:nvSpPr>
        <p:spPr>
          <a:xfrm>
            <a:off x="8558844" y="6170647"/>
            <a:ext cx="1107996" cy="369332"/>
          </a:xfrm>
          <a:prstGeom prst="rect">
            <a:avLst/>
          </a:prstGeom>
        </p:spPr>
        <p:txBody>
          <a:bodyPr wrap="none">
            <a:spAutoFit/>
          </a:bodyPr>
          <a:lstStyle/>
          <a:p>
            <a:r>
              <a:rPr lang="en-US" altLang="zh-CN" dirty="0" smtClean="0">
                <a:solidFill>
                  <a:srgbClr val="252525"/>
                </a:solidFill>
                <a:latin typeface="Arial" panose="020B0604020202020204" pitchFamily="34" charset="0"/>
              </a:rPr>
              <a:t>PTH</a:t>
            </a:r>
            <a:r>
              <a:rPr lang="zh-CN" altLang="en-US" dirty="0" smtClean="0">
                <a:solidFill>
                  <a:srgbClr val="252525"/>
                </a:solidFill>
                <a:latin typeface="Arial" panose="020B0604020202020204" pitchFamily="34" charset="0"/>
              </a:rPr>
              <a:t>方法</a:t>
            </a:r>
            <a:endParaRPr lang="zh-CN" altLang="en-US" dirty="0"/>
          </a:p>
        </p:txBody>
      </p:sp>
      <p:sp>
        <p:nvSpPr>
          <p:cNvPr id="140" name="矩形 139"/>
          <p:cNvSpPr/>
          <p:nvPr/>
        </p:nvSpPr>
        <p:spPr>
          <a:xfrm>
            <a:off x="1197391" y="6167346"/>
            <a:ext cx="1107996" cy="369332"/>
          </a:xfrm>
          <a:prstGeom prst="rect">
            <a:avLst/>
          </a:prstGeom>
        </p:spPr>
        <p:txBody>
          <a:bodyPr wrap="none">
            <a:spAutoFit/>
          </a:bodyPr>
          <a:lstStyle/>
          <a:p>
            <a:r>
              <a:rPr lang="zh-CN" altLang="en-US" dirty="0" smtClean="0"/>
              <a:t>原始数据</a:t>
            </a:r>
            <a:endParaRPr lang="zh-CN" altLang="en-US" dirty="0"/>
          </a:p>
        </p:txBody>
      </p:sp>
      <p:sp>
        <p:nvSpPr>
          <p:cNvPr id="141" name="TextBox 94"/>
          <p:cNvSpPr txBox="1">
            <a:spLocks noChangeArrowheads="1"/>
          </p:cNvSpPr>
          <p:nvPr/>
        </p:nvSpPr>
        <p:spPr bwMode="auto">
          <a:xfrm>
            <a:off x="1107891" y="6482495"/>
            <a:ext cx="7446101" cy="253916"/>
          </a:xfrm>
          <a:prstGeom prst="rect">
            <a:avLst/>
          </a:prstGeom>
          <a:noFill/>
          <a:ln w="9525">
            <a:noFill/>
            <a:miter lim="800000"/>
            <a:headEnd/>
            <a:tailEnd/>
          </a:ln>
        </p:spPr>
        <p:txBody>
          <a:bodyPr wrap="square">
            <a:spAutoFit/>
          </a:bodyPr>
          <a:lstStyle/>
          <a:p>
            <a:r>
              <a:rPr lang="en-US" sz="1050" b="1" dirty="0" err="1">
                <a:latin typeface="Arial"/>
                <a:cs typeface="Arial"/>
              </a:rPr>
              <a:t>Zhendong</a:t>
            </a:r>
            <a:r>
              <a:rPr lang="en-US" sz="1050" b="1" dirty="0">
                <a:latin typeface="Arial"/>
                <a:cs typeface="Arial"/>
              </a:rPr>
              <a:t> </a:t>
            </a:r>
            <a:r>
              <a:rPr lang="en-US" sz="1050" b="1" dirty="0" smtClean="0">
                <a:latin typeface="Arial"/>
                <a:cs typeface="Arial"/>
              </a:rPr>
              <a:t>Mao et al, </a:t>
            </a:r>
            <a:r>
              <a:rPr lang="en-US" sz="1050" b="1" dirty="0">
                <a:latin typeface="Arial"/>
                <a:cs typeface="Arial"/>
              </a:rPr>
              <a:t>Post Tuned Hashing: A New Approach to Indexing High-dimensional Data. , </a:t>
            </a:r>
            <a:r>
              <a:rPr lang="en-US" sz="1050" b="1" i="1" dirty="0" smtClean="0">
                <a:latin typeface="Arial"/>
                <a:cs typeface="Arial"/>
              </a:rPr>
              <a:t>ACM MM 2018</a:t>
            </a:r>
            <a:r>
              <a:rPr lang="en-US" sz="1050" dirty="0" smtClean="0">
                <a:latin typeface="Arial"/>
                <a:cs typeface="Arial"/>
              </a:rPr>
              <a:t>.</a:t>
            </a:r>
            <a:endParaRPr lang="en-US" sz="1050" dirty="0">
              <a:latin typeface="Arial"/>
              <a:cs typeface="Arial"/>
            </a:endParaRPr>
          </a:p>
        </p:txBody>
      </p:sp>
      <p:pic>
        <p:nvPicPr>
          <p:cNvPr id="34" name="图片 33"/>
          <p:cNvPicPr>
            <a:picLocks noChangeAspect="1"/>
          </p:cNvPicPr>
          <p:nvPr/>
        </p:nvPicPr>
        <p:blipFill>
          <a:blip r:embed="rId8"/>
          <a:stretch>
            <a:fillRect/>
          </a:stretch>
        </p:blipFill>
        <p:spPr>
          <a:xfrm>
            <a:off x="10635777" y="1714078"/>
            <a:ext cx="1219467" cy="3429844"/>
          </a:xfrm>
          <a:prstGeom prst="rect">
            <a:avLst/>
          </a:prstGeom>
        </p:spPr>
      </p:pic>
    </p:spTree>
    <p:extLst>
      <p:ext uri="{BB962C8B-B14F-4D97-AF65-F5344CB8AC3E}">
        <p14:creationId xmlns:p14="http://schemas.microsoft.com/office/powerpoint/2010/main" val="32790087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706456" y="354541"/>
            <a:ext cx="7009360"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早期图像识别技术</a:t>
            </a:r>
            <a:endParaRPr lang="zh-CN" altLang="en-US" sz="36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37989" y="1463743"/>
            <a:ext cx="5284727"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smtClean="0">
                <a:solidFill>
                  <a:srgbClr val="CC0099"/>
                </a:solidFill>
                <a:latin typeface="微软雅黑" panose="020B0503020204020204" pitchFamily="34" charset="-122"/>
                <a:ea typeface="微软雅黑" panose="020B0503020204020204" pitchFamily="34" charset="-122"/>
              </a:rPr>
              <a:t>索引技术代表性工作</a:t>
            </a:r>
            <a:endParaRPr lang="zh-CN" altLang="en-US" sz="2400" b="1" dirty="0">
              <a:solidFill>
                <a:srgbClr val="CC0099"/>
              </a:solidFill>
              <a:latin typeface="微软雅黑" panose="020B0503020204020204" pitchFamily="34" charset="-122"/>
              <a:ea typeface="微软雅黑" panose="020B0503020204020204" pitchFamily="34" charset="-122"/>
            </a:endParaRPr>
          </a:p>
        </p:txBody>
      </p:sp>
      <p:pic>
        <p:nvPicPr>
          <p:cNvPr id="34" name="Pentagon 1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64" y="3818632"/>
            <a:ext cx="4084637"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entagon 1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4089" y="3818632"/>
            <a:ext cx="5516588"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Pentagon 12"/>
          <p:cNvSpPr>
            <a:spLocks noChangeArrowheads="1"/>
          </p:cNvSpPr>
          <p:nvPr/>
        </p:nvSpPr>
        <p:spPr bwMode="auto">
          <a:xfrm>
            <a:off x="236663" y="3775770"/>
            <a:ext cx="10078411" cy="466725"/>
          </a:xfrm>
          <a:prstGeom prst="homePlate">
            <a:avLst>
              <a:gd name="adj" fmla="val 51672"/>
            </a:avLst>
          </a:prstGeom>
          <a:gradFill rotWithShape="1">
            <a:gsLst>
              <a:gs pos="0">
                <a:srgbClr val="59B0E5"/>
              </a:gs>
              <a:gs pos="100000">
                <a:srgbClr val="1F88C8"/>
              </a:gs>
            </a:gsLst>
            <a:lin ang="2700000" scaled="1"/>
          </a:gra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zh-CN" altLang="zh-CN" noProof="1">
              <a:solidFill>
                <a:srgbClr val="FFFFFF"/>
              </a:solidFill>
              <a:latin typeface="Calibri" panose="020F0502020204030204" pitchFamily="34" charset="0"/>
              <a:ea typeface="ＭＳ Ｐゴシック" panose="020B0600070205080204" pitchFamily="34" charset="-128"/>
            </a:endParaRPr>
          </a:p>
        </p:txBody>
      </p:sp>
      <p:sp>
        <p:nvSpPr>
          <p:cNvPr id="37" name="Text Box 20"/>
          <p:cNvSpPr txBox="1">
            <a:spLocks noChangeArrowheads="1"/>
          </p:cNvSpPr>
          <p:nvPr/>
        </p:nvSpPr>
        <p:spPr bwMode="auto">
          <a:xfrm>
            <a:off x="319651" y="3823420"/>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dirty="0" smtClean="0">
                <a:solidFill>
                  <a:schemeClr val="bg1"/>
                </a:solidFill>
              </a:rPr>
              <a:t>2007</a:t>
            </a:r>
            <a:endParaRPr lang="en-US" altLang="zh-CN" sz="1800" dirty="0">
              <a:solidFill>
                <a:schemeClr val="bg1"/>
              </a:solidFill>
            </a:endParaRPr>
          </a:p>
        </p:txBody>
      </p:sp>
      <p:sp>
        <p:nvSpPr>
          <p:cNvPr id="38" name="Text Box 21"/>
          <p:cNvSpPr txBox="1">
            <a:spLocks noChangeArrowheads="1"/>
          </p:cNvSpPr>
          <p:nvPr/>
        </p:nvSpPr>
        <p:spPr bwMode="auto">
          <a:xfrm>
            <a:off x="970523" y="3823420"/>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dirty="0" smtClean="0">
                <a:solidFill>
                  <a:schemeClr val="bg1"/>
                </a:solidFill>
              </a:rPr>
              <a:t>2008</a:t>
            </a:r>
            <a:endParaRPr lang="en-US" altLang="zh-CN" sz="1800" dirty="0">
              <a:solidFill>
                <a:schemeClr val="bg1"/>
              </a:solidFill>
            </a:endParaRPr>
          </a:p>
        </p:txBody>
      </p:sp>
      <p:sp>
        <p:nvSpPr>
          <p:cNvPr id="39" name="Text Box 22"/>
          <p:cNvSpPr txBox="1">
            <a:spLocks noChangeArrowheads="1"/>
          </p:cNvSpPr>
          <p:nvPr/>
        </p:nvSpPr>
        <p:spPr bwMode="auto">
          <a:xfrm>
            <a:off x="1914780" y="3823420"/>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dirty="0" smtClean="0">
                <a:solidFill>
                  <a:schemeClr val="bg1"/>
                </a:solidFill>
              </a:rPr>
              <a:t>2009</a:t>
            </a:r>
            <a:endParaRPr lang="en-US" altLang="zh-CN" sz="1800" dirty="0">
              <a:solidFill>
                <a:schemeClr val="bg1"/>
              </a:solidFill>
            </a:endParaRPr>
          </a:p>
        </p:txBody>
      </p:sp>
      <p:sp>
        <p:nvSpPr>
          <p:cNvPr id="40" name="Text Box 23"/>
          <p:cNvSpPr txBox="1">
            <a:spLocks noChangeArrowheads="1"/>
          </p:cNvSpPr>
          <p:nvPr/>
        </p:nvSpPr>
        <p:spPr bwMode="auto">
          <a:xfrm>
            <a:off x="2908592" y="3823420"/>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dirty="0" smtClean="0">
                <a:solidFill>
                  <a:schemeClr val="bg1"/>
                </a:solidFill>
              </a:rPr>
              <a:t>2010</a:t>
            </a:r>
            <a:endParaRPr lang="en-US" altLang="zh-CN" sz="1800" dirty="0">
              <a:solidFill>
                <a:schemeClr val="bg1"/>
              </a:solidFill>
            </a:endParaRPr>
          </a:p>
        </p:txBody>
      </p:sp>
      <p:sp>
        <p:nvSpPr>
          <p:cNvPr id="41" name="Text Box 24"/>
          <p:cNvSpPr txBox="1">
            <a:spLocks noChangeArrowheads="1"/>
          </p:cNvSpPr>
          <p:nvPr/>
        </p:nvSpPr>
        <p:spPr bwMode="auto">
          <a:xfrm>
            <a:off x="3948645" y="3823420"/>
            <a:ext cx="6805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dirty="0" smtClean="0">
                <a:solidFill>
                  <a:schemeClr val="bg1"/>
                </a:solidFill>
              </a:rPr>
              <a:t>2011</a:t>
            </a:r>
            <a:endParaRPr lang="en-US" altLang="zh-CN" sz="1800" dirty="0">
              <a:solidFill>
                <a:schemeClr val="bg1"/>
              </a:solidFill>
            </a:endParaRPr>
          </a:p>
        </p:txBody>
      </p:sp>
      <p:sp>
        <p:nvSpPr>
          <p:cNvPr id="42" name="Text Box 25"/>
          <p:cNvSpPr txBox="1">
            <a:spLocks noChangeArrowheads="1"/>
          </p:cNvSpPr>
          <p:nvPr/>
        </p:nvSpPr>
        <p:spPr bwMode="auto">
          <a:xfrm>
            <a:off x="4917184" y="3823420"/>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dirty="0" smtClean="0">
                <a:solidFill>
                  <a:schemeClr val="bg1"/>
                </a:solidFill>
              </a:rPr>
              <a:t>2012</a:t>
            </a:r>
            <a:endParaRPr lang="en-US" altLang="zh-CN" sz="1800" dirty="0">
              <a:solidFill>
                <a:schemeClr val="bg1"/>
              </a:solidFill>
            </a:endParaRPr>
          </a:p>
        </p:txBody>
      </p:sp>
      <p:sp>
        <p:nvSpPr>
          <p:cNvPr id="43" name="Text Box 26"/>
          <p:cNvSpPr txBox="1">
            <a:spLocks noChangeArrowheads="1"/>
          </p:cNvSpPr>
          <p:nvPr/>
        </p:nvSpPr>
        <p:spPr bwMode="auto">
          <a:xfrm>
            <a:off x="5997304" y="3823420"/>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dirty="0" smtClean="0">
                <a:solidFill>
                  <a:schemeClr val="bg1"/>
                </a:solidFill>
              </a:rPr>
              <a:t>2013</a:t>
            </a:r>
            <a:endParaRPr lang="en-US" altLang="zh-CN" sz="1800" dirty="0">
              <a:solidFill>
                <a:schemeClr val="bg1"/>
              </a:solidFill>
            </a:endParaRPr>
          </a:p>
        </p:txBody>
      </p:sp>
      <p:sp>
        <p:nvSpPr>
          <p:cNvPr id="44" name="Text Box 29"/>
          <p:cNvSpPr txBox="1">
            <a:spLocks noChangeArrowheads="1"/>
          </p:cNvSpPr>
          <p:nvPr/>
        </p:nvSpPr>
        <p:spPr bwMode="auto">
          <a:xfrm>
            <a:off x="224640" y="2849945"/>
            <a:ext cx="17402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Semantic Hashing</a:t>
            </a:r>
          </a:p>
          <a:p>
            <a:pPr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[SIGIR07];</a:t>
            </a:r>
            <a:endPar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Text Box 41"/>
          <p:cNvSpPr txBox="1">
            <a:spLocks noChangeArrowheads="1"/>
          </p:cNvSpPr>
          <p:nvPr/>
        </p:nvSpPr>
        <p:spPr bwMode="auto">
          <a:xfrm>
            <a:off x="596704" y="4658856"/>
            <a:ext cx="15953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Spectral Hashing</a:t>
            </a:r>
          </a:p>
          <a:p>
            <a:pPr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[NIPS08];</a:t>
            </a:r>
            <a:endPar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Line 42"/>
          <p:cNvSpPr>
            <a:spLocks noChangeShapeType="1"/>
          </p:cNvSpPr>
          <p:nvPr/>
        </p:nvSpPr>
        <p:spPr bwMode="auto">
          <a:xfrm>
            <a:off x="1316784" y="4423470"/>
            <a:ext cx="0" cy="251618"/>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Text Box 44"/>
          <p:cNvSpPr txBox="1">
            <a:spLocks noChangeArrowheads="1"/>
          </p:cNvSpPr>
          <p:nvPr/>
        </p:nvSpPr>
        <p:spPr bwMode="auto">
          <a:xfrm>
            <a:off x="2396904" y="4658856"/>
            <a:ext cx="181471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SSH [CVPR10];</a:t>
            </a:r>
          </a:p>
          <a:p>
            <a:pPr algn="l"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SPLH[ICML10];</a:t>
            </a:r>
          </a:p>
        </p:txBody>
      </p:sp>
      <p:sp>
        <p:nvSpPr>
          <p:cNvPr id="48" name="Line 45"/>
          <p:cNvSpPr>
            <a:spLocks noChangeShapeType="1"/>
          </p:cNvSpPr>
          <p:nvPr/>
        </p:nvSpPr>
        <p:spPr bwMode="auto">
          <a:xfrm>
            <a:off x="3261000" y="4423470"/>
            <a:ext cx="0" cy="264046"/>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Text Box 41"/>
          <p:cNvSpPr txBox="1">
            <a:spLocks noChangeArrowheads="1"/>
          </p:cNvSpPr>
          <p:nvPr/>
        </p:nvSpPr>
        <p:spPr bwMode="auto">
          <a:xfrm>
            <a:off x="1817595" y="2603723"/>
            <a:ext cx="16594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SIKH [NIPS09];</a:t>
            </a:r>
          </a:p>
          <a:p>
            <a:pPr algn="l"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BRE [NIPS09];</a:t>
            </a:r>
          </a:p>
          <a:p>
            <a:pPr algn="l"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KLSH [ICCV09];</a:t>
            </a:r>
          </a:p>
        </p:txBody>
      </p:sp>
      <p:sp>
        <p:nvSpPr>
          <p:cNvPr id="50" name="Line 45"/>
          <p:cNvSpPr>
            <a:spLocks noChangeShapeType="1"/>
          </p:cNvSpPr>
          <p:nvPr/>
        </p:nvSpPr>
        <p:spPr bwMode="auto">
          <a:xfrm>
            <a:off x="5277224" y="4423470"/>
            <a:ext cx="0" cy="264046"/>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Text Box 41"/>
          <p:cNvSpPr txBox="1">
            <a:spLocks noChangeArrowheads="1"/>
          </p:cNvSpPr>
          <p:nvPr/>
        </p:nvSpPr>
        <p:spPr bwMode="auto">
          <a:xfrm>
            <a:off x="3477024" y="2111281"/>
            <a:ext cx="287687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a:solidFill>
                  <a:srgbClr val="000000"/>
                </a:solidFill>
                <a:latin typeface="Times New Roman" panose="02020603050405020304" pitchFamily="18" charset="0"/>
                <a:cs typeface="Times New Roman" panose="02020603050405020304" pitchFamily="18" charset="0"/>
              </a:rPr>
              <a:t>Product Quantization [PAMI11</a:t>
            </a:r>
            <a:r>
              <a:rPr lang="en-US" altLang="zh-CN" sz="1600" dirty="0" smtClean="0">
                <a:solidFill>
                  <a:srgbClr val="000000"/>
                </a:solidFill>
                <a:latin typeface="Times New Roman" panose="02020603050405020304" pitchFamily="18" charset="0"/>
                <a:cs typeface="Times New Roman" panose="02020603050405020304" pitchFamily="18" charset="0"/>
              </a:rPr>
              <a:t>]</a:t>
            </a:r>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smtClean="0">
              <a:solidFill>
                <a:srgbClr val="000000"/>
              </a:solidFill>
              <a:latin typeface="Times New Roman" panose="02020603050405020304" pitchFamily="18" charset="0"/>
              <a:cs typeface="Times New Roman" panose="02020603050405020304" pitchFamily="18" charset="0"/>
            </a:endParaRPr>
          </a:p>
          <a:p>
            <a:pPr eaLnBrk="1" hangingPunct="1"/>
            <a:r>
              <a:rPr lang="en-US" altLang="zh-CN" sz="1600" dirty="0" smtClean="0">
                <a:solidFill>
                  <a:srgbClr val="000000"/>
                </a:solidFill>
                <a:latin typeface="Times New Roman" panose="02020603050405020304" pitchFamily="18" charset="0"/>
                <a:cs typeface="Times New Roman" panose="02020603050405020304" pitchFamily="18" charset="0"/>
              </a:rPr>
              <a:t>AGH </a:t>
            </a:r>
            <a:r>
              <a:rPr lang="en-US" altLang="zh-CN" sz="1600" dirty="0">
                <a:solidFill>
                  <a:srgbClr val="000000"/>
                </a:solidFill>
                <a:latin typeface="Times New Roman" panose="02020603050405020304" pitchFamily="18" charset="0"/>
                <a:cs typeface="Times New Roman" panose="02020603050405020304" pitchFamily="18" charset="0"/>
              </a:rPr>
              <a:t>[</a:t>
            </a:r>
            <a:r>
              <a:rPr lang="en-US" altLang="zh-CN" sz="1600" dirty="0" smtClean="0">
                <a:solidFill>
                  <a:srgbClr val="000000"/>
                </a:solidFill>
                <a:latin typeface="Times New Roman" panose="02020603050405020304" pitchFamily="18" charset="0"/>
                <a:cs typeface="Times New Roman" panose="02020603050405020304" pitchFamily="18" charset="0"/>
              </a:rPr>
              <a:t>ICML11];</a:t>
            </a:r>
            <a:endPar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algn="l"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ITQ [CVPR11]; </a:t>
            </a:r>
          </a:p>
          <a:p>
            <a:pPr algn="l"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MLH [ICML11];</a:t>
            </a:r>
          </a:p>
          <a:p>
            <a:pPr algn="l"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MVHCS [IJCAI11];</a:t>
            </a:r>
            <a:endParaRPr lang="en-US" altLang="zh-CN" sz="1600" dirty="0">
              <a:solidFill>
                <a:srgbClr val="000000"/>
              </a:solidFill>
              <a:latin typeface="Times New Roman" panose="02020603050405020304" pitchFamily="18" charset="0"/>
              <a:cs typeface="Times New Roman" panose="02020603050405020304" pitchFamily="18" charset="0"/>
            </a:endParaRPr>
          </a:p>
        </p:txBody>
      </p:sp>
      <p:sp>
        <p:nvSpPr>
          <p:cNvPr id="52" name="Text Box 41"/>
          <p:cNvSpPr txBox="1">
            <a:spLocks noChangeArrowheads="1"/>
          </p:cNvSpPr>
          <p:nvPr/>
        </p:nvSpPr>
        <p:spPr bwMode="auto">
          <a:xfrm>
            <a:off x="4125096" y="4658856"/>
            <a:ext cx="339524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KSH</a:t>
            </a:r>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[CVPR12]; </a:t>
            </a:r>
          </a:p>
          <a:p>
            <a:pPr algn="l"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LDAHash [PAMI12];</a:t>
            </a:r>
          </a:p>
          <a:p>
            <a:pPr algn="l"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IsoH [NIPS12];</a:t>
            </a:r>
          </a:p>
          <a:p>
            <a:pPr algn="l"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MLBE [SIGKDD12];</a:t>
            </a:r>
          </a:p>
        </p:txBody>
      </p:sp>
      <p:sp>
        <p:nvSpPr>
          <p:cNvPr id="53" name="Line 45"/>
          <p:cNvSpPr>
            <a:spLocks noChangeShapeType="1"/>
          </p:cNvSpPr>
          <p:nvPr/>
        </p:nvSpPr>
        <p:spPr bwMode="auto">
          <a:xfrm>
            <a:off x="2252888" y="3463380"/>
            <a:ext cx="0" cy="264046"/>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45"/>
          <p:cNvSpPr>
            <a:spLocks noChangeShapeType="1"/>
          </p:cNvSpPr>
          <p:nvPr/>
        </p:nvSpPr>
        <p:spPr bwMode="auto">
          <a:xfrm>
            <a:off x="4269112" y="3463380"/>
            <a:ext cx="0" cy="264046"/>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45"/>
          <p:cNvSpPr>
            <a:spLocks noChangeShapeType="1"/>
          </p:cNvSpPr>
          <p:nvPr/>
        </p:nvSpPr>
        <p:spPr bwMode="auto">
          <a:xfrm>
            <a:off x="6357344" y="3463380"/>
            <a:ext cx="0" cy="264046"/>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45"/>
          <p:cNvSpPr>
            <a:spLocks noChangeShapeType="1"/>
          </p:cNvSpPr>
          <p:nvPr/>
        </p:nvSpPr>
        <p:spPr bwMode="auto">
          <a:xfrm>
            <a:off x="668712" y="3463380"/>
            <a:ext cx="0" cy="264046"/>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Text Box 41"/>
          <p:cNvSpPr txBox="1">
            <a:spLocks noChangeArrowheads="1"/>
          </p:cNvSpPr>
          <p:nvPr/>
        </p:nvSpPr>
        <p:spPr bwMode="auto">
          <a:xfrm>
            <a:off x="5565256" y="2357502"/>
            <a:ext cx="206017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HamH [IJCAI13];</a:t>
            </a:r>
          </a:p>
          <a:p>
            <a:pPr algn="l"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LCMH [ACMMM13];</a:t>
            </a:r>
          </a:p>
          <a:p>
            <a:pPr algn="l"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BPBC [CVPR13];</a:t>
            </a:r>
          </a:p>
          <a:p>
            <a:pPr eaLnBrk="1" hangingPunct="1"/>
            <a:r>
              <a:rPr lang="zh-CN"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KM [CVPR13];</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Text Box 26"/>
          <p:cNvSpPr txBox="1">
            <a:spLocks noChangeArrowheads="1"/>
          </p:cNvSpPr>
          <p:nvPr/>
        </p:nvSpPr>
        <p:spPr bwMode="auto">
          <a:xfrm>
            <a:off x="7013123" y="3825346"/>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dirty="0" smtClean="0">
                <a:solidFill>
                  <a:schemeClr val="bg1"/>
                </a:solidFill>
              </a:rPr>
              <a:t>2014</a:t>
            </a:r>
            <a:endParaRPr lang="en-US" altLang="zh-CN" sz="1800" dirty="0">
              <a:solidFill>
                <a:schemeClr val="bg1"/>
              </a:solidFill>
            </a:endParaRPr>
          </a:p>
        </p:txBody>
      </p:sp>
      <p:sp>
        <p:nvSpPr>
          <p:cNvPr id="59" name="Text Box 26"/>
          <p:cNvSpPr txBox="1">
            <a:spLocks noChangeArrowheads="1"/>
          </p:cNvSpPr>
          <p:nvPr/>
        </p:nvSpPr>
        <p:spPr bwMode="auto">
          <a:xfrm>
            <a:off x="8151250" y="3825346"/>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dirty="0" smtClean="0">
                <a:solidFill>
                  <a:schemeClr val="bg1"/>
                </a:solidFill>
              </a:rPr>
              <a:t>2015</a:t>
            </a:r>
            <a:endParaRPr lang="en-US" altLang="zh-CN" sz="1800" dirty="0">
              <a:solidFill>
                <a:schemeClr val="bg1"/>
              </a:solidFill>
            </a:endParaRPr>
          </a:p>
        </p:txBody>
      </p:sp>
      <p:sp>
        <p:nvSpPr>
          <p:cNvPr id="60" name="Line 45"/>
          <p:cNvSpPr>
            <a:spLocks noChangeShapeType="1"/>
          </p:cNvSpPr>
          <p:nvPr/>
        </p:nvSpPr>
        <p:spPr bwMode="auto">
          <a:xfrm>
            <a:off x="7361936" y="4423470"/>
            <a:ext cx="0" cy="264046"/>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45"/>
          <p:cNvSpPr>
            <a:spLocks noChangeShapeType="1"/>
          </p:cNvSpPr>
          <p:nvPr/>
        </p:nvSpPr>
        <p:spPr bwMode="auto">
          <a:xfrm>
            <a:off x="8487849" y="3481933"/>
            <a:ext cx="0" cy="264046"/>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Text Box 41"/>
          <p:cNvSpPr txBox="1">
            <a:spLocks noChangeArrowheads="1"/>
          </p:cNvSpPr>
          <p:nvPr/>
        </p:nvSpPr>
        <p:spPr bwMode="auto">
          <a:xfrm>
            <a:off x="6228563" y="4658856"/>
            <a:ext cx="309732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DGH [NIPS14];</a:t>
            </a:r>
          </a:p>
          <a:p>
            <a:pPr algn="l"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GCC [ECCV14];</a:t>
            </a:r>
          </a:p>
          <a:p>
            <a:pPr algn="l"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CBE [ICML14];</a:t>
            </a:r>
          </a:p>
          <a:p>
            <a:pPr eaLnBrk="1" hangingPunct="1"/>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Composite </a:t>
            </a:r>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Quantization [ICML14]</a:t>
            </a:r>
          </a:p>
          <a:p>
            <a:pPr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LLH [CVPR14];</a:t>
            </a:r>
          </a:p>
          <a:p>
            <a:pPr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Additive quantization [CVPR14];</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Text Box 41"/>
          <p:cNvSpPr txBox="1">
            <a:spLocks noChangeArrowheads="1"/>
          </p:cNvSpPr>
          <p:nvPr/>
        </p:nvSpPr>
        <p:spPr bwMode="auto">
          <a:xfrm>
            <a:off x="7365456" y="2849945"/>
            <a:ext cx="20249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SDH [CVPR15];</a:t>
            </a:r>
          </a:p>
          <a:p>
            <a:pPr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Opt-CKM [TKDE15];</a:t>
            </a:r>
          </a:p>
        </p:txBody>
      </p:sp>
      <p:sp>
        <p:nvSpPr>
          <p:cNvPr id="64" name="Text Box 26"/>
          <p:cNvSpPr txBox="1">
            <a:spLocks noChangeArrowheads="1"/>
          </p:cNvSpPr>
          <p:nvPr/>
        </p:nvSpPr>
        <p:spPr bwMode="auto">
          <a:xfrm>
            <a:off x="9341803" y="3831185"/>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dirty="0" smtClean="0">
                <a:solidFill>
                  <a:schemeClr val="bg1"/>
                </a:solidFill>
              </a:rPr>
              <a:t>2018</a:t>
            </a:r>
            <a:endParaRPr lang="en-US" altLang="zh-CN" sz="1800" dirty="0">
              <a:solidFill>
                <a:schemeClr val="bg1"/>
              </a:solidFill>
            </a:endParaRPr>
          </a:p>
        </p:txBody>
      </p:sp>
      <p:sp>
        <p:nvSpPr>
          <p:cNvPr id="65" name="Line 45"/>
          <p:cNvSpPr>
            <a:spLocks noChangeShapeType="1"/>
          </p:cNvSpPr>
          <p:nvPr/>
        </p:nvSpPr>
        <p:spPr bwMode="auto">
          <a:xfrm>
            <a:off x="9689676" y="4251373"/>
            <a:ext cx="0" cy="264046"/>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Text Box 29"/>
          <p:cNvSpPr txBox="1">
            <a:spLocks noChangeArrowheads="1"/>
          </p:cNvSpPr>
          <p:nvPr/>
        </p:nvSpPr>
        <p:spPr bwMode="auto">
          <a:xfrm>
            <a:off x="8526883" y="4524297"/>
            <a:ext cx="17402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PTH[ACMMM18</a:t>
            </a:r>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 name="Text Box 26"/>
          <p:cNvSpPr txBox="1">
            <a:spLocks noChangeArrowheads="1"/>
          </p:cNvSpPr>
          <p:nvPr/>
        </p:nvSpPr>
        <p:spPr bwMode="auto">
          <a:xfrm>
            <a:off x="8959310" y="377402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dirty="0" smtClean="0">
                <a:solidFill>
                  <a:schemeClr val="bg1"/>
                </a:solidFill>
              </a:rPr>
              <a:t>…</a:t>
            </a:r>
            <a:endParaRPr lang="en-US" altLang="zh-CN" sz="1800" dirty="0">
              <a:solidFill>
                <a:schemeClr val="bg1"/>
              </a:solidFill>
            </a:endParaRPr>
          </a:p>
        </p:txBody>
      </p:sp>
      <p:sp>
        <p:nvSpPr>
          <p:cNvPr id="70" name="Text Box 29"/>
          <p:cNvSpPr txBox="1">
            <a:spLocks noChangeArrowheads="1"/>
          </p:cNvSpPr>
          <p:nvPr/>
        </p:nvSpPr>
        <p:spPr bwMode="auto">
          <a:xfrm>
            <a:off x="8411807" y="4781966"/>
            <a:ext cx="24238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DBIH[Trans. on MM 18];</a:t>
            </a:r>
            <a:endPar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6" name="图片 65"/>
          <p:cNvPicPr>
            <a:picLocks noChangeAspect="1"/>
          </p:cNvPicPr>
          <p:nvPr/>
        </p:nvPicPr>
        <p:blipFill>
          <a:blip r:embed="rId3"/>
          <a:stretch>
            <a:fillRect/>
          </a:stretch>
        </p:blipFill>
        <p:spPr>
          <a:xfrm>
            <a:off x="10635777" y="1714078"/>
            <a:ext cx="1219467" cy="3429844"/>
          </a:xfrm>
          <a:prstGeom prst="rect">
            <a:avLst/>
          </a:prstGeom>
        </p:spPr>
      </p:pic>
    </p:spTree>
    <p:extLst>
      <p:ext uri="{BB962C8B-B14F-4D97-AF65-F5344CB8AC3E}">
        <p14:creationId xmlns:p14="http://schemas.microsoft.com/office/powerpoint/2010/main" val="38463871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706456" y="354541"/>
            <a:ext cx="7009360"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早期图像识别技术</a:t>
            </a:r>
            <a:endParaRPr lang="zh-CN" altLang="en-US" sz="36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614185" y="1303584"/>
            <a:ext cx="2427052"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smtClean="0">
                <a:solidFill>
                  <a:srgbClr val="CC0099"/>
                </a:solidFill>
                <a:latin typeface="微软雅黑" panose="020B0503020204020204" pitchFamily="34" charset="-122"/>
                <a:ea typeface="微软雅黑" panose="020B0503020204020204" pitchFamily="34" charset="-122"/>
              </a:rPr>
              <a:t>相关反馈</a:t>
            </a:r>
            <a:endParaRPr lang="zh-CN" altLang="en-US" sz="2400" b="1" dirty="0">
              <a:solidFill>
                <a:srgbClr val="CC0099"/>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2399963" y="1393677"/>
            <a:ext cx="8316029" cy="4123171"/>
          </a:xfrm>
          <a:prstGeom prst="rect">
            <a:avLst/>
          </a:prstGeom>
        </p:spPr>
      </p:pic>
      <p:sp>
        <p:nvSpPr>
          <p:cNvPr id="99" name="矩形 98"/>
          <p:cNvSpPr/>
          <p:nvPr/>
        </p:nvSpPr>
        <p:spPr>
          <a:xfrm>
            <a:off x="614185" y="3994663"/>
            <a:ext cx="9021404" cy="2298065"/>
          </a:xfrm>
          <a:prstGeom prst="rect">
            <a:avLst/>
          </a:prstGeom>
        </p:spPr>
        <p:txBody>
          <a:bodyPr wrap="square">
            <a:spAutoFit/>
          </a:bodyPr>
          <a:lstStyle/>
          <a:p>
            <a:pPr marL="457200" indent="-457200">
              <a:lnSpc>
                <a:spcPct val="125000"/>
              </a:lnSpc>
              <a:spcBef>
                <a:spcPts val="1000"/>
              </a:spcBef>
              <a:buFont typeface="Wingdings" panose="05000000000000000000" pitchFamily="2" charset="2"/>
              <a:buChar char="Ø"/>
              <a:defRPr/>
            </a:pPr>
            <a:r>
              <a:rPr lang="en-US" altLang="zh-CN" sz="2400" dirty="0">
                <a:solidFill>
                  <a:srgbClr val="00B0F0"/>
                </a:solidFill>
                <a:latin typeface="微软雅黑" panose="020B0503020204020204" pitchFamily="34" charset="-122"/>
                <a:ea typeface="微软雅黑" panose="020B0503020204020204" pitchFamily="34" charset="-122"/>
                <a:cs typeface="Arial"/>
              </a:rPr>
              <a:t>Human in the </a:t>
            </a:r>
            <a:r>
              <a:rPr lang="en-US" altLang="zh-CN" sz="2400" dirty="0" smtClean="0">
                <a:solidFill>
                  <a:srgbClr val="00B0F0"/>
                </a:solidFill>
                <a:latin typeface="微软雅黑" panose="020B0503020204020204" pitchFamily="34" charset="-122"/>
                <a:ea typeface="微软雅黑" panose="020B0503020204020204" pitchFamily="34" charset="-122"/>
                <a:cs typeface="Arial"/>
              </a:rPr>
              <a:t>loop</a:t>
            </a:r>
            <a:endParaRPr lang="zh-CN" altLang="en-US" sz="2400" b="1" dirty="0">
              <a:solidFill>
                <a:srgbClr val="00B0F0"/>
              </a:solidFill>
              <a:latin typeface="微软雅黑" panose="020B0503020204020204" pitchFamily="34" charset="-122"/>
              <a:ea typeface="微软雅黑" panose="020B0503020204020204" pitchFamily="34" charset="-122"/>
            </a:endParaRPr>
          </a:p>
          <a:p>
            <a:pPr marL="457200" lvl="2">
              <a:lnSpc>
                <a:spcPct val="125000"/>
              </a:lnSpc>
              <a:spcBef>
                <a:spcPts val="1000"/>
              </a:spcBef>
              <a:buClr>
                <a:srgbClr val="ED7D31"/>
              </a:buClr>
            </a:pPr>
            <a:r>
              <a:rPr lang="en-US" altLang="zh-CN" sz="2000" dirty="0">
                <a:latin typeface="微软雅黑" panose="020B0503020204020204" pitchFamily="34" charset="-122"/>
                <a:ea typeface="微软雅黑" panose="020B0503020204020204" pitchFamily="34" charset="-122"/>
                <a:cs typeface="Arial"/>
              </a:rPr>
              <a:t>Collaborative vs. passive users</a:t>
            </a:r>
            <a:endParaRPr lang="zh-CN" altLang="en-US" sz="2000" dirty="0">
              <a:latin typeface="微软雅黑" panose="020B0503020204020204" pitchFamily="34" charset="-122"/>
              <a:ea typeface="微软雅黑" panose="020B0503020204020204" pitchFamily="34" charset="-122"/>
              <a:cs typeface="Arial"/>
            </a:endParaRPr>
          </a:p>
          <a:p>
            <a:pPr marL="457200" lvl="0" indent="-457200">
              <a:lnSpc>
                <a:spcPct val="125000"/>
              </a:lnSpc>
              <a:buFont typeface="Wingdings" panose="05000000000000000000" pitchFamily="2" charset="2"/>
              <a:buChar char="Ø"/>
            </a:pPr>
            <a:r>
              <a:rPr lang="zh-CN" altLang="en-US" sz="2400" dirty="0" smtClean="0">
                <a:solidFill>
                  <a:srgbClr val="00B0F0"/>
                </a:solidFill>
                <a:latin typeface="微软雅黑" panose="020B0503020204020204" pitchFamily="34" charset="-122"/>
                <a:ea typeface="微软雅黑" panose="020B0503020204020204" pitchFamily="34" charset="-122"/>
                <a:cs typeface="Arial"/>
              </a:rPr>
              <a:t>反馈类型</a:t>
            </a:r>
            <a:endParaRPr lang="en-US" altLang="zh-CN" sz="2400" dirty="0" smtClean="0">
              <a:solidFill>
                <a:srgbClr val="00B0F0"/>
              </a:solidFill>
              <a:latin typeface="微软雅黑" panose="020B0503020204020204" pitchFamily="34" charset="-122"/>
              <a:ea typeface="微软雅黑" panose="020B0503020204020204" pitchFamily="34" charset="-122"/>
              <a:cs typeface="Arial"/>
            </a:endParaRPr>
          </a:p>
          <a:p>
            <a:pPr lvl="1">
              <a:lnSpc>
                <a:spcPct val="125000"/>
              </a:lnSpc>
              <a:buClr>
                <a:srgbClr val="ED7D31">
                  <a:lumMod val="75000"/>
                </a:srgbClr>
              </a:buClr>
            </a:pPr>
            <a:r>
              <a:rPr lang="en-US" altLang="zh-CN" sz="2000" dirty="0" smtClean="0">
                <a:latin typeface="微软雅黑" panose="020B0503020204020204" pitchFamily="34" charset="-122"/>
                <a:ea typeface="微软雅黑" panose="020B0503020204020204" pitchFamily="34" charset="-122"/>
                <a:cs typeface="Arial"/>
              </a:rPr>
              <a:t>Explicit feedback </a:t>
            </a:r>
            <a:r>
              <a:rPr lang="zh-CN" altLang="en-US" sz="2000" dirty="0" smtClean="0">
                <a:latin typeface="微软雅黑" panose="020B0503020204020204" pitchFamily="34" charset="-122"/>
                <a:ea typeface="微软雅黑" panose="020B0503020204020204" pitchFamily="34" charset="-122"/>
                <a:cs typeface="Arial"/>
              </a:rPr>
              <a:t>：反馈正例或者负例</a:t>
            </a:r>
            <a:endParaRPr lang="en-US" altLang="zh-CN" sz="2000" dirty="0" smtClean="0">
              <a:latin typeface="微软雅黑" panose="020B0503020204020204" pitchFamily="34" charset="-122"/>
              <a:ea typeface="微软雅黑" panose="020B0503020204020204" pitchFamily="34" charset="-122"/>
              <a:cs typeface="Arial"/>
            </a:endParaRPr>
          </a:p>
          <a:p>
            <a:pPr lvl="1">
              <a:lnSpc>
                <a:spcPct val="125000"/>
              </a:lnSpc>
              <a:buClr>
                <a:srgbClr val="ED7D31">
                  <a:lumMod val="75000"/>
                </a:srgbClr>
              </a:buClr>
            </a:pPr>
            <a:r>
              <a:rPr lang="en-US" altLang="zh-CN" sz="2000" dirty="0" smtClean="0">
                <a:latin typeface="微软雅黑" panose="020B0503020204020204" pitchFamily="34" charset="-122"/>
                <a:ea typeface="微软雅黑" panose="020B0503020204020204" pitchFamily="34" charset="-122"/>
                <a:cs typeface="Arial"/>
              </a:rPr>
              <a:t>Implicit </a:t>
            </a:r>
            <a:r>
              <a:rPr lang="en-US" altLang="zh-CN" sz="2000" dirty="0">
                <a:latin typeface="微软雅黑" panose="020B0503020204020204" pitchFamily="34" charset="-122"/>
                <a:ea typeface="微软雅黑" panose="020B0503020204020204" pitchFamily="34" charset="-122"/>
                <a:cs typeface="Arial"/>
              </a:rPr>
              <a:t>feedback:  </a:t>
            </a:r>
            <a:r>
              <a:rPr lang="zh-CN" altLang="en-US" sz="2000" dirty="0" smtClean="0">
                <a:latin typeface="微软雅黑" panose="020B0503020204020204" pitchFamily="34" charset="-122"/>
                <a:ea typeface="微软雅黑" panose="020B0503020204020204" pitchFamily="34" charset="-122"/>
                <a:cs typeface="Arial"/>
              </a:rPr>
              <a:t>根据可观察的行为推断用户意图</a:t>
            </a:r>
            <a:endParaRPr lang="en-US" altLang="zh-CN" sz="2000" dirty="0">
              <a:latin typeface="微软雅黑" panose="020B0503020204020204" pitchFamily="34" charset="-122"/>
              <a:ea typeface="微软雅黑" panose="020B0503020204020204" pitchFamily="34" charset="-122"/>
              <a:cs typeface="Arial"/>
            </a:endParaRPr>
          </a:p>
        </p:txBody>
      </p:sp>
      <p:pic>
        <p:nvPicPr>
          <p:cNvPr id="4" name="图片 3"/>
          <p:cNvPicPr>
            <a:picLocks noChangeAspect="1"/>
          </p:cNvPicPr>
          <p:nvPr/>
        </p:nvPicPr>
        <p:blipFill>
          <a:blip r:embed="rId3"/>
          <a:stretch>
            <a:fillRect/>
          </a:stretch>
        </p:blipFill>
        <p:spPr>
          <a:xfrm>
            <a:off x="10715992" y="1534416"/>
            <a:ext cx="1219467" cy="3429844"/>
          </a:xfrm>
          <a:prstGeom prst="rect">
            <a:avLst/>
          </a:prstGeom>
        </p:spPr>
      </p:pic>
    </p:spTree>
    <p:extLst>
      <p:ext uri="{BB962C8B-B14F-4D97-AF65-F5344CB8AC3E}">
        <p14:creationId xmlns:p14="http://schemas.microsoft.com/office/powerpoint/2010/main" val="25949127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77"/>
          <p:cNvCxnSpPr/>
          <p:nvPr/>
        </p:nvCxnSpPr>
        <p:spPr>
          <a:xfrm rot="5400000">
            <a:off x="7444142" y="3107781"/>
            <a:ext cx="532611" cy="792"/>
          </a:xfrm>
          <a:prstGeom prst="straightConnector1">
            <a:avLst/>
          </a:prstGeom>
          <a:ln w="63500">
            <a:solidFill>
              <a:schemeClr val="accent6">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8" name="Striped Right Arrow 23"/>
          <p:cNvSpPr/>
          <p:nvPr/>
        </p:nvSpPr>
        <p:spPr>
          <a:xfrm>
            <a:off x="3232486" y="3755483"/>
            <a:ext cx="685800" cy="304800"/>
          </a:xfrm>
          <a:prstGeom prst="strip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Calibri"/>
            </a:endParaRPr>
          </a:p>
        </p:txBody>
      </p:sp>
      <p:grpSp>
        <p:nvGrpSpPr>
          <p:cNvPr id="9" name="组合 48"/>
          <p:cNvGrpSpPr/>
          <p:nvPr/>
        </p:nvGrpSpPr>
        <p:grpSpPr>
          <a:xfrm>
            <a:off x="7100452" y="3347183"/>
            <a:ext cx="1313635" cy="685800"/>
            <a:chOff x="6409861" y="3850944"/>
            <a:chExt cx="1313635" cy="648951"/>
          </a:xfrm>
        </p:grpSpPr>
        <p:sp>
          <p:nvSpPr>
            <p:cNvPr id="10" name="Rectangle 55"/>
            <p:cNvSpPr/>
            <p:nvPr/>
          </p:nvSpPr>
          <p:spPr>
            <a:xfrm>
              <a:off x="6409861" y="3850944"/>
              <a:ext cx="1210139" cy="349487"/>
            </a:xfrm>
            <a:prstGeom prst="rect">
              <a:avLst/>
            </a:prstGeom>
          </p:spPr>
          <p:txBody>
            <a:bodyPr wrap="none">
              <a:spAutoFit/>
            </a:bodyPr>
            <a:lstStyle/>
            <a:p>
              <a:pPr defTabSz="1219170"/>
              <a:r>
                <a:rPr lang="en-US" b="1" dirty="0">
                  <a:solidFill>
                    <a:prstClr val="black"/>
                  </a:solidFill>
                  <a:latin typeface="Calibri"/>
                </a:rPr>
                <a:t>Re-ranking</a:t>
              </a:r>
            </a:p>
          </p:txBody>
        </p:sp>
        <p:sp>
          <p:nvSpPr>
            <p:cNvPr id="12" name="Striped Right Arrow 23"/>
            <p:cNvSpPr/>
            <p:nvPr/>
          </p:nvSpPr>
          <p:spPr>
            <a:xfrm>
              <a:off x="6428096" y="4191001"/>
              <a:ext cx="1295400" cy="308894"/>
            </a:xfrm>
            <a:prstGeom prst="stripedRightArrow">
              <a:avLst>
                <a:gd name="adj1" fmla="val 50000"/>
                <a:gd name="adj2" fmla="val 50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Calibri"/>
              </a:endParaRPr>
            </a:p>
          </p:txBody>
        </p:sp>
      </p:grpSp>
      <p:pic>
        <p:nvPicPr>
          <p:cNvPr id="13" name="Picture 9" descr="D:\PPT模板用图光盘\PPT模板用图光盘\PPT用嗾EMF格式675个\SY147.EMF"/>
          <p:cNvPicPr>
            <a:picLocks noChangeAspect="1" noChangeArrowheads="1"/>
          </p:cNvPicPr>
          <p:nvPr/>
        </p:nvPicPr>
        <p:blipFill>
          <a:blip r:embed="rId2" cstate="print">
            <a:duotone>
              <a:schemeClr val="accent6">
                <a:shade val="45000"/>
                <a:satMod val="135000"/>
              </a:schemeClr>
              <a:prstClr val="white"/>
            </a:duotone>
          </a:blip>
          <a:srcRect/>
          <a:stretch>
            <a:fillRect/>
          </a:stretch>
        </p:blipFill>
        <p:spPr bwMode="auto">
          <a:xfrm>
            <a:off x="4290937" y="1650447"/>
            <a:ext cx="289020" cy="360000"/>
          </a:xfrm>
          <a:prstGeom prst="rect">
            <a:avLst/>
          </a:prstGeom>
          <a:noFill/>
          <a:effectLst>
            <a:outerShdw blurRad="50800" dist="38100" dir="2700000" algn="tl" rotWithShape="0">
              <a:prstClr val="black">
                <a:alpha val="40000"/>
              </a:prstClr>
            </a:outerShdw>
          </a:effectLst>
        </p:spPr>
      </p:pic>
      <p:grpSp>
        <p:nvGrpSpPr>
          <p:cNvPr id="14" name="Group 87"/>
          <p:cNvGrpSpPr/>
          <p:nvPr/>
        </p:nvGrpSpPr>
        <p:grpSpPr>
          <a:xfrm>
            <a:off x="4069892" y="1316765"/>
            <a:ext cx="2564653" cy="5262902"/>
            <a:chOff x="2818606" y="1273718"/>
            <a:chExt cx="2820194" cy="5512868"/>
          </a:xfrm>
        </p:grpSpPr>
        <p:grpSp>
          <p:nvGrpSpPr>
            <p:cNvPr id="15" name="组合 108"/>
            <p:cNvGrpSpPr/>
            <p:nvPr/>
          </p:nvGrpSpPr>
          <p:grpSpPr>
            <a:xfrm>
              <a:off x="3231932" y="1652598"/>
              <a:ext cx="2406868" cy="5133988"/>
              <a:chOff x="3231932" y="1752600"/>
              <a:chExt cx="2406868" cy="5181600"/>
            </a:xfrm>
          </p:grpSpPr>
          <p:grpSp>
            <p:nvGrpSpPr>
              <p:cNvPr id="18" name="组合 115"/>
              <p:cNvGrpSpPr/>
              <p:nvPr/>
            </p:nvGrpSpPr>
            <p:grpSpPr>
              <a:xfrm>
                <a:off x="3276600" y="1752600"/>
                <a:ext cx="2362200" cy="5145600"/>
                <a:chOff x="3276600" y="1752600"/>
                <a:chExt cx="2362200" cy="5145600"/>
              </a:xfrm>
            </p:grpSpPr>
            <p:pic>
              <p:nvPicPr>
                <p:cNvPr id="25" name="图片 24" descr="c5f22f5a308979ee.jpg"/>
                <p:cNvPicPr>
                  <a:picLocks/>
                </p:cNvPicPr>
                <p:nvPr/>
              </p:nvPicPr>
              <p:blipFill>
                <a:blip r:embed="rId3" cstate="print"/>
                <a:stretch>
                  <a:fillRect/>
                </a:stretch>
              </p:blipFill>
              <p:spPr>
                <a:xfrm>
                  <a:off x="3276600" y="1845916"/>
                  <a:ext cx="828000" cy="648000"/>
                </a:xfrm>
                <a:prstGeom prst="rect">
                  <a:avLst/>
                </a:prstGeom>
                <a:ln>
                  <a:noFill/>
                </a:ln>
                <a:effectLst>
                  <a:outerShdw blurRad="292100" dist="25400" dir="2700000" algn="tl" rotWithShape="0">
                    <a:srgbClr val="333333">
                      <a:alpha val="65000"/>
                    </a:srgbClr>
                  </a:outerShdw>
                </a:effectLst>
              </p:spPr>
            </p:pic>
            <p:sp>
              <p:nvSpPr>
                <p:cNvPr id="26" name="矩形 25"/>
                <p:cNvSpPr/>
                <p:nvPr/>
              </p:nvSpPr>
              <p:spPr>
                <a:xfrm>
                  <a:off x="4093193" y="3531039"/>
                  <a:ext cx="1447800" cy="780923"/>
                </a:xfrm>
                <a:prstGeom prst="rect">
                  <a:avLst/>
                </a:prstGeom>
              </p:spPr>
              <p:txBody>
                <a:bodyPr wrap="square">
                  <a:spAutoFit/>
                </a:bodyPr>
                <a:lstStyle/>
                <a:p>
                  <a:pPr defTabSz="1219170"/>
                  <a:r>
                    <a:rPr lang="en-US" sz="1400" dirty="0">
                      <a:solidFill>
                        <a:prstClr val="black"/>
                      </a:solidFill>
                      <a:latin typeface="Calibri"/>
                    </a:rPr>
                    <a:t>Hotels  at </a:t>
                  </a:r>
                  <a:r>
                    <a:rPr lang="en-US" sz="1400" b="1" dirty="0">
                      <a:solidFill>
                        <a:srgbClr val="1F497D"/>
                      </a:solidFill>
                      <a:latin typeface="Calibri"/>
                    </a:rPr>
                    <a:t>beach</a:t>
                  </a:r>
                  <a:r>
                    <a:rPr lang="en-US" sz="1400" dirty="0">
                      <a:solidFill>
                        <a:prstClr val="black"/>
                      </a:solidFill>
                      <a:latin typeface="Calibri"/>
                    </a:rPr>
                    <a:t> in Dominican …</a:t>
                  </a:r>
                  <a:endParaRPr lang="zh-CN" altLang="en-US" sz="1400" dirty="0">
                    <a:solidFill>
                      <a:prstClr val="black"/>
                    </a:solidFill>
                    <a:latin typeface="Calibri"/>
                    <a:ea typeface="宋体" panose="02010600030101010101" pitchFamily="2" charset="-122"/>
                  </a:endParaRPr>
                </a:p>
              </p:txBody>
            </p:sp>
            <p:sp>
              <p:nvSpPr>
                <p:cNvPr id="27" name="矩形 26"/>
                <p:cNvSpPr/>
                <p:nvPr/>
              </p:nvSpPr>
              <p:spPr>
                <a:xfrm>
                  <a:off x="4079544" y="6265702"/>
                  <a:ext cx="1483056" cy="553154"/>
                </a:xfrm>
                <a:prstGeom prst="rect">
                  <a:avLst/>
                </a:prstGeom>
              </p:spPr>
              <p:txBody>
                <a:bodyPr wrap="square">
                  <a:spAutoFit/>
                </a:bodyPr>
                <a:lstStyle/>
                <a:p>
                  <a:pPr defTabSz="1219170"/>
                  <a:r>
                    <a:rPr lang="en-US" sz="1400" dirty="0">
                      <a:solidFill>
                        <a:prstClr val="black"/>
                      </a:solidFill>
                      <a:latin typeface="Calibri"/>
                    </a:rPr>
                    <a:t>paradise bar and </a:t>
                  </a:r>
                  <a:r>
                    <a:rPr lang="en-US" sz="1400" b="1" dirty="0">
                      <a:solidFill>
                        <a:srgbClr val="1F497D"/>
                      </a:solidFill>
                      <a:latin typeface="Calibri"/>
                    </a:rPr>
                    <a:t>beach</a:t>
                  </a:r>
                  <a:endParaRPr lang="zh-CN" altLang="en-US" sz="1400" dirty="0">
                    <a:solidFill>
                      <a:prstClr val="black"/>
                    </a:solidFill>
                    <a:latin typeface="Calibri"/>
                    <a:ea typeface="宋体" panose="02010600030101010101" pitchFamily="2" charset="-122"/>
                  </a:endParaRPr>
                </a:p>
              </p:txBody>
            </p:sp>
            <p:sp>
              <p:nvSpPr>
                <p:cNvPr id="28" name="矩形 27"/>
                <p:cNvSpPr/>
                <p:nvPr/>
              </p:nvSpPr>
              <p:spPr>
                <a:xfrm>
                  <a:off x="4093193" y="2664371"/>
                  <a:ext cx="1545607" cy="780923"/>
                </a:xfrm>
                <a:prstGeom prst="rect">
                  <a:avLst/>
                </a:prstGeom>
              </p:spPr>
              <p:txBody>
                <a:bodyPr wrap="square">
                  <a:spAutoFit/>
                </a:bodyPr>
                <a:lstStyle/>
                <a:p>
                  <a:pPr defTabSz="1219170"/>
                  <a:r>
                    <a:rPr lang="en-US" altLang="zh-CN" sz="1400" dirty="0">
                      <a:solidFill>
                        <a:prstClr val="black"/>
                      </a:solidFill>
                      <a:latin typeface="Calibri"/>
                      <a:ea typeface="宋体" panose="02010600030101010101" pitchFamily="2" charset="-122"/>
                    </a:rPr>
                    <a:t>Caribbean Soul</a:t>
                  </a:r>
                </a:p>
                <a:p>
                  <a:pPr defTabSz="1219170"/>
                  <a:r>
                    <a:rPr lang="en-US" altLang="zh-CN" sz="1400" dirty="0">
                      <a:solidFill>
                        <a:prstClr val="black"/>
                      </a:solidFill>
                      <a:latin typeface="Calibri"/>
                      <a:ea typeface="宋体" panose="02010600030101010101" pitchFamily="2" charset="-122"/>
                    </a:rPr>
                    <a:t>Navarre </a:t>
                  </a:r>
                  <a:r>
                    <a:rPr lang="en-US" altLang="zh-CN" sz="1400" b="1" dirty="0">
                      <a:solidFill>
                        <a:srgbClr val="1F497D"/>
                      </a:solidFill>
                      <a:latin typeface="Calibri"/>
                      <a:ea typeface="宋体" panose="02010600030101010101" pitchFamily="2" charset="-122"/>
                    </a:rPr>
                    <a:t>Beach</a:t>
                  </a:r>
                  <a:r>
                    <a:rPr lang="en-US" altLang="zh-CN" sz="1400" dirty="0">
                      <a:solidFill>
                        <a:prstClr val="black"/>
                      </a:solidFill>
                      <a:latin typeface="Calibri"/>
                      <a:ea typeface="宋体" panose="02010600030101010101" pitchFamily="2" charset="-122"/>
                    </a:rPr>
                    <a:t> (Panhandle)…</a:t>
                  </a:r>
                  <a:endParaRPr lang="zh-CN" altLang="en-US" sz="1400" dirty="0">
                    <a:solidFill>
                      <a:prstClr val="black"/>
                    </a:solidFill>
                    <a:latin typeface="Calibri"/>
                    <a:ea typeface="宋体" panose="02010600030101010101" pitchFamily="2" charset="-122"/>
                  </a:endParaRPr>
                </a:p>
              </p:txBody>
            </p:sp>
            <p:sp>
              <p:nvSpPr>
                <p:cNvPr id="29" name="矩形 28"/>
                <p:cNvSpPr/>
                <p:nvPr/>
              </p:nvSpPr>
              <p:spPr>
                <a:xfrm>
                  <a:off x="4101151" y="5282075"/>
                  <a:ext cx="1475097" cy="1008692"/>
                </a:xfrm>
                <a:prstGeom prst="rect">
                  <a:avLst/>
                </a:prstGeom>
              </p:spPr>
              <p:txBody>
                <a:bodyPr wrap="square">
                  <a:spAutoFit/>
                </a:bodyPr>
                <a:lstStyle/>
                <a:p>
                  <a:pPr defTabSz="1219170"/>
                  <a:r>
                    <a:rPr lang="en-US" sz="1400" b="1" dirty="0">
                      <a:solidFill>
                        <a:srgbClr val="1F497D"/>
                      </a:solidFill>
                      <a:latin typeface="Calibri"/>
                    </a:rPr>
                    <a:t>Beach</a:t>
                  </a:r>
                  <a:r>
                    <a:rPr lang="en-US" sz="1400" dirty="0">
                      <a:solidFill>
                        <a:srgbClr val="1F497D"/>
                      </a:solidFill>
                      <a:latin typeface="Calibri"/>
                    </a:rPr>
                    <a:t> </a:t>
                  </a:r>
                  <a:r>
                    <a:rPr lang="en-US" sz="1400" dirty="0">
                      <a:solidFill>
                        <a:prstClr val="black"/>
                      </a:solidFill>
                      <a:latin typeface="Calibri"/>
                    </a:rPr>
                    <a:t>deposits predominantly consist of sand …</a:t>
                  </a:r>
                  <a:endParaRPr lang="zh-CN" altLang="en-US" sz="1400" dirty="0">
                    <a:solidFill>
                      <a:prstClr val="black"/>
                    </a:solidFill>
                    <a:latin typeface="Calibri"/>
                    <a:ea typeface="宋体" panose="02010600030101010101" pitchFamily="2" charset="-122"/>
                  </a:endParaRPr>
                </a:p>
              </p:txBody>
            </p:sp>
            <p:sp>
              <p:nvSpPr>
                <p:cNvPr id="30" name="矩形 29"/>
                <p:cNvSpPr/>
                <p:nvPr/>
              </p:nvSpPr>
              <p:spPr>
                <a:xfrm>
                  <a:off x="4087503" y="4415983"/>
                  <a:ext cx="1488745" cy="780923"/>
                </a:xfrm>
                <a:prstGeom prst="rect">
                  <a:avLst/>
                </a:prstGeom>
              </p:spPr>
              <p:txBody>
                <a:bodyPr wrap="square">
                  <a:spAutoFit/>
                </a:bodyPr>
                <a:lstStyle/>
                <a:p>
                  <a:pPr defTabSz="1219170"/>
                  <a:r>
                    <a:rPr lang="en-US" sz="1400" dirty="0">
                      <a:solidFill>
                        <a:prstClr val="black"/>
                      </a:solidFill>
                      <a:latin typeface="Calibri"/>
                    </a:rPr>
                    <a:t>This </a:t>
                  </a:r>
                  <a:r>
                    <a:rPr lang="en-US" sz="1400" b="1" dirty="0">
                      <a:solidFill>
                        <a:srgbClr val="1F497D"/>
                      </a:solidFill>
                      <a:latin typeface="Calibri"/>
                    </a:rPr>
                    <a:t>beach</a:t>
                  </a:r>
                  <a:r>
                    <a:rPr lang="en-US" sz="1400" dirty="0">
                      <a:solidFill>
                        <a:srgbClr val="1F497D"/>
                      </a:solidFill>
                      <a:latin typeface="Calibri"/>
                    </a:rPr>
                    <a:t> </a:t>
                  </a:r>
                  <a:r>
                    <a:rPr lang="en-US" sz="1400" dirty="0">
                      <a:solidFill>
                        <a:prstClr val="black"/>
                      </a:solidFill>
                      <a:latin typeface="Calibri"/>
                    </a:rPr>
                    <a:t>offers 3 miles of…</a:t>
                  </a:r>
                  <a:endParaRPr lang="zh-CN" altLang="en-US" sz="1400" dirty="0">
                    <a:solidFill>
                      <a:prstClr val="black"/>
                    </a:solidFill>
                    <a:latin typeface="Calibri"/>
                    <a:ea typeface="宋体" panose="02010600030101010101" pitchFamily="2" charset="-122"/>
                  </a:endParaRPr>
                </a:p>
              </p:txBody>
            </p:sp>
            <p:sp>
              <p:nvSpPr>
                <p:cNvPr id="31" name="矩形 30"/>
                <p:cNvSpPr/>
                <p:nvPr/>
              </p:nvSpPr>
              <p:spPr>
                <a:xfrm>
                  <a:off x="4101152" y="1752600"/>
                  <a:ext cx="1398895" cy="780923"/>
                </a:xfrm>
                <a:prstGeom prst="rect">
                  <a:avLst/>
                </a:prstGeom>
              </p:spPr>
              <p:txBody>
                <a:bodyPr wrap="square">
                  <a:spAutoFit/>
                </a:bodyPr>
                <a:lstStyle/>
                <a:p>
                  <a:pPr defTabSz="1219170"/>
                  <a:r>
                    <a:rPr lang="en-US" altLang="zh-CN" sz="1400" dirty="0">
                      <a:solidFill>
                        <a:prstClr val="black"/>
                      </a:solidFill>
                      <a:latin typeface="Calibri"/>
                      <a:ea typeface="宋体" panose="02010600030101010101" pitchFamily="2" charset="-122"/>
                    </a:rPr>
                    <a:t>Laguna </a:t>
                  </a:r>
                  <a:r>
                    <a:rPr lang="en-US" altLang="zh-CN" sz="1400" b="1" dirty="0">
                      <a:solidFill>
                        <a:srgbClr val="1F497D"/>
                      </a:solidFill>
                      <a:latin typeface="Calibri"/>
                      <a:ea typeface="宋体" panose="02010600030101010101" pitchFamily="2" charset="-122"/>
                    </a:rPr>
                    <a:t>Beach</a:t>
                  </a:r>
                  <a:r>
                    <a:rPr lang="en-US" altLang="zh-CN" sz="1400" dirty="0">
                      <a:solidFill>
                        <a:srgbClr val="1F497D"/>
                      </a:solidFill>
                      <a:latin typeface="Calibri"/>
                      <a:ea typeface="宋体" panose="02010600030101010101" pitchFamily="2" charset="-122"/>
                    </a:rPr>
                    <a:t> </a:t>
                  </a:r>
                  <a:r>
                    <a:rPr lang="en-US" altLang="zh-CN" sz="1400" dirty="0">
                      <a:solidFill>
                        <a:prstClr val="black"/>
                      </a:solidFill>
                      <a:latin typeface="Calibri"/>
                      <a:ea typeface="宋体" panose="02010600030101010101" pitchFamily="2" charset="-122"/>
                    </a:rPr>
                    <a:t>wave: Canon EOS 1Ds Mark  </a:t>
                  </a:r>
                  <a:endParaRPr lang="zh-CN" altLang="en-US" sz="1400" dirty="0">
                    <a:solidFill>
                      <a:prstClr val="black"/>
                    </a:solidFill>
                    <a:latin typeface="Calibri"/>
                    <a:ea typeface="宋体" panose="02010600030101010101" pitchFamily="2" charset="-122"/>
                  </a:endParaRPr>
                </a:p>
              </p:txBody>
            </p:sp>
            <p:pic>
              <p:nvPicPr>
                <p:cNvPr id="32" name="图片 31" descr="beach2.jpg"/>
                <p:cNvPicPr>
                  <a:picLocks/>
                </p:cNvPicPr>
                <p:nvPr/>
              </p:nvPicPr>
              <p:blipFill>
                <a:blip r:embed="rId4" cstate="print"/>
                <a:stretch>
                  <a:fillRect/>
                </a:stretch>
              </p:blipFill>
              <p:spPr>
                <a:xfrm>
                  <a:off x="3276600" y="6250200"/>
                  <a:ext cx="828000" cy="648000"/>
                </a:xfrm>
                <a:prstGeom prst="rect">
                  <a:avLst/>
                </a:prstGeom>
                <a:ln>
                  <a:noFill/>
                </a:ln>
                <a:effectLst>
                  <a:outerShdw blurRad="292100" dist="25400" dir="2700000" algn="tl" rotWithShape="0">
                    <a:srgbClr val="333333">
                      <a:alpha val="65000"/>
                    </a:srgbClr>
                  </a:outerShdw>
                </a:effectLst>
              </p:spPr>
            </p:pic>
            <p:pic>
              <p:nvPicPr>
                <p:cNvPr id="33" name="图片 32" descr="f58fb089f1ed5026.jpg"/>
                <p:cNvPicPr>
                  <a:picLocks/>
                </p:cNvPicPr>
                <p:nvPr/>
              </p:nvPicPr>
              <p:blipFill>
                <a:blip r:embed="rId5" cstate="print"/>
                <a:stretch>
                  <a:fillRect/>
                </a:stretch>
              </p:blipFill>
              <p:spPr>
                <a:xfrm>
                  <a:off x="3276600" y="4489985"/>
                  <a:ext cx="828000" cy="648000"/>
                </a:xfrm>
                <a:prstGeom prst="rect">
                  <a:avLst/>
                </a:prstGeom>
                <a:ln>
                  <a:noFill/>
                </a:ln>
                <a:effectLst>
                  <a:outerShdw blurRad="292100" dist="25400" dir="2700000" algn="tl" rotWithShape="0">
                    <a:srgbClr val="333333">
                      <a:alpha val="65000"/>
                    </a:srgbClr>
                  </a:outerShdw>
                </a:effectLst>
              </p:spPr>
            </p:pic>
            <p:pic>
              <p:nvPicPr>
                <p:cNvPr id="34" name="图片 33" descr="AYNV6CA7KV2IHCAS0P761CAA5XCFWCA095E0GCA2TQ3GPCALCF8W9CAUB6B5DCA8LD5AECAHGEQRUCA00FAYRCAOEJ42ICAM7SCS8CAS7L3XECAN0SEMGCAM9QSNWCA31XEZRCAJHZQ3ICAVGELZK.jpg"/>
                <p:cNvPicPr>
                  <a:picLocks/>
                </p:cNvPicPr>
                <p:nvPr/>
              </p:nvPicPr>
              <p:blipFill>
                <a:blip r:embed="rId6" cstate="print"/>
                <a:stretch>
                  <a:fillRect/>
                </a:stretch>
              </p:blipFill>
              <p:spPr>
                <a:xfrm>
                  <a:off x="3276600" y="3622687"/>
                  <a:ext cx="828000" cy="648000"/>
                </a:xfrm>
                <a:prstGeom prst="rect">
                  <a:avLst/>
                </a:prstGeom>
                <a:ln>
                  <a:noFill/>
                </a:ln>
                <a:effectLst>
                  <a:outerShdw blurRad="292100" dist="25400" dir="2700000" algn="tl" rotWithShape="0">
                    <a:srgbClr val="333333">
                      <a:alpha val="65000"/>
                    </a:srgbClr>
                  </a:outerShdw>
                </a:effectLst>
              </p:spPr>
            </p:pic>
            <p:pic>
              <p:nvPicPr>
                <p:cNvPr id="35" name="图片 34" descr="8ADGNCAGFH5W1CAOQ4T4LCAPPEIW9CA91IET1CAHC6VW7CALXVREVCAYHMHHTCA3BUCGWCA2FK4PXCAV1C0TBCA9K1DR9CAO6IG39CANOIRZ3CA0W533BCAWVGGL9CAT3EZ8JCAKXYB3NCA7GEZJV.jpg"/>
                <p:cNvPicPr>
                  <a:picLocks/>
                </p:cNvPicPr>
                <p:nvPr/>
              </p:nvPicPr>
              <p:blipFill>
                <a:blip r:embed="rId7" cstate="print"/>
                <a:stretch>
                  <a:fillRect/>
                </a:stretch>
              </p:blipFill>
              <p:spPr>
                <a:xfrm>
                  <a:off x="3276600" y="5365764"/>
                  <a:ext cx="828000" cy="648000"/>
                </a:xfrm>
                <a:prstGeom prst="rect">
                  <a:avLst/>
                </a:prstGeom>
                <a:ln>
                  <a:noFill/>
                </a:ln>
                <a:effectLst>
                  <a:outerShdw blurRad="292100" dist="25400" dir="2700000" algn="tl" rotWithShape="0">
                    <a:srgbClr val="333333">
                      <a:alpha val="65000"/>
                    </a:srgbClr>
                  </a:outerShdw>
                </a:effectLst>
              </p:spPr>
            </p:pic>
            <p:pic>
              <p:nvPicPr>
                <p:cNvPr id="36" name="图片 35" descr="images.jpg"/>
                <p:cNvPicPr>
                  <a:picLocks/>
                </p:cNvPicPr>
                <p:nvPr/>
              </p:nvPicPr>
              <p:blipFill>
                <a:blip r:embed="rId8" cstate="print"/>
                <a:stretch>
                  <a:fillRect/>
                </a:stretch>
              </p:blipFill>
              <p:spPr>
                <a:xfrm>
                  <a:off x="3276989" y="2751609"/>
                  <a:ext cx="828000" cy="648000"/>
                </a:xfrm>
                <a:prstGeom prst="rect">
                  <a:avLst/>
                </a:prstGeom>
                <a:ln>
                  <a:noFill/>
                </a:ln>
                <a:effectLst>
                  <a:outerShdw blurRad="292100" dist="25400" dir="2700000" algn="tl" rotWithShape="0">
                    <a:srgbClr val="333333">
                      <a:alpha val="65000"/>
                    </a:srgbClr>
                  </a:outerShdw>
                </a:effectLst>
              </p:spPr>
            </p:pic>
          </p:grpSp>
          <p:sp>
            <p:nvSpPr>
              <p:cNvPr id="19" name="Rounded Rectangle 9"/>
              <p:cNvSpPr/>
              <p:nvPr/>
            </p:nvSpPr>
            <p:spPr>
              <a:xfrm>
                <a:off x="3231932" y="1804069"/>
                <a:ext cx="2178268" cy="728461"/>
              </a:xfrm>
              <a:prstGeom prst="roundRect">
                <a:avLst>
                  <a:gd name="adj" fmla="val 6700"/>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Calibri"/>
                </a:endParaRPr>
              </a:p>
            </p:txBody>
          </p:sp>
          <p:sp>
            <p:nvSpPr>
              <p:cNvPr id="20" name="Rounded Rectangle 9"/>
              <p:cNvSpPr/>
              <p:nvPr/>
            </p:nvSpPr>
            <p:spPr>
              <a:xfrm>
                <a:off x="3236260" y="2705982"/>
                <a:ext cx="2178268" cy="728461"/>
              </a:xfrm>
              <a:prstGeom prst="roundRect">
                <a:avLst>
                  <a:gd name="adj" fmla="val 6700"/>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Calibri"/>
                </a:endParaRPr>
              </a:p>
            </p:txBody>
          </p:sp>
          <p:sp>
            <p:nvSpPr>
              <p:cNvPr id="21" name="Rounded Rectangle 9"/>
              <p:cNvSpPr/>
              <p:nvPr/>
            </p:nvSpPr>
            <p:spPr>
              <a:xfrm>
                <a:off x="3240399" y="3583407"/>
                <a:ext cx="2178268" cy="728461"/>
              </a:xfrm>
              <a:prstGeom prst="roundRect">
                <a:avLst>
                  <a:gd name="adj" fmla="val 6700"/>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Calibri"/>
                </a:endParaRPr>
              </a:p>
            </p:txBody>
          </p:sp>
          <p:sp>
            <p:nvSpPr>
              <p:cNvPr id="22" name="Rounded Rectangle 9"/>
              <p:cNvSpPr/>
              <p:nvPr/>
            </p:nvSpPr>
            <p:spPr>
              <a:xfrm>
                <a:off x="3242735" y="4453139"/>
                <a:ext cx="2178268" cy="728461"/>
              </a:xfrm>
              <a:prstGeom prst="roundRect">
                <a:avLst>
                  <a:gd name="adj" fmla="val 6700"/>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Calibri"/>
                </a:endParaRPr>
              </a:p>
            </p:txBody>
          </p:sp>
          <p:sp>
            <p:nvSpPr>
              <p:cNvPr id="23" name="Rounded Rectangle 9"/>
              <p:cNvSpPr/>
              <p:nvPr/>
            </p:nvSpPr>
            <p:spPr>
              <a:xfrm>
                <a:off x="3242735" y="5320241"/>
                <a:ext cx="2178268" cy="728461"/>
              </a:xfrm>
              <a:prstGeom prst="roundRect">
                <a:avLst>
                  <a:gd name="adj" fmla="val 6700"/>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Calibri"/>
                </a:endParaRPr>
              </a:p>
            </p:txBody>
          </p:sp>
          <p:sp>
            <p:nvSpPr>
              <p:cNvPr id="24" name="Rounded Rectangle 9"/>
              <p:cNvSpPr/>
              <p:nvPr/>
            </p:nvSpPr>
            <p:spPr>
              <a:xfrm>
                <a:off x="3232826" y="6205739"/>
                <a:ext cx="2178268" cy="728461"/>
              </a:xfrm>
              <a:prstGeom prst="roundRect">
                <a:avLst>
                  <a:gd name="adj" fmla="val 6700"/>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Calibri"/>
                </a:endParaRPr>
              </a:p>
            </p:txBody>
          </p:sp>
        </p:grpSp>
        <p:sp>
          <p:nvSpPr>
            <p:cNvPr id="16" name="TextBox 8"/>
            <p:cNvSpPr txBox="1"/>
            <p:nvPr/>
          </p:nvSpPr>
          <p:spPr>
            <a:xfrm>
              <a:off x="3071802" y="1273718"/>
              <a:ext cx="1904999" cy="677029"/>
            </a:xfrm>
            <a:prstGeom prst="rect">
              <a:avLst/>
            </a:prstGeom>
            <a:noFill/>
          </p:spPr>
          <p:txBody>
            <a:bodyPr wrap="square" rtlCol="0">
              <a:spAutoFit/>
            </a:bodyPr>
            <a:lstStyle/>
            <a:p>
              <a:pPr defTabSz="1219170"/>
              <a:r>
                <a:rPr lang="en-US" b="1" dirty="0">
                  <a:solidFill>
                    <a:prstClr val="black"/>
                  </a:solidFill>
                  <a:latin typeface="Calibri"/>
                </a:rPr>
                <a:t>Initial ranked list</a:t>
              </a:r>
            </a:p>
          </p:txBody>
        </p:sp>
        <p:cxnSp>
          <p:nvCxnSpPr>
            <p:cNvPr id="17" name="直接箭头连接符 16"/>
            <p:cNvCxnSpPr/>
            <p:nvPr/>
          </p:nvCxnSpPr>
          <p:spPr>
            <a:xfrm rot="5400000">
              <a:off x="571103" y="4077097"/>
              <a:ext cx="4496594" cy="1588"/>
            </a:xfrm>
            <a:prstGeom prst="straightConnector1">
              <a:avLst/>
            </a:prstGeom>
            <a:ln w="57150">
              <a:solidFill>
                <a:schemeClr val="tx1">
                  <a:lumMod val="50000"/>
                  <a:lumOff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pic>
        <p:nvPicPr>
          <p:cNvPr id="37" name="Picture 10" descr="D:\PPT模板用图光盘\PPT模板用图光盘\PPT用嗾EMF格式675个\SY144.EMF"/>
          <p:cNvPicPr>
            <a:picLocks noChangeAspect="1" noChangeArrowheads="1"/>
          </p:cNvPicPr>
          <p:nvPr/>
        </p:nvPicPr>
        <p:blipFill>
          <a:blip r:embed="rId9" cstate="print">
            <a:duotone>
              <a:schemeClr val="accent2">
                <a:shade val="45000"/>
                <a:satMod val="135000"/>
              </a:schemeClr>
              <a:prstClr val="white"/>
            </a:duotone>
          </a:blip>
          <a:srcRect/>
          <a:stretch>
            <a:fillRect/>
          </a:stretch>
        </p:blipFill>
        <p:spPr bwMode="auto">
          <a:xfrm>
            <a:off x="4255293" y="5933916"/>
            <a:ext cx="340445" cy="360000"/>
          </a:xfrm>
          <a:prstGeom prst="rect">
            <a:avLst/>
          </a:prstGeom>
          <a:noFill/>
          <a:effectLst>
            <a:outerShdw blurRad="50800" dist="38100" dir="2700000" algn="tl" rotWithShape="0">
              <a:prstClr val="black">
                <a:alpha val="40000"/>
              </a:prstClr>
            </a:outerShdw>
          </a:effectLst>
        </p:spPr>
      </p:pic>
      <p:pic>
        <p:nvPicPr>
          <p:cNvPr id="38" name="Picture 10" descr="D:\PPT模板用图光盘\PPT模板用图光盘\PPT用嗾EMF格式675个\SY144.EMF"/>
          <p:cNvPicPr>
            <a:picLocks noChangeAspect="1" noChangeArrowheads="1"/>
          </p:cNvPicPr>
          <p:nvPr/>
        </p:nvPicPr>
        <p:blipFill>
          <a:blip r:embed="rId9" cstate="print">
            <a:duotone>
              <a:schemeClr val="accent2">
                <a:shade val="45000"/>
                <a:satMod val="135000"/>
              </a:schemeClr>
              <a:prstClr val="white"/>
            </a:duotone>
          </a:blip>
          <a:srcRect/>
          <a:stretch>
            <a:fillRect/>
          </a:stretch>
        </p:blipFill>
        <p:spPr bwMode="auto">
          <a:xfrm>
            <a:off x="4263642" y="4214136"/>
            <a:ext cx="340445" cy="360000"/>
          </a:xfrm>
          <a:prstGeom prst="rect">
            <a:avLst/>
          </a:prstGeom>
          <a:noFill/>
          <a:effectLst>
            <a:outerShdw blurRad="50800" dist="38100" dir="2700000" algn="tl" rotWithShape="0">
              <a:prstClr val="black">
                <a:alpha val="40000"/>
              </a:prstClr>
            </a:outerShdw>
          </a:effectLst>
        </p:spPr>
      </p:pic>
      <p:pic>
        <p:nvPicPr>
          <p:cNvPr id="39" name="Picture 9" descr="D:\PPT模板用图光盘\PPT模板用图光盘\PPT用嗾EMF格式675个\SY147.EMF"/>
          <p:cNvPicPr>
            <a:picLocks noChangeAspect="1" noChangeArrowheads="1"/>
          </p:cNvPicPr>
          <p:nvPr/>
        </p:nvPicPr>
        <p:blipFill>
          <a:blip r:embed="rId2" cstate="print">
            <a:duotone>
              <a:schemeClr val="accent6">
                <a:shade val="45000"/>
                <a:satMod val="135000"/>
              </a:schemeClr>
              <a:prstClr val="white"/>
            </a:duotone>
          </a:blip>
          <a:srcRect/>
          <a:stretch>
            <a:fillRect/>
          </a:stretch>
        </p:blipFill>
        <p:spPr bwMode="auto">
          <a:xfrm>
            <a:off x="4290937" y="3357403"/>
            <a:ext cx="289020" cy="360000"/>
          </a:xfrm>
          <a:prstGeom prst="rect">
            <a:avLst/>
          </a:prstGeom>
          <a:noFill/>
          <a:effectLst>
            <a:outerShdw blurRad="50800" dist="38100" dir="2700000" algn="tl" rotWithShape="0">
              <a:prstClr val="black">
                <a:alpha val="40000"/>
              </a:prstClr>
            </a:outerShdw>
          </a:effectLst>
        </p:spPr>
      </p:pic>
      <p:pic>
        <p:nvPicPr>
          <p:cNvPr id="40" name="Picture 9" descr="D:\PPT模板用图光盘\PPT模板用图光盘\PPT用嗾EMF格式675个\SY147.EMF"/>
          <p:cNvPicPr>
            <a:picLocks noChangeAspect="1" noChangeArrowheads="1"/>
          </p:cNvPicPr>
          <p:nvPr/>
        </p:nvPicPr>
        <p:blipFill>
          <a:blip r:embed="rId2" cstate="print">
            <a:duotone>
              <a:schemeClr val="accent6">
                <a:shade val="45000"/>
                <a:satMod val="135000"/>
              </a:schemeClr>
              <a:prstClr val="white"/>
            </a:duotone>
          </a:blip>
          <a:srcRect/>
          <a:stretch>
            <a:fillRect/>
          </a:stretch>
        </p:blipFill>
        <p:spPr bwMode="auto">
          <a:xfrm>
            <a:off x="4290937" y="5065831"/>
            <a:ext cx="289020" cy="360000"/>
          </a:xfrm>
          <a:prstGeom prst="rect">
            <a:avLst/>
          </a:prstGeom>
          <a:noFill/>
          <a:effectLst>
            <a:outerShdw blurRad="50800" dist="38100" dir="2700000" algn="tl" rotWithShape="0">
              <a:prstClr val="black">
                <a:alpha val="40000"/>
              </a:prstClr>
            </a:outerShdw>
          </a:effectLst>
        </p:spPr>
      </p:pic>
      <p:pic>
        <p:nvPicPr>
          <p:cNvPr id="41" name="Picture 10" descr="D:\PPT模板用图光盘\PPT模板用图光盘\PPT用嗾EMF格式675个\SY144.EMF"/>
          <p:cNvPicPr>
            <a:picLocks noChangeAspect="1" noChangeArrowheads="1"/>
          </p:cNvPicPr>
          <p:nvPr/>
        </p:nvPicPr>
        <p:blipFill>
          <a:blip r:embed="rId9" cstate="print">
            <a:duotone>
              <a:schemeClr val="accent2">
                <a:shade val="45000"/>
                <a:satMod val="135000"/>
              </a:schemeClr>
              <a:prstClr val="white"/>
            </a:duotone>
          </a:blip>
          <a:srcRect/>
          <a:stretch>
            <a:fillRect/>
          </a:stretch>
        </p:blipFill>
        <p:spPr bwMode="auto">
          <a:xfrm>
            <a:off x="4255682" y="2547523"/>
            <a:ext cx="340445" cy="360000"/>
          </a:xfrm>
          <a:prstGeom prst="rect">
            <a:avLst/>
          </a:prstGeom>
          <a:noFill/>
          <a:effectLst>
            <a:outerShdw blurRad="50800" dist="38100" dir="2700000" algn="tl" rotWithShape="0">
              <a:prstClr val="black">
                <a:alpha val="40000"/>
              </a:prstClr>
            </a:outerShdw>
          </a:effectLst>
        </p:spPr>
      </p:pic>
      <p:grpSp>
        <p:nvGrpSpPr>
          <p:cNvPr id="42" name="组合 60"/>
          <p:cNvGrpSpPr/>
          <p:nvPr/>
        </p:nvGrpSpPr>
        <p:grpSpPr>
          <a:xfrm>
            <a:off x="8744675" y="1102748"/>
            <a:ext cx="1498212" cy="5380169"/>
            <a:chOff x="7493388" y="1488370"/>
            <a:chExt cx="1498212" cy="5430064"/>
          </a:xfrm>
        </p:grpSpPr>
        <p:sp>
          <p:nvSpPr>
            <p:cNvPr id="43" name="TextBox 31"/>
            <p:cNvSpPr txBox="1"/>
            <p:nvPr/>
          </p:nvSpPr>
          <p:spPr>
            <a:xfrm>
              <a:off x="7493388" y="1488370"/>
              <a:ext cx="1498212" cy="372757"/>
            </a:xfrm>
            <a:prstGeom prst="rect">
              <a:avLst/>
            </a:prstGeom>
            <a:noFill/>
          </p:spPr>
          <p:txBody>
            <a:bodyPr wrap="square" rtlCol="0">
              <a:spAutoFit/>
            </a:bodyPr>
            <a:lstStyle/>
            <a:p>
              <a:pPr algn="ctr" defTabSz="1219170"/>
              <a:r>
                <a:rPr lang="en-US" b="1" dirty="0">
                  <a:solidFill>
                    <a:prstClr val="black"/>
                  </a:solidFill>
                  <a:latin typeface="Calibri"/>
                </a:rPr>
                <a:t>Re-ranked list</a:t>
              </a:r>
            </a:p>
          </p:txBody>
        </p:sp>
        <p:grpSp>
          <p:nvGrpSpPr>
            <p:cNvPr id="44" name="组合 81"/>
            <p:cNvGrpSpPr/>
            <p:nvPr/>
          </p:nvGrpSpPr>
          <p:grpSpPr>
            <a:xfrm>
              <a:off x="7721988" y="1905000"/>
              <a:ext cx="1016045" cy="648000"/>
              <a:chOff x="3012355" y="2831380"/>
              <a:chExt cx="1016045" cy="648000"/>
            </a:xfrm>
          </p:grpSpPr>
          <p:pic>
            <p:nvPicPr>
              <p:cNvPr id="61" name="图片 60" descr="images.jpg"/>
              <p:cNvPicPr>
                <a:picLocks/>
              </p:cNvPicPr>
              <p:nvPr/>
            </p:nvPicPr>
            <p:blipFill>
              <a:blip r:embed="rId8" cstate="print"/>
              <a:stretch>
                <a:fillRect/>
              </a:stretch>
            </p:blipFill>
            <p:spPr>
              <a:xfrm>
                <a:off x="3200400" y="2831380"/>
                <a:ext cx="828000" cy="648000"/>
              </a:xfrm>
              <a:prstGeom prst="rect">
                <a:avLst/>
              </a:prstGeom>
              <a:ln>
                <a:noFill/>
              </a:ln>
              <a:effectLst>
                <a:outerShdw blurRad="292100" dist="25400" dir="2700000" algn="tl" rotWithShape="0">
                  <a:srgbClr val="333333">
                    <a:alpha val="65000"/>
                  </a:srgbClr>
                </a:outerShdw>
              </a:effectLst>
            </p:spPr>
          </p:pic>
          <p:pic>
            <p:nvPicPr>
              <p:cNvPr id="62" name="Picture 10" descr="D:\PPT模板用图光盘\PPT模板用图光盘\PPT用嗾EMF格式675个\SY144.EMF"/>
              <p:cNvPicPr>
                <a:picLocks noChangeAspect="1" noChangeArrowheads="1"/>
              </p:cNvPicPr>
              <p:nvPr/>
            </p:nvPicPr>
            <p:blipFill>
              <a:blip r:embed="rId9" cstate="print">
                <a:duotone>
                  <a:schemeClr val="accent2">
                    <a:shade val="45000"/>
                    <a:satMod val="135000"/>
                  </a:schemeClr>
                  <a:prstClr val="white"/>
                </a:duotone>
              </a:blip>
              <a:srcRect/>
              <a:stretch>
                <a:fillRect/>
              </a:stretch>
            </p:blipFill>
            <p:spPr bwMode="auto">
              <a:xfrm>
                <a:off x="3012355" y="2922978"/>
                <a:ext cx="340445" cy="360000"/>
              </a:xfrm>
              <a:prstGeom prst="rect">
                <a:avLst/>
              </a:prstGeom>
              <a:noFill/>
              <a:effectLst>
                <a:outerShdw blurRad="50800" dist="38100" dir="2700000" algn="tl" rotWithShape="0">
                  <a:prstClr val="black">
                    <a:alpha val="40000"/>
                  </a:prstClr>
                </a:outerShdw>
              </a:effectLst>
            </p:spPr>
          </p:pic>
        </p:grpSp>
        <p:grpSp>
          <p:nvGrpSpPr>
            <p:cNvPr id="45" name="组合 87"/>
            <p:cNvGrpSpPr/>
            <p:nvPr/>
          </p:nvGrpSpPr>
          <p:grpSpPr>
            <a:xfrm>
              <a:off x="7735636" y="2743200"/>
              <a:ext cx="1007696" cy="648000"/>
              <a:chOff x="3020704" y="4407752"/>
              <a:chExt cx="1007696" cy="648000"/>
            </a:xfrm>
          </p:grpSpPr>
          <p:pic>
            <p:nvPicPr>
              <p:cNvPr id="59" name="图片 58" descr="f58fb089f1ed5026.jpg"/>
              <p:cNvPicPr>
                <a:picLocks/>
              </p:cNvPicPr>
              <p:nvPr/>
            </p:nvPicPr>
            <p:blipFill>
              <a:blip r:embed="rId5" cstate="print"/>
              <a:stretch>
                <a:fillRect/>
              </a:stretch>
            </p:blipFill>
            <p:spPr>
              <a:xfrm>
                <a:off x="3200400" y="4407752"/>
                <a:ext cx="828000" cy="648000"/>
              </a:xfrm>
              <a:prstGeom prst="rect">
                <a:avLst/>
              </a:prstGeom>
              <a:ln>
                <a:noFill/>
              </a:ln>
              <a:effectLst>
                <a:outerShdw blurRad="292100" dist="25400" dir="2700000" algn="tl" rotWithShape="0">
                  <a:srgbClr val="333333">
                    <a:alpha val="65000"/>
                  </a:srgbClr>
                </a:outerShdw>
              </a:effectLst>
            </p:spPr>
          </p:pic>
          <p:pic>
            <p:nvPicPr>
              <p:cNvPr id="60" name="Picture 10" descr="D:\PPT模板用图光盘\PPT模板用图光盘\PPT用嗾EMF格式675个\SY144.EMF"/>
              <p:cNvPicPr>
                <a:picLocks noChangeAspect="1" noChangeArrowheads="1"/>
              </p:cNvPicPr>
              <p:nvPr/>
            </p:nvPicPr>
            <p:blipFill>
              <a:blip r:embed="rId9" cstate="print">
                <a:duotone>
                  <a:schemeClr val="accent2">
                    <a:shade val="45000"/>
                    <a:satMod val="135000"/>
                  </a:schemeClr>
                  <a:prstClr val="white"/>
                </a:duotone>
              </a:blip>
              <a:srcRect/>
              <a:stretch>
                <a:fillRect/>
              </a:stretch>
            </p:blipFill>
            <p:spPr bwMode="auto">
              <a:xfrm>
                <a:off x="3020704" y="4491530"/>
                <a:ext cx="340445" cy="360000"/>
              </a:xfrm>
              <a:prstGeom prst="rect">
                <a:avLst/>
              </a:prstGeom>
              <a:noFill/>
              <a:effectLst>
                <a:outerShdw blurRad="50800" dist="38100" dir="2700000" algn="tl" rotWithShape="0">
                  <a:prstClr val="black">
                    <a:alpha val="40000"/>
                  </a:prstClr>
                </a:outerShdw>
              </a:effectLst>
            </p:spPr>
          </p:pic>
        </p:grpSp>
        <p:grpSp>
          <p:nvGrpSpPr>
            <p:cNvPr id="46" name="组合 91"/>
            <p:cNvGrpSpPr/>
            <p:nvPr/>
          </p:nvGrpSpPr>
          <p:grpSpPr>
            <a:xfrm>
              <a:off x="7735636" y="3612932"/>
              <a:ext cx="1016045" cy="648000"/>
              <a:chOff x="3012355" y="5996132"/>
              <a:chExt cx="1016045" cy="648000"/>
            </a:xfrm>
          </p:grpSpPr>
          <p:pic>
            <p:nvPicPr>
              <p:cNvPr id="57" name="图片 56" descr="beach2.jpg"/>
              <p:cNvPicPr>
                <a:picLocks/>
              </p:cNvPicPr>
              <p:nvPr/>
            </p:nvPicPr>
            <p:blipFill>
              <a:blip r:embed="rId4" cstate="print"/>
              <a:stretch>
                <a:fillRect/>
              </a:stretch>
            </p:blipFill>
            <p:spPr>
              <a:xfrm>
                <a:off x="3200400" y="5996132"/>
                <a:ext cx="828000" cy="648000"/>
              </a:xfrm>
              <a:prstGeom prst="rect">
                <a:avLst/>
              </a:prstGeom>
              <a:ln>
                <a:noFill/>
              </a:ln>
              <a:effectLst>
                <a:outerShdw blurRad="292100" dist="25400" dir="2700000" algn="tl" rotWithShape="0">
                  <a:srgbClr val="333333">
                    <a:alpha val="65000"/>
                  </a:srgbClr>
                </a:outerShdw>
              </a:effectLst>
            </p:spPr>
          </p:pic>
          <p:pic>
            <p:nvPicPr>
              <p:cNvPr id="58" name="Picture 10" descr="D:\PPT模板用图光盘\PPT模板用图光盘\PPT用嗾EMF格式675个\SY144.EMF"/>
              <p:cNvPicPr>
                <a:picLocks noChangeAspect="1" noChangeArrowheads="1"/>
              </p:cNvPicPr>
              <p:nvPr/>
            </p:nvPicPr>
            <p:blipFill>
              <a:blip r:embed="rId9" cstate="print">
                <a:duotone>
                  <a:schemeClr val="accent2">
                    <a:shade val="45000"/>
                    <a:satMod val="135000"/>
                  </a:schemeClr>
                  <a:prstClr val="white"/>
                </a:duotone>
              </a:blip>
              <a:srcRect/>
              <a:stretch>
                <a:fillRect/>
              </a:stretch>
            </p:blipFill>
            <p:spPr bwMode="auto">
              <a:xfrm>
                <a:off x="3012355" y="6060334"/>
                <a:ext cx="340445" cy="360000"/>
              </a:xfrm>
              <a:prstGeom prst="rect">
                <a:avLst/>
              </a:prstGeom>
              <a:noFill/>
              <a:effectLst>
                <a:outerShdw blurRad="50800" dist="38100" dir="2700000" algn="tl" rotWithShape="0">
                  <a:prstClr val="black">
                    <a:alpha val="40000"/>
                  </a:prstClr>
                </a:outerShdw>
              </a:effectLst>
            </p:spPr>
          </p:pic>
        </p:grpSp>
        <p:grpSp>
          <p:nvGrpSpPr>
            <p:cNvPr id="47" name="组合 94"/>
            <p:cNvGrpSpPr/>
            <p:nvPr/>
          </p:nvGrpSpPr>
          <p:grpSpPr>
            <a:xfrm>
              <a:off x="7784540" y="4495800"/>
              <a:ext cx="980400" cy="648000"/>
              <a:chOff x="3048000" y="2295688"/>
              <a:chExt cx="980400" cy="648000"/>
            </a:xfrm>
          </p:grpSpPr>
          <p:pic>
            <p:nvPicPr>
              <p:cNvPr id="55" name="图片 54" descr="c5f22f5a308979ee.jpg"/>
              <p:cNvPicPr>
                <a:picLocks/>
              </p:cNvPicPr>
              <p:nvPr/>
            </p:nvPicPr>
            <p:blipFill>
              <a:blip r:embed="rId3" cstate="print"/>
              <a:stretch>
                <a:fillRect/>
              </a:stretch>
            </p:blipFill>
            <p:spPr>
              <a:xfrm>
                <a:off x="3200400" y="2295688"/>
                <a:ext cx="828000" cy="648000"/>
              </a:xfrm>
              <a:prstGeom prst="rect">
                <a:avLst/>
              </a:prstGeom>
              <a:ln>
                <a:noFill/>
              </a:ln>
              <a:effectLst>
                <a:outerShdw blurRad="292100" dist="25400" dir="2700000" algn="tl" rotWithShape="0">
                  <a:srgbClr val="333333">
                    <a:alpha val="65000"/>
                  </a:srgbClr>
                </a:outerShdw>
              </a:effectLst>
            </p:spPr>
          </p:pic>
          <p:pic>
            <p:nvPicPr>
              <p:cNvPr id="56" name="Picture 9" descr="D:\PPT模板用图光盘\PPT模板用图光盘\PPT用嗾EMF格式675个\SY147.EMF"/>
              <p:cNvPicPr>
                <a:picLocks noChangeAspect="1" noChangeArrowheads="1"/>
              </p:cNvPicPr>
              <p:nvPr/>
            </p:nvPicPr>
            <p:blipFill>
              <a:blip r:embed="rId2" cstate="print">
                <a:duotone>
                  <a:schemeClr val="accent6">
                    <a:shade val="45000"/>
                    <a:satMod val="135000"/>
                  </a:schemeClr>
                  <a:prstClr val="white"/>
                </a:duotone>
              </a:blip>
              <a:srcRect/>
              <a:stretch>
                <a:fillRect/>
              </a:stretch>
            </p:blipFill>
            <p:spPr bwMode="auto">
              <a:xfrm>
                <a:off x="3048000" y="2362200"/>
                <a:ext cx="289020" cy="360000"/>
              </a:xfrm>
              <a:prstGeom prst="rect">
                <a:avLst/>
              </a:prstGeom>
              <a:noFill/>
              <a:effectLst>
                <a:outerShdw blurRad="50800" dist="38100" dir="2700000" algn="tl" rotWithShape="0">
                  <a:prstClr val="black">
                    <a:alpha val="40000"/>
                  </a:prstClr>
                </a:outerShdw>
              </a:effectLst>
            </p:spPr>
          </p:pic>
        </p:grpSp>
        <p:grpSp>
          <p:nvGrpSpPr>
            <p:cNvPr id="48" name="组合 97"/>
            <p:cNvGrpSpPr/>
            <p:nvPr/>
          </p:nvGrpSpPr>
          <p:grpSpPr>
            <a:xfrm>
              <a:off x="7776580" y="5381298"/>
              <a:ext cx="980400" cy="648000"/>
              <a:chOff x="3048000" y="3900042"/>
              <a:chExt cx="980400" cy="648000"/>
            </a:xfrm>
          </p:grpSpPr>
          <p:pic>
            <p:nvPicPr>
              <p:cNvPr id="53" name="图片 52" descr="AYNV6CA7KV2IHCAS0P761CAA5XCFWCA095E0GCA2TQ3GPCALCF8W9CAUB6B5DCA8LD5AECAHGEQRUCA00FAYRCAOEJ42ICAM7SCS8CAS7L3XECAN0SEMGCAM9QSNWCA31XEZRCAJHZQ3ICAVGELZK.jpg"/>
              <p:cNvPicPr>
                <a:picLocks/>
              </p:cNvPicPr>
              <p:nvPr/>
            </p:nvPicPr>
            <p:blipFill>
              <a:blip r:embed="rId6" cstate="print"/>
              <a:stretch>
                <a:fillRect/>
              </a:stretch>
            </p:blipFill>
            <p:spPr>
              <a:xfrm>
                <a:off x="3200400" y="3900042"/>
                <a:ext cx="828000" cy="648000"/>
              </a:xfrm>
              <a:prstGeom prst="rect">
                <a:avLst/>
              </a:prstGeom>
              <a:ln>
                <a:noFill/>
              </a:ln>
              <a:effectLst>
                <a:outerShdw blurRad="292100" dist="25400" dir="2700000" algn="tl" rotWithShape="0">
                  <a:srgbClr val="333333">
                    <a:alpha val="65000"/>
                  </a:srgbClr>
                </a:outerShdw>
              </a:effectLst>
            </p:spPr>
          </p:pic>
          <p:pic>
            <p:nvPicPr>
              <p:cNvPr id="54" name="Picture 9" descr="D:\PPT模板用图光盘\PPT模板用图光盘\PPT用嗾EMF格式675个\SY147.EMF"/>
              <p:cNvPicPr>
                <a:picLocks noChangeAspect="1" noChangeArrowheads="1"/>
              </p:cNvPicPr>
              <p:nvPr/>
            </p:nvPicPr>
            <p:blipFill>
              <a:blip r:embed="rId2" cstate="print">
                <a:duotone>
                  <a:schemeClr val="accent6">
                    <a:shade val="45000"/>
                    <a:satMod val="135000"/>
                  </a:schemeClr>
                  <a:prstClr val="white"/>
                </a:duotone>
              </a:blip>
              <a:srcRect/>
              <a:stretch>
                <a:fillRect/>
              </a:stretch>
            </p:blipFill>
            <p:spPr bwMode="auto">
              <a:xfrm>
                <a:off x="3048000" y="3966779"/>
                <a:ext cx="289020" cy="360000"/>
              </a:xfrm>
              <a:prstGeom prst="rect">
                <a:avLst/>
              </a:prstGeom>
              <a:noFill/>
              <a:effectLst>
                <a:outerShdw blurRad="50800" dist="38100" dir="2700000" algn="tl" rotWithShape="0">
                  <a:prstClr val="black">
                    <a:alpha val="40000"/>
                  </a:prstClr>
                </a:outerShdw>
              </a:effectLst>
            </p:spPr>
          </p:pic>
        </p:grpSp>
        <p:grpSp>
          <p:nvGrpSpPr>
            <p:cNvPr id="49" name="组合 101"/>
            <p:cNvGrpSpPr/>
            <p:nvPr/>
          </p:nvGrpSpPr>
          <p:grpSpPr>
            <a:xfrm>
              <a:off x="7784540" y="6270434"/>
              <a:ext cx="980400" cy="648000"/>
              <a:chOff x="3048000" y="5499730"/>
              <a:chExt cx="980400" cy="648000"/>
            </a:xfrm>
          </p:grpSpPr>
          <p:pic>
            <p:nvPicPr>
              <p:cNvPr id="51" name="图片 50" descr="8ADGNCAGFH5W1CAOQ4T4LCAPPEIW9CA91IET1CAHC6VW7CALXVREVCAYHMHHTCA3BUCGWCA2FK4PXCAV1C0TBCA9K1DR9CAO6IG39CANOIRZ3CA0W533BCAWVGGL9CAT3EZ8JCAKXYB3NCA7GEZJV.jpg"/>
              <p:cNvPicPr>
                <a:picLocks/>
              </p:cNvPicPr>
              <p:nvPr/>
            </p:nvPicPr>
            <p:blipFill>
              <a:blip r:embed="rId7" cstate="print"/>
              <a:stretch>
                <a:fillRect/>
              </a:stretch>
            </p:blipFill>
            <p:spPr>
              <a:xfrm>
                <a:off x="3200400" y="5499730"/>
                <a:ext cx="828000" cy="648000"/>
              </a:xfrm>
              <a:prstGeom prst="rect">
                <a:avLst/>
              </a:prstGeom>
              <a:ln>
                <a:noFill/>
              </a:ln>
              <a:effectLst>
                <a:outerShdw blurRad="292100" dist="25400" dir="2700000" algn="tl" rotWithShape="0">
                  <a:srgbClr val="333333">
                    <a:alpha val="65000"/>
                  </a:srgbClr>
                </a:outerShdw>
              </a:effectLst>
            </p:spPr>
          </p:pic>
          <p:pic>
            <p:nvPicPr>
              <p:cNvPr id="52" name="Picture 9" descr="D:\PPT模板用图光盘\PPT模板用图光盘\PPT用嗾EMF格式675个\SY147.EMF"/>
              <p:cNvPicPr>
                <a:picLocks noChangeAspect="1" noChangeArrowheads="1"/>
              </p:cNvPicPr>
              <p:nvPr/>
            </p:nvPicPr>
            <p:blipFill>
              <a:blip r:embed="rId2" cstate="print">
                <a:duotone>
                  <a:schemeClr val="accent6">
                    <a:shade val="45000"/>
                    <a:satMod val="135000"/>
                  </a:schemeClr>
                  <a:prstClr val="white"/>
                </a:duotone>
              </a:blip>
              <a:srcRect/>
              <a:stretch>
                <a:fillRect/>
              </a:stretch>
            </p:blipFill>
            <p:spPr bwMode="auto">
              <a:xfrm>
                <a:off x="3048000" y="5524878"/>
                <a:ext cx="289020" cy="360000"/>
              </a:xfrm>
              <a:prstGeom prst="rect">
                <a:avLst/>
              </a:prstGeom>
              <a:noFill/>
              <a:effectLst>
                <a:outerShdw blurRad="50800" dist="38100" dir="2700000" algn="tl" rotWithShape="0">
                  <a:prstClr val="black">
                    <a:alpha val="40000"/>
                  </a:prstClr>
                </a:outerShdw>
              </a:effectLst>
            </p:spPr>
          </p:pic>
        </p:grpSp>
        <p:cxnSp>
          <p:nvCxnSpPr>
            <p:cNvPr id="50" name="直接箭头连接符 49"/>
            <p:cNvCxnSpPr/>
            <p:nvPr/>
          </p:nvCxnSpPr>
          <p:spPr>
            <a:xfrm rot="5400000">
              <a:off x="5334030" y="4343371"/>
              <a:ext cx="4420394" cy="853"/>
            </a:xfrm>
            <a:prstGeom prst="straightConnector1">
              <a:avLst/>
            </a:prstGeom>
            <a:ln w="57150">
              <a:solidFill>
                <a:schemeClr val="tx1">
                  <a:lumMod val="50000"/>
                  <a:lumOff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63" name="Group 82"/>
          <p:cNvGrpSpPr/>
          <p:nvPr/>
        </p:nvGrpSpPr>
        <p:grpSpPr>
          <a:xfrm>
            <a:off x="1481254" y="2336257"/>
            <a:ext cx="1905001" cy="2811239"/>
            <a:chOff x="71406" y="2053428"/>
            <a:chExt cx="1905000" cy="2811238"/>
          </a:xfrm>
        </p:grpSpPr>
        <p:cxnSp>
          <p:nvCxnSpPr>
            <p:cNvPr id="64" name="Straight Arrow Connector 77"/>
            <p:cNvCxnSpPr/>
            <p:nvPr/>
          </p:nvCxnSpPr>
          <p:spPr>
            <a:xfrm rot="5400000">
              <a:off x="751429" y="3233737"/>
              <a:ext cx="532610" cy="792"/>
            </a:xfrm>
            <a:prstGeom prst="straightConnector1">
              <a:avLst/>
            </a:prstGeom>
            <a:ln w="63500">
              <a:solidFill>
                <a:schemeClr val="accent6">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65" name="组合 66"/>
            <p:cNvGrpSpPr/>
            <p:nvPr/>
          </p:nvGrpSpPr>
          <p:grpSpPr>
            <a:xfrm>
              <a:off x="71406" y="2053428"/>
              <a:ext cx="1905000" cy="762000"/>
              <a:chOff x="228600" y="5562600"/>
              <a:chExt cx="1905000" cy="762000"/>
            </a:xfrm>
          </p:grpSpPr>
          <p:sp>
            <p:nvSpPr>
              <p:cNvPr id="76" name="折角形 75"/>
              <p:cNvSpPr/>
              <p:nvPr/>
            </p:nvSpPr>
            <p:spPr>
              <a:xfrm>
                <a:off x="381000" y="5562600"/>
                <a:ext cx="1600200" cy="762000"/>
              </a:xfrm>
              <a:prstGeom prst="foldedCorner">
                <a:avLst>
                  <a:gd name="adj" fmla="val 31715"/>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1219170"/>
                <a:endParaRPr lang="zh-CN" altLang="en-US" dirty="0">
                  <a:solidFill>
                    <a:prstClr val="white"/>
                  </a:solidFill>
                  <a:latin typeface="Calibri"/>
                  <a:ea typeface="宋体" panose="02010600030101010101" pitchFamily="2" charset="-122"/>
                </a:endParaRPr>
              </a:p>
            </p:txBody>
          </p:sp>
          <p:sp>
            <p:nvSpPr>
              <p:cNvPr id="77" name="TextBox 6"/>
              <p:cNvSpPr txBox="1"/>
              <p:nvPr/>
            </p:nvSpPr>
            <p:spPr>
              <a:xfrm>
                <a:off x="228600" y="5570547"/>
                <a:ext cx="1905000" cy="754053"/>
              </a:xfrm>
              <a:prstGeom prst="rect">
                <a:avLst/>
              </a:prstGeom>
              <a:noFill/>
            </p:spPr>
            <p:txBody>
              <a:bodyPr wrap="square" rtlCol="0">
                <a:spAutoFit/>
              </a:bodyPr>
              <a:lstStyle/>
              <a:p>
                <a:pPr algn="ctr" defTabSz="1219170">
                  <a:spcBef>
                    <a:spcPts val="600"/>
                  </a:spcBef>
                </a:pPr>
                <a:r>
                  <a:rPr lang="en-US" sz="2000" b="1" dirty="0">
                    <a:solidFill>
                      <a:prstClr val="black"/>
                    </a:solidFill>
                    <a:latin typeface="Calibri"/>
                  </a:rPr>
                  <a:t>Text Query: </a:t>
                </a:r>
              </a:p>
              <a:p>
                <a:pPr algn="ctr" defTabSz="1219170">
                  <a:spcBef>
                    <a:spcPts val="600"/>
                  </a:spcBef>
                </a:pPr>
                <a:r>
                  <a:rPr lang="en-US" b="1" dirty="0">
                    <a:solidFill>
                      <a:prstClr val="black"/>
                    </a:solidFill>
                    <a:latin typeface="Calibri"/>
                  </a:rPr>
                  <a:t>“beach</a:t>
                </a:r>
                <a:r>
                  <a:rPr lang="en-US" altLang="zh-CN" b="1" dirty="0">
                    <a:solidFill>
                      <a:prstClr val="black"/>
                    </a:solidFill>
                    <a:latin typeface="Calibri"/>
                    <a:ea typeface="宋体" panose="02010600030101010101" pitchFamily="2" charset="-122"/>
                  </a:rPr>
                  <a:t>”</a:t>
                </a:r>
                <a:endParaRPr lang="zh-CN" altLang="en-US" b="1" dirty="0">
                  <a:solidFill>
                    <a:prstClr val="black"/>
                  </a:solidFill>
                  <a:latin typeface="Calibri"/>
                  <a:ea typeface="宋体" panose="02010600030101010101" pitchFamily="2" charset="-122"/>
                </a:endParaRPr>
              </a:p>
            </p:txBody>
          </p:sp>
        </p:grpSp>
        <p:grpSp>
          <p:nvGrpSpPr>
            <p:cNvPr id="66" name="组合 72"/>
            <p:cNvGrpSpPr/>
            <p:nvPr/>
          </p:nvGrpSpPr>
          <p:grpSpPr>
            <a:xfrm>
              <a:off x="171900" y="3531166"/>
              <a:ext cx="1518805" cy="1333500"/>
              <a:chOff x="157595" y="3848100"/>
              <a:chExt cx="1518805" cy="1333500"/>
            </a:xfrm>
          </p:grpSpPr>
          <p:grpSp>
            <p:nvGrpSpPr>
              <p:cNvPr id="67" name="组合 116"/>
              <p:cNvGrpSpPr/>
              <p:nvPr/>
            </p:nvGrpSpPr>
            <p:grpSpPr>
              <a:xfrm>
                <a:off x="157595" y="3848100"/>
                <a:ext cx="1518805" cy="1333500"/>
                <a:chOff x="157595" y="3848100"/>
                <a:chExt cx="1518805" cy="1333500"/>
              </a:xfrm>
            </p:grpSpPr>
            <p:grpSp>
              <p:nvGrpSpPr>
                <p:cNvPr id="72" name="组合 65"/>
                <p:cNvGrpSpPr/>
                <p:nvPr/>
              </p:nvGrpSpPr>
              <p:grpSpPr>
                <a:xfrm>
                  <a:off x="157595" y="3848100"/>
                  <a:ext cx="1518805" cy="1333500"/>
                  <a:chOff x="348095" y="3733800"/>
                  <a:chExt cx="1518805" cy="1333500"/>
                </a:xfrm>
              </p:grpSpPr>
              <p:pic>
                <p:nvPicPr>
                  <p:cNvPr id="74" name="Picture 5" descr="C:\Documents and Settings\THINKPAD USER\桌面\images.jpg"/>
                  <p:cNvPicPr>
                    <a:picLocks noChangeAspect="1" noChangeArrowheads="1"/>
                  </p:cNvPicPr>
                  <p:nvPr/>
                </p:nvPicPr>
                <p:blipFill>
                  <a:blip r:embed="rId10" cstate="print"/>
                  <a:srcRect/>
                  <a:stretch>
                    <a:fillRect/>
                  </a:stretch>
                </p:blipFill>
                <p:spPr bwMode="auto">
                  <a:xfrm>
                    <a:off x="533400" y="3733800"/>
                    <a:ext cx="1333500" cy="1333500"/>
                  </a:xfrm>
                  <a:prstGeom prst="rect">
                    <a:avLst/>
                  </a:prstGeom>
                  <a:ln>
                    <a:noFill/>
                  </a:ln>
                  <a:effectLst>
                    <a:outerShdw blurRad="292100" dist="139700" dir="2700000" algn="tl" rotWithShape="0">
                      <a:srgbClr val="333333">
                        <a:alpha val="65000"/>
                      </a:srgbClr>
                    </a:outerShdw>
                  </a:effectLst>
                </p:spPr>
              </p:pic>
              <p:pic>
                <p:nvPicPr>
                  <p:cNvPr id="75" name="Picture 7" descr="D:\PPT模板用图光盘\PPT模板用图光盘\PPT用嗾EMF格式675个\ED032.EMF"/>
                  <p:cNvPicPr>
                    <a:picLocks noChangeAspect="1" noChangeArrowheads="1"/>
                  </p:cNvPicPr>
                  <p:nvPr/>
                </p:nvPicPr>
                <p:blipFill>
                  <a:blip r:embed="rId11" cstate="print"/>
                  <a:srcRect/>
                  <a:stretch>
                    <a:fillRect/>
                  </a:stretch>
                </p:blipFill>
                <p:spPr bwMode="auto">
                  <a:xfrm rot="21175817">
                    <a:off x="348095" y="3799389"/>
                    <a:ext cx="838610" cy="762000"/>
                  </a:xfrm>
                  <a:prstGeom prst="rect">
                    <a:avLst/>
                  </a:prstGeom>
                  <a:ln>
                    <a:noFill/>
                  </a:ln>
                  <a:effectLst>
                    <a:outerShdw blurRad="292100" dist="139700" dir="2700000" algn="tl" rotWithShape="0">
                      <a:srgbClr val="333333">
                        <a:alpha val="65000"/>
                      </a:srgbClr>
                    </a:outerShdw>
                  </a:effectLst>
                </p:spPr>
              </p:pic>
            </p:grpSp>
            <p:sp>
              <p:nvSpPr>
                <p:cNvPr id="73" name="矩形 72"/>
                <p:cNvSpPr/>
                <p:nvPr/>
              </p:nvSpPr>
              <p:spPr>
                <a:xfrm>
                  <a:off x="328535" y="4876800"/>
                  <a:ext cx="1320938" cy="276999"/>
                </a:xfrm>
                <a:prstGeom prst="rect">
                  <a:avLst/>
                </a:prstGeom>
              </p:spPr>
              <p:txBody>
                <a:bodyPr wrap="none">
                  <a:spAutoFit/>
                </a:bodyPr>
                <a:lstStyle/>
                <a:p>
                  <a:pPr defTabSz="1219170"/>
                  <a:r>
                    <a:rPr lang="en-US" sz="1200" b="1" dirty="0">
                      <a:solidFill>
                        <a:prstClr val="white"/>
                      </a:solidFill>
                      <a:latin typeface="Calibri"/>
                    </a:rPr>
                    <a:t>Text-</a:t>
                  </a:r>
                  <a:r>
                    <a:rPr lang="en-US" altLang="zh-CN" sz="1200" b="1" dirty="0">
                      <a:solidFill>
                        <a:prstClr val="white"/>
                      </a:solidFill>
                      <a:latin typeface="Calibri"/>
                      <a:ea typeface="宋体" panose="02010600030101010101" pitchFamily="2" charset="-122"/>
                    </a:rPr>
                    <a:t>based search</a:t>
                  </a:r>
                  <a:endParaRPr lang="zh-CN" altLang="en-US" sz="1200" dirty="0">
                    <a:solidFill>
                      <a:prstClr val="white"/>
                    </a:solidFill>
                    <a:latin typeface="Calibri"/>
                    <a:ea typeface="宋体" panose="02010600030101010101" pitchFamily="2" charset="-122"/>
                  </a:endParaRPr>
                </a:p>
              </p:txBody>
            </p:sp>
          </p:grpSp>
          <p:pic>
            <p:nvPicPr>
              <p:cNvPr id="68" name="图片 67" descr="c5f22f5a308979ee.jpg"/>
              <p:cNvPicPr>
                <a:picLocks/>
              </p:cNvPicPr>
              <p:nvPr/>
            </p:nvPicPr>
            <p:blipFill>
              <a:blip r:embed="rId12" cstate="print"/>
              <a:stretch>
                <a:fillRect/>
              </a:stretch>
            </p:blipFill>
            <p:spPr>
              <a:xfrm rot="21086713">
                <a:off x="843610" y="4412457"/>
                <a:ext cx="152400" cy="114599"/>
              </a:xfrm>
              <a:prstGeom prst="rect">
                <a:avLst/>
              </a:prstGeom>
              <a:ln>
                <a:noFill/>
              </a:ln>
              <a:effectLst>
                <a:outerShdw blurRad="292100" dist="139700" dir="2700000" algn="tl" rotWithShape="0">
                  <a:srgbClr val="333333">
                    <a:alpha val="65000"/>
                  </a:srgbClr>
                </a:outerShdw>
              </a:effectLst>
            </p:spPr>
          </p:pic>
          <p:pic>
            <p:nvPicPr>
              <p:cNvPr id="69" name="图片 68" descr="f58fb089f1ed5026.jpg"/>
              <p:cNvPicPr>
                <a:picLocks/>
              </p:cNvPicPr>
              <p:nvPr/>
            </p:nvPicPr>
            <p:blipFill>
              <a:blip r:embed="rId13" cstate="print"/>
              <a:stretch>
                <a:fillRect/>
              </a:stretch>
            </p:blipFill>
            <p:spPr>
              <a:xfrm rot="21004286">
                <a:off x="697668" y="4710913"/>
                <a:ext cx="169670" cy="152400"/>
              </a:xfrm>
              <a:prstGeom prst="rect">
                <a:avLst/>
              </a:prstGeom>
              <a:ln>
                <a:noFill/>
              </a:ln>
              <a:effectLst>
                <a:outerShdw blurRad="292100" dist="139700" dir="2700000" algn="tl" rotWithShape="0">
                  <a:srgbClr val="333333">
                    <a:alpha val="65000"/>
                  </a:srgbClr>
                </a:outerShdw>
              </a:effectLst>
            </p:spPr>
          </p:pic>
          <p:pic>
            <p:nvPicPr>
              <p:cNvPr id="70" name="图片 69" descr="images.jpg"/>
              <p:cNvPicPr>
                <a:picLocks/>
              </p:cNvPicPr>
              <p:nvPr/>
            </p:nvPicPr>
            <p:blipFill>
              <a:blip r:embed="rId14" cstate="print"/>
              <a:stretch>
                <a:fillRect/>
              </a:stretch>
            </p:blipFill>
            <p:spPr>
              <a:xfrm>
                <a:off x="1075067" y="4150972"/>
                <a:ext cx="152400" cy="114600"/>
              </a:xfrm>
              <a:prstGeom prst="rect">
                <a:avLst/>
              </a:prstGeom>
              <a:ln>
                <a:noFill/>
              </a:ln>
              <a:effectLst>
                <a:outerShdw blurRad="292100" dist="139700" dir="2700000" algn="tl" rotWithShape="0">
                  <a:srgbClr val="333333">
                    <a:alpha val="65000"/>
                  </a:srgbClr>
                </a:outerShdw>
              </a:effectLst>
            </p:spPr>
          </p:pic>
          <p:pic>
            <p:nvPicPr>
              <p:cNvPr id="71" name="图片 70" descr="AYNV6CA7KV2IHCAS0P761CAA5XCFWCA095E0GCA2TQ3GPCALCF8W9CAUB6B5DCA8LD5AECAHGEQRUCA00FAYRCAOEJ42ICAM7SCS8CAS7L3XECAN0SEMGCAM9QSNWCA31XEZRCAJHZQ3ICAVGELZK.jpg"/>
              <p:cNvPicPr>
                <a:picLocks/>
              </p:cNvPicPr>
              <p:nvPr/>
            </p:nvPicPr>
            <p:blipFill>
              <a:blip r:embed="rId15" cstate="print"/>
              <a:srcRect l="55217"/>
              <a:stretch>
                <a:fillRect/>
              </a:stretch>
            </p:blipFill>
            <p:spPr>
              <a:xfrm rot="195716">
                <a:off x="1431677" y="4569495"/>
                <a:ext cx="93175" cy="124844"/>
              </a:xfrm>
              <a:prstGeom prst="rect">
                <a:avLst/>
              </a:prstGeom>
              <a:ln>
                <a:noFill/>
              </a:ln>
              <a:effectLst>
                <a:outerShdw blurRad="292100" dist="139700" dir="2700000" algn="tl" rotWithShape="0">
                  <a:srgbClr val="333333">
                    <a:alpha val="65000"/>
                  </a:srgbClr>
                </a:outerShdw>
              </a:effectLst>
            </p:spPr>
          </p:pic>
        </p:grpSp>
      </p:grpSp>
      <p:grpSp>
        <p:nvGrpSpPr>
          <p:cNvPr id="78" name="组合 109"/>
          <p:cNvGrpSpPr/>
          <p:nvPr/>
        </p:nvGrpSpPr>
        <p:grpSpPr>
          <a:xfrm>
            <a:off x="6782355" y="1469482"/>
            <a:ext cx="1904367" cy="1276351"/>
            <a:chOff x="5531068" y="1905000"/>
            <a:chExt cx="1904367" cy="1276350"/>
          </a:xfrm>
        </p:grpSpPr>
        <p:pic>
          <p:nvPicPr>
            <p:cNvPr id="79" name="Picture 2"/>
            <p:cNvPicPr>
              <a:picLocks noChangeAspect="1" noChangeArrowheads="1"/>
            </p:cNvPicPr>
            <p:nvPr/>
          </p:nvPicPr>
          <p:blipFill>
            <a:blip r:embed="rId16" cstate="print"/>
            <a:srcRect/>
            <a:stretch>
              <a:fillRect/>
            </a:stretch>
          </p:blipFill>
          <p:spPr bwMode="auto">
            <a:xfrm>
              <a:off x="5925365" y="2362200"/>
              <a:ext cx="1076325" cy="819150"/>
            </a:xfrm>
            <a:prstGeom prst="rect">
              <a:avLst/>
            </a:prstGeom>
            <a:noFill/>
            <a:ln w="9525">
              <a:noFill/>
              <a:miter lim="800000"/>
              <a:headEnd/>
              <a:tailEnd/>
            </a:ln>
            <a:effectLst>
              <a:glow rad="228600">
                <a:schemeClr val="accent6">
                  <a:satMod val="175000"/>
                  <a:alpha val="40000"/>
                </a:schemeClr>
              </a:glow>
            </a:effectLst>
          </p:spPr>
        </p:pic>
        <p:sp>
          <p:nvSpPr>
            <p:cNvPr id="80" name="矩形 79"/>
            <p:cNvSpPr/>
            <p:nvPr/>
          </p:nvSpPr>
          <p:spPr>
            <a:xfrm>
              <a:off x="5531068" y="1905000"/>
              <a:ext cx="1904367" cy="369332"/>
            </a:xfrm>
            <a:prstGeom prst="rect">
              <a:avLst/>
            </a:prstGeom>
          </p:spPr>
          <p:txBody>
            <a:bodyPr wrap="none">
              <a:spAutoFit/>
            </a:bodyPr>
            <a:lstStyle/>
            <a:p>
              <a:pPr defTabSz="1219170"/>
              <a:r>
                <a:rPr lang="en-US" dirty="0">
                  <a:solidFill>
                    <a:prstClr val="black"/>
                  </a:solidFill>
                  <a:latin typeface="Calibri"/>
                </a:rPr>
                <a:t>Visual informat</a:t>
              </a:r>
              <a:r>
                <a:rPr lang="en-US" altLang="zh-CN" dirty="0">
                  <a:solidFill>
                    <a:prstClr val="black"/>
                  </a:solidFill>
                  <a:latin typeface="Calibri"/>
                  <a:ea typeface="宋体" panose="02010600030101010101" pitchFamily="2" charset="-122"/>
                </a:rPr>
                <a:t>i</a:t>
              </a:r>
              <a:r>
                <a:rPr lang="en-US" dirty="0">
                  <a:solidFill>
                    <a:prstClr val="black"/>
                  </a:solidFill>
                  <a:latin typeface="Calibri"/>
                </a:rPr>
                <a:t>on</a:t>
              </a:r>
            </a:p>
          </p:txBody>
        </p:sp>
      </p:grpSp>
      <p:cxnSp>
        <p:nvCxnSpPr>
          <p:cNvPr id="81" name="直接箭头连接符 80"/>
          <p:cNvCxnSpPr/>
          <p:nvPr/>
        </p:nvCxnSpPr>
        <p:spPr>
          <a:xfrm>
            <a:off x="4966030" y="1864760"/>
            <a:ext cx="4619131" cy="2548448"/>
          </a:xfrm>
          <a:prstGeom prst="straightConnector1">
            <a:avLst/>
          </a:prstGeom>
          <a:ln w="57150">
            <a:solidFill>
              <a:srgbClr val="FF0000"/>
            </a:solidFill>
            <a:prstDash val="dash"/>
            <a:headEnd type="oval"/>
            <a:tailEnd type="arrow"/>
          </a:ln>
        </p:spPr>
        <p:style>
          <a:lnRef idx="3">
            <a:schemeClr val="accent6"/>
          </a:lnRef>
          <a:fillRef idx="0">
            <a:schemeClr val="accent6"/>
          </a:fillRef>
          <a:effectRef idx="2">
            <a:schemeClr val="accent6"/>
          </a:effectRef>
          <a:fontRef idx="minor">
            <a:schemeClr val="tx1"/>
          </a:fontRef>
        </p:style>
      </p:cxnSp>
      <p:cxnSp>
        <p:nvCxnSpPr>
          <p:cNvPr id="82" name="直接箭头连接符 81"/>
          <p:cNvCxnSpPr/>
          <p:nvPr/>
        </p:nvCxnSpPr>
        <p:spPr>
          <a:xfrm flipV="1">
            <a:off x="4966030" y="3450683"/>
            <a:ext cx="4667256" cy="2771796"/>
          </a:xfrm>
          <a:prstGeom prst="straightConnector1">
            <a:avLst/>
          </a:prstGeom>
          <a:ln w="57150">
            <a:solidFill>
              <a:srgbClr val="00FF00"/>
            </a:solidFill>
            <a:prstDash val="dash"/>
            <a:headEnd type="oval"/>
            <a:tailEnd type="arrow"/>
          </a:ln>
        </p:spPr>
        <p:style>
          <a:lnRef idx="3">
            <a:schemeClr val="accent6"/>
          </a:lnRef>
          <a:fillRef idx="0">
            <a:schemeClr val="accent6"/>
          </a:fillRef>
          <a:effectRef idx="2">
            <a:schemeClr val="accent6"/>
          </a:effectRef>
          <a:fontRef idx="minor">
            <a:schemeClr val="tx1"/>
          </a:fontRef>
        </p:style>
      </p:cxnSp>
      <p:sp>
        <p:nvSpPr>
          <p:cNvPr id="83" name="Rounded Rectangle 91"/>
          <p:cNvSpPr/>
          <p:nvPr/>
        </p:nvSpPr>
        <p:spPr>
          <a:xfrm>
            <a:off x="9158254" y="3175067"/>
            <a:ext cx="877824" cy="685800"/>
          </a:xfrm>
          <a:prstGeom prst="roundRect">
            <a:avLst>
              <a:gd name="adj" fmla="val 868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Calibri"/>
            </a:endParaRPr>
          </a:p>
        </p:txBody>
      </p:sp>
      <p:sp>
        <p:nvSpPr>
          <p:cNvPr id="84" name="Rounded Rectangle 94"/>
          <p:cNvSpPr/>
          <p:nvPr/>
        </p:nvSpPr>
        <p:spPr>
          <a:xfrm>
            <a:off x="9156630" y="4068387"/>
            <a:ext cx="877824" cy="685800"/>
          </a:xfrm>
          <a:prstGeom prst="roundRect">
            <a:avLst>
              <a:gd name="adj" fmla="val 868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Calibri"/>
            </a:endParaRPr>
          </a:p>
        </p:txBody>
      </p:sp>
      <p:sp>
        <p:nvSpPr>
          <p:cNvPr id="86" name="文本框 85"/>
          <p:cNvSpPr txBox="1"/>
          <p:nvPr/>
        </p:nvSpPr>
        <p:spPr>
          <a:xfrm>
            <a:off x="645755" y="1335459"/>
            <a:ext cx="2427052"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smtClean="0">
                <a:solidFill>
                  <a:srgbClr val="CC0099"/>
                </a:solidFill>
                <a:latin typeface="微软雅黑" panose="020B0503020204020204" pitchFamily="34" charset="-122"/>
                <a:ea typeface="微软雅黑" panose="020B0503020204020204" pitchFamily="34" charset="-122"/>
              </a:rPr>
              <a:t>重排序</a:t>
            </a:r>
            <a:endParaRPr lang="zh-CN" altLang="en-US" sz="2400" b="1" dirty="0">
              <a:solidFill>
                <a:srgbClr val="CC0099"/>
              </a:solidFill>
              <a:latin typeface="微软雅黑" panose="020B0503020204020204" pitchFamily="34" charset="-122"/>
              <a:ea typeface="微软雅黑" panose="020B0503020204020204" pitchFamily="34" charset="-122"/>
            </a:endParaRPr>
          </a:p>
        </p:txBody>
      </p:sp>
      <p:pic>
        <p:nvPicPr>
          <p:cNvPr id="87" name="图片 86"/>
          <p:cNvPicPr>
            <a:picLocks noChangeAspect="1"/>
          </p:cNvPicPr>
          <p:nvPr/>
        </p:nvPicPr>
        <p:blipFill>
          <a:blip r:embed="rId17"/>
          <a:stretch>
            <a:fillRect/>
          </a:stretch>
        </p:blipFill>
        <p:spPr>
          <a:xfrm>
            <a:off x="10586801" y="1742049"/>
            <a:ext cx="1219467" cy="3429844"/>
          </a:xfrm>
          <a:prstGeom prst="rect">
            <a:avLst/>
          </a:prstGeom>
        </p:spPr>
      </p:pic>
      <p:sp>
        <p:nvSpPr>
          <p:cNvPr id="89" name="矩形 88"/>
          <p:cNvSpPr/>
          <p:nvPr/>
        </p:nvSpPr>
        <p:spPr>
          <a:xfrm>
            <a:off x="1706456" y="354541"/>
            <a:ext cx="7009360"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早期图像识别技术</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553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up)">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dissolve">
                                      <p:cBhvr>
                                        <p:cTn id="24" dur="500"/>
                                        <p:tgtEl>
                                          <p:spTgt spid="41"/>
                                        </p:tgtEl>
                                      </p:cBhvr>
                                    </p:animEffect>
                                  </p:childTnLst>
                                </p:cTn>
                              </p:par>
                              <p:par>
                                <p:cTn id="25" presetID="9"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dissolve">
                                      <p:cBhvr>
                                        <p:cTn id="27" dur="500"/>
                                        <p:tgtEl>
                                          <p:spTgt spid="39"/>
                                        </p:tgtEl>
                                      </p:cBhvr>
                                    </p:animEffect>
                                  </p:childTnLst>
                                </p:cTn>
                              </p:par>
                              <p:par>
                                <p:cTn id="28" presetID="9"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dissolve">
                                      <p:cBhvr>
                                        <p:cTn id="30" dur="500"/>
                                        <p:tgtEl>
                                          <p:spTgt spid="38"/>
                                        </p:tgtEl>
                                      </p:cBhvr>
                                    </p:animEffect>
                                  </p:childTnLst>
                                </p:cTn>
                              </p:par>
                              <p:par>
                                <p:cTn id="31" presetID="9"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dissolve">
                                      <p:cBhvr>
                                        <p:cTn id="33" dur="500"/>
                                        <p:tgtEl>
                                          <p:spTgt spid="40"/>
                                        </p:tgtEl>
                                      </p:cBhvr>
                                    </p:animEffect>
                                  </p:childTnLst>
                                </p:cTn>
                              </p:par>
                              <p:par>
                                <p:cTn id="34" presetID="9" presetClass="entr" presetSubtype="0"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dissolv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wipe(up)">
                                      <p:cBhvr>
                                        <p:cTn id="41" dur="500"/>
                                        <p:tgtEl>
                                          <p:spTgt spid="78"/>
                                        </p:tgtEl>
                                      </p:cBhvr>
                                    </p:animEffect>
                                  </p:childTnLst>
                                </p:cTn>
                              </p:par>
                            </p:childTnLst>
                          </p:cTn>
                        </p:par>
                        <p:par>
                          <p:cTn id="42" fill="hold">
                            <p:stCondLst>
                              <p:cond delay="500"/>
                            </p:stCondLst>
                            <p:childTnLst>
                              <p:par>
                                <p:cTn id="43" presetID="12" presetClass="entr" presetSubtype="1"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slide(fromTop)">
                                      <p:cBhvr>
                                        <p:cTn id="45" dur="500"/>
                                        <p:tgtEl>
                                          <p:spTgt spid="7"/>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left)">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wipe(up)">
                                      <p:cBhvr>
                                        <p:cTn id="54" dur="500"/>
                                        <p:tgtEl>
                                          <p:spTgt spid="4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wipe(left)">
                                      <p:cBhvr>
                                        <p:cTn id="59" dur="500"/>
                                        <p:tgtEl>
                                          <p:spTgt spid="81"/>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82"/>
                                        </p:tgtEl>
                                        <p:attrNameLst>
                                          <p:attrName>style.visibility</p:attrName>
                                        </p:attrNameLst>
                                      </p:cBhvr>
                                      <p:to>
                                        <p:strVal val="visible"/>
                                      </p:to>
                                    </p:set>
                                    <p:animEffect transition="in" filter="wipe(left)">
                                      <p:cBhvr>
                                        <p:cTn id="67" dur="500"/>
                                        <p:tgtEl>
                                          <p:spTgt spid="82"/>
                                        </p:tgtEl>
                                      </p:cBhvr>
                                    </p:animEffect>
                                  </p:childTnLst>
                                </p:cTn>
                              </p:par>
                            </p:childTnLst>
                          </p:cTn>
                        </p:par>
                        <p:par>
                          <p:cTn id="68" fill="hold">
                            <p:stCondLst>
                              <p:cond delay="500"/>
                            </p:stCondLst>
                            <p:childTnLst>
                              <p:par>
                                <p:cTn id="69" presetID="1" presetClass="entr" presetSubtype="0" fill="hold" grpId="0" nodeType="after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3" grpId="0" animBg="1"/>
      <p:bldP spid="8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706456" y="354541"/>
            <a:ext cx="7009360"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早期图像识别技术</a:t>
            </a:r>
            <a:endParaRPr lang="zh-CN" altLang="en-US" sz="36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492951" y="1429553"/>
            <a:ext cx="8222865"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smtClean="0">
                <a:solidFill>
                  <a:srgbClr val="CC0099"/>
                </a:solidFill>
                <a:latin typeface="微软雅黑" panose="020B0503020204020204" pitchFamily="34" charset="-122"/>
                <a:ea typeface="微软雅黑" panose="020B0503020204020204" pitchFamily="34" charset="-122"/>
              </a:rPr>
              <a:t>早期图像识别技术的</a:t>
            </a:r>
            <a:r>
              <a:rPr lang="zh-CN" altLang="en-US" sz="2400" b="1" dirty="0">
                <a:solidFill>
                  <a:srgbClr val="CC0099"/>
                </a:solidFill>
                <a:latin typeface="微软雅黑" panose="020B0503020204020204" pitchFamily="34" charset="-122"/>
                <a:ea typeface="微软雅黑" panose="020B0503020204020204" pitchFamily="34" charset="-122"/>
              </a:rPr>
              <a:t>问题：全局特征丢掉了图像</a:t>
            </a:r>
            <a:r>
              <a:rPr lang="zh-CN" altLang="en-US" sz="2400" b="1" dirty="0" smtClean="0">
                <a:solidFill>
                  <a:srgbClr val="CC0099"/>
                </a:solidFill>
                <a:latin typeface="微软雅黑" panose="020B0503020204020204" pitchFamily="34" charset="-122"/>
                <a:ea typeface="微软雅黑" panose="020B0503020204020204" pitchFamily="34" charset="-122"/>
              </a:rPr>
              <a:t>细节</a:t>
            </a:r>
            <a:endParaRPr lang="zh-CN" altLang="en-US" sz="2400" b="1" dirty="0">
              <a:solidFill>
                <a:srgbClr val="CC0099"/>
              </a:solidFill>
              <a:latin typeface="微软雅黑" panose="020B0503020204020204" pitchFamily="34" charset="-122"/>
              <a:ea typeface="微软雅黑" panose="020B0503020204020204" pitchFamily="34" charset="-122"/>
            </a:endParaRPr>
          </a:p>
        </p:txBody>
      </p:sp>
      <p:pic>
        <p:nvPicPr>
          <p:cNvPr id="6" name="Picture 2" descr="https://encrypted-tbn0.gstatic.com/images?q=tbn:ANd9GcQHK9YFw7BSHW4_FQe5R39CFvzTNMezMNRlWcjMC28xvCr6ycPJ"/>
          <p:cNvPicPr>
            <a:picLocks noChangeAspect="1" noChangeArrowheads="1"/>
          </p:cNvPicPr>
          <p:nvPr/>
        </p:nvPicPr>
        <p:blipFill>
          <a:blip r:embed="rId2" cstate="print"/>
          <a:srcRect/>
          <a:stretch>
            <a:fillRect/>
          </a:stretch>
        </p:blipFill>
        <p:spPr bwMode="auto">
          <a:xfrm>
            <a:off x="967142" y="3349677"/>
            <a:ext cx="1492124" cy="1063645"/>
          </a:xfrm>
          <a:prstGeom prst="rect">
            <a:avLst/>
          </a:prstGeom>
          <a:noFill/>
        </p:spPr>
      </p:pic>
      <p:pic>
        <p:nvPicPr>
          <p:cNvPr id="7" name="Picture 4" descr="https://encrypted-tbn3.gstatic.com/images?q=tbn:ANd9GcQUP0x4zg7zF4kewW0Iz5kU3xppfHHIEhe-BI-knAMt4pv_e6q0"/>
          <p:cNvPicPr>
            <a:picLocks noChangeAspect="1" noChangeArrowheads="1"/>
          </p:cNvPicPr>
          <p:nvPr/>
        </p:nvPicPr>
        <p:blipFill>
          <a:blip r:embed="rId3" cstate="print"/>
          <a:srcRect/>
          <a:stretch>
            <a:fillRect/>
          </a:stretch>
        </p:blipFill>
        <p:spPr bwMode="auto">
          <a:xfrm>
            <a:off x="2619437" y="3419215"/>
            <a:ext cx="1152425" cy="864320"/>
          </a:xfrm>
          <a:prstGeom prst="rect">
            <a:avLst/>
          </a:prstGeom>
          <a:noFill/>
        </p:spPr>
      </p:pic>
      <p:sp>
        <p:nvSpPr>
          <p:cNvPr id="8" name="右箭头 7"/>
          <p:cNvSpPr/>
          <p:nvPr/>
        </p:nvSpPr>
        <p:spPr>
          <a:xfrm rot="19562922">
            <a:off x="3925349" y="3238792"/>
            <a:ext cx="1175379" cy="334867"/>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sz="1350">
              <a:latin typeface="Arial"/>
              <a:cs typeface="Arial"/>
            </a:endParaRPr>
          </a:p>
        </p:txBody>
      </p:sp>
      <p:grpSp>
        <p:nvGrpSpPr>
          <p:cNvPr id="9" name="组合 8"/>
          <p:cNvGrpSpPr/>
          <p:nvPr/>
        </p:nvGrpSpPr>
        <p:grpSpPr>
          <a:xfrm>
            <a:off x="5305612" y="1963103"/>
            <a:ext cx="4147811" cy="2365645"/>
            <a:chOff x="3786182" y="1490070"/>
            <a:chExt cx="4857784" cy="2701041"/>
          </a:xfrm>
        </p:grpSpPr>
        <p:pic>
          <p:nvPicPr>
            <p:cNvPr id="10" name="Picture 6"/>
            <p:cNvPicPr>
              <a:picLocks noChangeAspect="1" noChangeArrowheads="1"/>
            </p:cNvPicPr>
            <p:nvPr/>
          </p:nvPicPr>
          <p:blipFill>
            <a:blip r:embed="rId4" cstate="print"/>
            <a:srcRect/>
            <a:stretch>
              <a:fillRect/>
            </a:stretch>
          </p:blipFill>
          <p:spPr bwMode="auto">
            <a:xfrm>
              <a:off x="3786182" y="1490070"/>
              <a:ext cx="4857784" cy="2224682"/>
            </a:xfrm>
            <a:prstGeom prst="rect">
              <a:avLst/>
            </a:prstGeom>
            <a:noFill/>
            <a:ln w="9525">
              <a:noFill/>
              <a:miter lim="800000"/>
              <a:headEnd/>
              <a:tailEnd/>
            </a:ln>
            <a:effectLst/>
          </p:spPr>
        </p:pic>
        <p:sp>
          <p:nvSpPr>
            <p:cNvPr id="12" name="TextBox 13"/>
            <p:cNvSpPr txBox="1"/>
            <p:nvPr/>
          </p:nvSpPr>
          <p:spPr>
            <a:xfrm>
              <a:off x="5506170" y="3734274"/>
              <a:ext cx="1417802" cy="45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a:solidFill>
                    <a:srgbClr val="00B0F0"/>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fontAlgn="base">
                <a:spcBef>
                  <a:spcPct val="0"/>
                </a:spcBef>
                <a:spcAft>
                  <a:spcPct val="0"/>
                </a:spcAft>
                <a:defRPr>
                  <a:latin typeface="Calibri" panose="020F0502020204030204" pitchFamily="34" charset="0"/>
                </a:defRPr>
              </a:lvl6pPr>
              <a:lvl7pPr marL="2971800" indent="-228600" fontAlgn="base">
                <a:spcBef>
                  <a:spcPct val="0"/>
                </a:spcBef>
                <a:spcAft>
                  <a:spcPct val="0"/>
                </a:spcAft>
                <a:defRPr>
                  <a:latin typeface="Calibri" panose="020F0502020204030204" pitchFamily="34" charset="0"/>
                </a:defRPr>
              </a:lvl7pPr>
              <a:lvl8pPr marL="3429000" indent="-228600" fontAlgn="base">
                <a:spcBef>
                  <a:spcPct val="0"/>
                </a:spcBef>
                <a:spcAft>
                  <a:spcPct val="0"/>
                </a:spcAft>
                <a:defRPr>
                  <a:latin typeface="Calibri" panose="020F0502020204030204" pitchFamily="34" charset="0"/>
                </a:defRPr>
              </a:lvl8pPr>
              <a:lvl9pPr marL="3886200" indent="-228600" fontAlgn="base">
                <a:spcBef>
                  <a:spcPct val="0"/>
                </a:spcBef>
                <a:spcAft>
                  <a:spcPct val="0"/>
                </a:spcAft>
                <a:defRPr>
                  <a:latin typeface="Calibri" panose="020F0502020204030204" pitchFamily="34" charset="0"/>
                </a:defRPr>
              </a:lvl9pPr>
            </a:lstStyle>
            <a:p>
              <a:r>
                <a:rPr lang="zh-CN" altLang="en-US" dirty="0"/>
                <a:t>正确匹配</a:t>
              </a:r>
            </a:p>
          </p:txBody>
        </p:sp>
      </p:grpSp>
      <p:sp>
        <p:nvSpPr>
          <p:cNvPr id="13" name="右箭头 12"/>
          <p:cNvSpPr/>
          <p:nvPr/>
        </p:nvSpPr>
        <p:spPr>
          <a:xfrm rot="2199003">
            <a:off x="3915725" y="4341360"/>
            <a:ext cx="1298601" cy="334867"/>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sz="1350">
              <a:latin typeface="Arial"/>
              <a:cs typeface="Arial"/>
            </a:endParaRPr>
          </a:p>
        </p:txBody>
      </p:sp>
      <p:pic>
        <p:nvPicPr>
          <p:cNvPr id="17" name="Picture 1" descr="C:\Users\balan\AppData\Roaming\Tencent\Users\32506426\QQ\WinTemp\RichOle\9CXMR[P3O6VDT0]CX[SN1}M.jpg"/>
          <p:cNvPicPr>
            <a:picLocks noChangeAspect="1" noChangeArrowheads="1"/>
          </p:cNvPicPr>
          <p:nvPr/>
        </p:nvPicPr>
        <p:blipFill>
          <a:blip r:embed="rId5" cstate="print"/>
          <a:srcRect l="3428" t="3212" r="4401" b="4605"/>
          <a:stretch>
            <a:fillRect/>
          </a:stretch>
        </p:blipFill>
        <p:spPr bwMode="auto">
          <a:xfrm>
            <a:off x="4012480" y="4995156"/>
            <a:ext cx="992092" cy="712120"/>
          </a:xfrm>
          <a:prstGeom prst="rect">
            <a:avLst/>
          </a:prstGeom>
          <a:noFill/>
        </p:spPr>
      </p:pic>
      <p:grpSp>
        <p:nvGrpSpPr>
          <p:cNvPr id="3" name="组合 2"/>
          <p:cNvGrpSpPr/>
          <p:nvPr/>
        </p:nvGrpSpPr>
        <p:grpSpPr>
          <a:xfrm>
            <a:off x="5305611" y="4413322"/>
            <a:ext cx="4147811" cy="2437530"/>
            <a:chOff x="5365488" y="4380281"/>
            <a:chExt cx="4147811" cy="2437530"/>
          </a:xfrm>
        </p:grpSpPr>
        <p:pic>
          <p:nvPicPr>
            <p:cNvPr id="15" name="Picture 7"/>
            <p:cNvPicPr>
              <a:picLocks noChangeAspect="1" noChangeArrowheads="1"/>
            </p:cNvPicPr>
            <p:nvPr/>
          </p:nvPicPr>
          <p:blipFill>
            <a:blip r:embed="rId6" cstate="print"/>
            <a:srcRect/>
            <a:stretch>
              <a:fillRect/>
            </a:stretch>
          </p:blipFill>
          <p:spPr bwMode="auto">
            <a:xfrm>
              <a:off x="5365488" y="4380281"/>
              <a:ext cx="4147811" cy="2064722"/>
            </a:xfrm>
            <a:prstGeom prst="rect">
              <a:avLst/>
            </a:prstGeom>
            <a:noFill/>
            <a:ln w="9525">
              <a:noFill/>
              <a:miter lim="800000"/>
              <a:headEnd/>
              <a:tailEnd/>
            </a:ln>
            <a:effectLst/>
          </p:spPr>
        </p:pic>
        <p:sp>
          <p:nvSpPr>
            <p:cNvPr id="18" name="TextBox 13"/>
            <p:cNvSpPr txBox="1"/>
            <p:nvPr/>
          </p:nvSpPr>
          <p:spPr>
            <a:xfrm>
              <a:off x="6834098" y="6417701"/>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a:solidFill>
                    <a:srgbClr val="00B0F0"/>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fontAlgn="base">
                <a:spcBef>
                  <a:spcPct val="0"/>
                </a:spcBef>
                <a:spcAft>
                  <a:spcPct val="0"/>
                </a:spcAft>
                <a:defRPr>
                  <a:latin typeface="Calibri" panose="020F0502020204030204" pitchFamily="34" charset="0"/>
                </a:defRPr>
              </a:lvl6pPr>
              <a:lvl7pPr marL="2971800" indent="-228600" fontAlgn="base">
                <a:spcBef>
                  <a:spcPct val="0"/>
                </a:spcBef>
                <a:spcAft>
                  <a:spcPct val="0"/>
                </a:spcAft>
                <a:defRPr>
                  <a:latin typeface="Calibri" panose="020F0502020204030204" pitchFamily="34" charset="0"/>
                </a:defRPr>
              </a:lvl7pPr>
              <a:lvl8pPr marL="3429000" indent="-228600" fontAlgn="base">
                <a:spcBef>
                  <a:spcPct val="0"/>
                </a:spcBef>
                <a:spcAft>
                  <a:spcPct val="0"/>
                </a:spcAft>
                <a:defRPr>
                  <a:latin typeface="Calibri" panose="020F0502020204030204" pitchFamily="34" charset="0"/>
                </a:defRPr>
              </a:lvl8pPr>
              <a:lvl9pPr marL="3886200" indent="-228600" fontAlgn="base">
                <a:spcBef>
                  <a:spcPct val="0"/>
                </a:spcBef>
                <a:spcAft>
                  <a:spcPct val="0"/>
                </a:spcAft>
                <a:defRPr>
                  <a:latin typeface="Calibri" panose="020F0502020204030204" pitchFamily="34" charset="0"/>
                </a:defRPr>
              </a:lvl9pPr>
            </a:lstStyle>
            <a:p>
              <a:r>
                <a:rPr lang="zh-CN" altLang="en-US" dirty="0"/>
                <a:t>错误匹配</a:t>
              </a:r>
            </a:p>
          </p:txBody>
        </p:sp>
      </p:grpSp>
    </p:spTree>
    <p:extLst>
      <p:ext uri="{BB962C8B-B14F-4D97-AF65-F5344CB8AC3E}">
        <p14:creationId xmlns:p14="http://schemas.microsoft.com/office/powerpoint/2010/main" val="142087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vertical)">
                                      <p:cBhvr>
                                        <p:cTn id="12" dur="500"/>
                                        <p:tgtEl>
                                          <p:spTgt spid="8"/>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vertical)">
                                      <p:cBhvr>
                                        <p:cTn id="20" dur="500"/>
                                        <p:tgtEl>
                                          <p:spTgt spid="13"/>
                                        </p:tgtEl>
                                      </p:cBhvr>
                                    </p:animEffec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ox(in)">
                                      <p:cBhvr>
                                        <p:cTn id="28" dur="500"/>
                                        <p:tgtEl>
                                          <p:spTgt spid="17"/>
                                        </p:tgtEl>
                                      </p:cBhvr>
                                    </p:animEffect>
                                  </p:childTnLst>
                                </p:cTn>
                              </p:par>
                            </p:childTnLst>
                          </p:cTn>
                        </p:par>
                        <p:par>
                          <p:cTn id="29" fill="hold">
                            <p:stCondLst>
                              <p:cond delay="500"/>
                            </p:stCondLst>
                            <p:childTnLst>
                              <p:par>
                                <p:cTn id="30" presetID="6" presetClass="emph" presetSubtype="0" fill="hold" nodeType="afterEffect">
                                  <p:stCondLst>
                                    <p:cond delay="0"/>
                                  </p:stCondLst>
                                  <p:childTnLst>
                                    <p:animScale>
                                      <p:cBhvr>
                                        <p:cTn id="31" dur="2000" fill="hold"/>
                                        <p:tgtEl>
                                          <p:spTgt spid="1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86244" y="2394922"/>
            <a:ext cx="5770955"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prstClr val="black"/>
                </a:solidFill>
                <a:latin typeface="微软雅黑" panose="020B0503020204020204" pitchFamily="34" charset="-122"/>
                <a:ea typeface="微软雅黑" panose="020B0503020204020204" pitchFamily="34" charset="-122"/>
              </a:rPr>
              <a:t>早期图像识别技术</a:t>
            </a:r>
            <a:r>
              <a:rPr lang="en-US" altLang="zh-CN" sz="2800" dirty="0">
                <a:solidFill>
                  <a:prstClr val="black"/>
                </a:solidFill>
                <a:latin typeface="微软雅黑" panose="020B0503020204020204" pitchFamily="34" charset="-122"/>
                <a:ea typeface="微软雅黑" panose="020B0503020204020204" pitchFamily="34" charset="-122"/>
              </a:rPr>
              <a:t>(1990-2003)</a:t>
            </a:r>
          </a:p>
        </p:txBody>
      </p:sp>
      <p:sp>
        <p:nvSpPr>
          <p:cNvPr id="11" name="矩形 10"/>
          <p:cNvSpPr/>
          <p:nvPr/>
        </p:nvSpPr>
        <p:spPr>
          <a:xfrm>
            <a:off x="1589554" y="325322"/>
            <a:ext cx="46821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传统图像识别技术</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圆角矩形 11"/>
          <p:cNvSpPr/>
          <p:nvPr/>
        </p:nvSpPr>
        <p:spPr>
          <a:xfrm>
            <a:off x="3386244" y="3557736"/>
            <a:ext cx="5770955" cy="769711"/>
          </a:xfrm>
          <a:prstGeom prst="roundRect">
            <a:avLst/>
          </a:prstGeom>
          <a:solidFill>
            <a:srgbClr val="F4B183"/>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prstClr val="black"/>
                </a:solidFill>
                <a:latin typeface="微软雅黑" panose="020B0503020204020204" pitchFamily="34" charset="-122"/>
                <a:ea typeface="微软雅黑" panose="020B0503020204020204" pitchFamily="34" charset="-122"/>
              </a:rPr>
              <a:t>中期图像识别技术</a:t>
            </a:r>
            <a:r>
              <a:rPr lang="en-US" altLang="zh-CN" sz="2800">
                <a:solidFill>
                  <a:prstClr val="black"/>
                </a:solidFill>
                <a:latin typeface="微软雅黑" panose="020B0503020204020204" pitchFamily="34" charset="-122"/>
                <a:ea typeface="微软雅黑" panose="020B0503020204020204" pitchFamily="34" charset="-122"/>
              </a:rPr>
              <a:t>(</a:t>
            </a:r>
            <a:r>
              <a:rPr lang="en-US" altLang="zh-CN" sz="2800" smtClean="0">
                <a:solidFill>
                  <a:prstClr val="black"/>
                </a:solidFill>
                <a:latin typeface="微软雅黑" panose="020B0503020204020204" pitchFamily="34" charset="-122"/>
                <a:ea typeface="微软雅黑" panose="020B0503020204020204" pitchFamily="34" charset="-122"/>
              </a:rPr>
              <a:t>2003-2012</a:t>
            </a:r>
            <a:r>
              <a:rPr lang="en-US" altLang="zh-CN" sz="2800" dirty="0">
                <a:solidFill>
                  <a:prstClr val="black"/>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5793041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18208" y="419365"/>
            <a:ext cx="750460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中期图片识别技术（</a:t>
            </a:r>
            <a:r>
              <a:rPr kumimoji="1" lang="en-US" altLang="zh-CN" sz="3600" b="1" dirty="0" smtClean="0">
                <a:solidFill>
                  <a:prstClr val="black"/>
                </a:solidFill>
                <a:latin typeface="微软雅黑" panose="020B0503020204020204" pitchFamily="34" charset="-122"/>
                <a:ea typeface="微软雅黑" panose="020B0503020204020204" pitchFamily="34" charset="-122"/>
              </a:rPr>
              <a:t>2003-2012</a:t>
            </a:r>
            <a:r>
              <a:rPr kumimoji="1" lang="zh-CN" altLang="en-US" sz="3600" b="1" dirty="0" smtClean="0">
                <a:solidFill>
                  <a:prstClr val="black"/>
                </a:solidFill>
                <a:latin typeface="微软雅黑" panose="020B0503020204020204" pitchFamily="34" charset="-122"/>
                <a:ea typeface="微软雅黑" panose="020B0503020204020204" pitchFamily="34" charset="-122"/>
              </a:rPr>
              <a:t>）</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0" name="Picture 7" descr="1000words-high resolution.jpg"/>
          <p:cNvPicPr>
            <a:picLocks noChangeAspect="1"/>
          </p:cNvPicPr>
          <p:nvPr/>
        </p:nvPicPr>
        <p:blipFill>
          <a:blip r:embed="rId2" cstate="print"/>
          <a:stretch>
            <a:fillRect/>
          </a:stretch>
        </p:blipFill>
        <p:spPr>
          <a:xfrm>
            <a:off x="3079798" y="1376354"/>
            <a:ext cx="4493362" cy="5254142"/>
          </a:xfrm>
          <a:prstGeom prst="rect">
            <a:avLst/>
          </a:prstGeom>
        </p:spPr>
      </p:pic>
      <p:grpSp>
        <p:nvGrpSpPr>
          <p:cNvPr id="21" name="组合 12"/>
          <p:cNvGrpSpPr/>
          <p:nvPr/>
        </p:nvGrpSpPr>
        <p:grpSpPr>
          <a:xfrm>
            <a:off x="487482" y="1388732"/>
            <a:ext cx="2534399" cy="1285884"/>
            <a:chOff x="642910" y="1571612"/>
            <a:chExt cx="2534399" cy="1353562"/>
          </a:xfrm>
          <a:solidFill>
            <a:srgbClr val="0070C0"/>
          </a:solidFill>
        </p:grpSpPr>
        <p:sp>
          <p:nvSpPr>
            <p:cNvPr id="22" name="云形标注 21"/>
            <p:cNvSpPr/>
            <p:nvPr/>
          </p:nvSpPr>
          <p:spPr>
            <a:xfrm flipH="1">
              <a:off x="642910" y="1571612"/>
              <a:ext cx="2428892" cy="1353562"/>
            </a:xfrm>
            <a:prstGeom prst="cloudCallou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3" name="TextBox 11"/>
            <p:cNvSpPr txBox="1"/>
            <p:nvPr/>
          </p:nvSpPr>
          <p:spPr>
            <a:xfrm>
              <a:off x="1034170" y="1957317"/>
              <a:ext cx="2143139" cy="421168"/>
            </a:xfrm>
            <a:prstGeom prst="rect">
              <a:avLst/>
            </a:prstGeom>
            <a:grpFill/>
          </p:spPr>
          <p:txBody>
            <a:bodyPr wrap="square" rtlCol="0">
              <a:spAutoFit/>
            </a:bodyPr>
            <a:lstStyle/>
            <a:p>
              <a:r>
                <a:rPr lang="zh-CN" altLang="en-US" sz="2000" b="1" dirty="0" smtClean="0">
                  <a:solidFill>
                    <a:schemeClr val="bg1"/>
                  </a:solidFill>
                </a:rPr>
                <a:t>一图胜千言</a:t>
              </a:r>
              <a:endParaRPr lang="zh-CN" altLang="en-US" sz="2000" b="1" dirty="0">
                <a:solidFill>
                  <a:schemeClr val="bg1"/>
                </a:solidFill>
              </a:endParaRPr>
            </a:p>
          </p:txBody>
        </p:sp>
      </p:grpSp>
      <p:grpSp>
        <p:nvGrpSpPr>
          <p:cNvPr id="24" name="组合 15"/>
          <p:cNvGrpSpPr/>
          <p:nvPr/>
        </p:nvGrpSpPr>
        <p:grpSpPr>
          <a:xfrm>
            <a:off x="7580392" y="1388732"/>
            <a:ext cx="2000232" cy="1357322"/>
            <a:chOff x="7143768" y="1571612"/>
            <a:chExt cx="2000232" cy="1357322"/>
          </a:xfrm>
        </p:grpSpPr>
        <p:sp>
          <p:nvSpPr>
            <p:cNvPr id="25" name="云形标注 24"/>
            <p:cNvSpPr/>
            <p:nvPr/>
          </p:nvSpPr>
          <p:spPr>
            <a:xfrm>
              <a:off x="7143768" y="1571612"/>
              <a:ext cx="2000232" cy="1357322"/>
            </a:xfrm>
            <a:prstGeom prst="cloudCallout">
              <a:avLst/>
            </a:prstGeom>
            <a:solidFill>
              <a:schemeClr val="accent5"/>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p:sp>
          <p:nvSpPr>
            <p:cNvPr id="26" name="TextBox 14"/>
            <p:cNvSpPr txBox="1"/>
            <p:nvPr/>
          </p:nvSpPr>
          <p:spPr>
            <a:xfrm>
              <a:off x="7495242" y="2050218"/>
              <a:ext cx="1574903" cy="400110"/>
            </a:xfrm>
            <a:prstGeom prst="rect">
              <a:avLst/>
            </a:prstGeom>
            <a:noFill/>
          </p:spPr>
          <p:txBody>
            <a:bodyPr wrap="square" rtlCol="0">
              <a:spAutoFit/>
            </a:bodyPr>
            <a:lstStyle/>
            <a:p>
              <a:pPr marL="0" lvl="1"/>
              <a:r>
                <a:rPr lang="zh-CN" altLang="en-US" sz="2000" b="1" dirty="0" smtClean="0">
                  <a:solidFill>
                    <a:schemeClr val="bg1"/>
                  </a:solidFill>
                </a:rPr>
                <a:t>哪一千言呢</a:t>
              </a:r>
              <a:r>
                <a:rPr lang="en-US" altLang="zh-CN" sz="2000" b="1" dirty="0" smtClean="0">
                  <a:solidFill>
                    <a:schemeClr val="bg1"/>
                  </a:solidFill>
                </a:rPr>
                <a:t>?</a:t>
              </a:r>
            </a:p>
          </p:txBody>
        </p:sp>
      </p:grpSp>
    </p:spTree>
    <p:extLst>
      <p:ext uri="{BB962C8B-B14F-4D97-AF65-F5344CB8AC3E}">
        <p14:creationId xmlns:p14="http://schemas.microsoft.com/office/powerpoint/2010/main" val="361713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4" presetClass="entr" presetSubtype="16" fill="hold"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ox(in)">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ox(in)">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86466" y="1432079"/>
            <a:ext cx="9289520" cy="630942"/>
          </a:xfrm>
          <a:prstGeom prst="rect">
            <a:avLst/>
          </a:prstGeom>
        </p:spPr>
        <p:txBody>
          <a:bodyPr wrap="square">
            <a:spAutoFit/>
          </a:bodyPr>
          <a:lstStyle/>
          <a:p>
            <a:pPr>
              <a:lnSpc>
                <a:spcPct val="125000"/>
              </a:lnSpc>
              <a:defRPr/>
            </a:pPr>
            <a:r>
              <a:rPr lang="zh-CN" altLang="en-US" sz="2800" b="1" dirty="0">
                <a:solidFill>
                  <a:srgbClr val="ED7D31">
                    <a:lumMod val="75000"/>
                  </a:srgbClr>
                </a:solidFill>
                <a:latin typeface="微软雅黑" panose="020B0503020204020204" pitchFamily="34" charset="-122"/>
                <a:ea typeface="微软雅黑" panose="020B0503020204020204" pitchFamily="34" charset="-122"/>
              </a:rPr>
              <a:t>文本</a:t>
            </a:r>
            <a:r>
              <a:rPr lang="zh-CN" altLang="en-US" sz="2800" b="1" dirty="0" smtClean="0">
                <a:solidFill>
                  <a:srgbClr val="ED7D31">
                    <a:lumMod val="75000"/>
                  </a:srgbClr>
                </a:solidFill>
                <a:latin typeface="微软雅黑" panose="020B0503020204020204" pitchFamily="34" charset="-122"/>
                <a:ea typeface="微软雅黑" panose="020B0503020204020204" pitchFamily="34" charset="-122"/>
              </a:rPr>
              <a:t>搜索的经典模型：词</a:t>
            </a:r>
            <a:r>
              <a:rPr lang="zh-CN" altLang="en-US" sz="2800" b="1" dirty="0">
                <a:solidFill>
                  <a:srgbClr val="ED7D31">
                    <a:lumMod val="75000"/>
                  </a:srgbClr>
                </a:solidFill>
                <a:latin typeface="微软雅黑" panose="020B0503020204020204" pitchFamily="34" charset="-122"/>
                <a:ea typeface="微软雅黑" panose="020B0503020204020204" pitchFamily="34" charset="-122"/>
              </a:rPr>
              <a:t>袋模型（</a:t>
            </a:r>
            <a:r>
              <a:rPr lang="en-US" altLang="zh-CN" sz="2800" b="1" dirty="0">
                <a:solidFill>
                  <a:srgbClr val="ED7D31">
                    <a:lumMod val="75000"/>
                  </a:srgbClr>
                </a:solidFill>
                <a:latin typeface="微软雅黑" panose="020B0503020204020204" pitchFamily="34" charset="-122"/>
                <a:ea typeface="微软雅黑" panose="020B0503020204020204" pitchFamily="34" charset="-122"/>
              </a:rPr>
              <a:t> Bag-of-Words </a:t>
            </a:r>
            <a:r>
              <a:rPr lang="zh-CN" altLang="en-US" sz="2800" b="1" dirty="0" smtClean="0">
                <a:solidFill>
                  <a:srgbClr val="ED7D31">
                    <a:lumMod val="75000"/>
                  </a:srgbClr>
                </a:solidFill>
                <a:latin typeface="微软雅黑" panose="020B0503020204020204" pitchFamily="34" charset="-122"/>
                <a:ea typeface="微软雅黑" panose="020B0503020204020204" pitchFamily="34" charset="-122"/>
              </a:rPr>
              <a:t>）</a:t>
            </a:r>
            <a:endParaRPr lang="en-US" altLang="zh-CN" sz="28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24" y="1491790"/>
            <a:ext cx="461108" cy="461108"/>
          </a:xfrm>
          <a:prstGeom prst="rect">
            <a:avLst/>
          </a:prstGeom>
        </p:spPr>
      </p:pic>
      <p:sp>
        <p:nvSpPr>
          <p:cNvPr id="6" name="矩形 5"/>
          <p:cNvSpPr/>
          <p:nvPr/>
        </p:nvSpPr>
        <p:spPr>
          <a:xfrm>
            <a:off x="1518208" y="419365"/>
            <a:ext cx="750460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中期图片识别技术</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Right Arrow 13"/>
          <p:cNvSpPr/>
          <p:nvPr/>
        </p:nvSpPr>
        <p:spPr>
          <a:xfrm>
            <a:off x="4397907" y="3459424"/>
            <a:ext cx="1248224" cy="847123"/>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sz="1350"/>
          </a:p>
        </p:txBody>
      </p:sp>
      <p:grpSp>
        <p:nvGrpSpPr>
          <p:cNvPr id="21" name="Group 110"/>
          <p:cNvGrpSpPr/>
          <p:nvPr/>
        </p:nvGrpSpPr>
        <p:grpSpPr>
          <a:xfrm>
            <a:off x="1101325" y="2254541"/>
            <a:ext cx="3198596" cy="3937048"/>
            <a:chOff x="1000100" y="3354403"/>
            <a:chExt cx="2928959" cy="3561864"/>
          </a:xfrm>
        </p:grpSpPr>
        <p:grpSp>
          <p:nvGrpSpPr>
            <p:cNvPr id="22" name="Group 109"/>
            <p:cNvGrpSpPr/>
            <p:nvPr/>
          </p:nvGrpSpPr>
          <p:grpSpPr>
            <a:xfrm>
              <a:off x="1000100" y="3354403"/>
              <a:ext cx="2909878" cy="2932117"/>
              <a:chOff x="304800" y="1139825"/>
              <a:chExt cx="2909878" cy="2932117"/>
            </a:xfrm>
          </p:grpSpPr>
          <p:sp>
            <p:nvSpPr>
              <p:cNvPr id="25" name="AutoShape 3"/>
              <p:cNvSpPr>
                <a:spLocks noChangeArrowheads="1"/>
              </p:cNvSpPr>
              <p:nvPr/>
            </p:nvSpPr>
            <p:spPr bwMode="auto">
              <a:xfrm>
                <a:off x="304800" y="1139825"/>
                <a:ext cx="2909878" cy="2932117"/>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sz="1350"/>
              </a:p>
            </p:txBody>
          </p:sp>
          <p:sp>
            <p:nvSpPr>
              <p:cNvPr id="26" name="Rectangle 4"/>
              <p:cNvSpPr>
                <a:spLocks noChangeArrowheads="1"/>
              </p:cNvSpPr>
              <p:nvPr/>
            </p:nvSpPr>
            <p:spPr bwMode="auto">
              <a:xfrm>
                <a:off x="304800" y="1378307"/>
                <a:ext cx="2838441" cy="2422487"/>
              </a:xfrm>
              <a:prstGeom prst="rect">
                <a:avLst/>
              </a:prstGeom>
              <a:noFill/>
              <a:ln w="9525">
                <a:noFill/>
                <a:miter lim="800000"/>
                <a:headEnd/>
                <a:tailEnd/>
              </a:ln>
              <a:effectLst/>
            </p:spPr>
            <p:txBody>
              <a:bodyPr wrap="square" anchor="ctr">
                <a:spAutoFit/>
              </a:bodyPr>
              <a:lstStyle/>
              <a:p>
                <a:r>
                  <a:rPr lang="en-US" sz="1400" dirty="0"/>
                  <a:t>Of all the sensory impressions proceeding to the brain, the visual experiences are the dominant ones. Our perception of the world around us is based essentially on the messages that reach the brain from our eyes. For a long time it was thought that the retinal image was transmitted point by point to visual centers in the brain; the cerebral cortex was a movie screen, so to speak, upon which the image in the eye was projected. </a:t>
                </a:r>
              </a:p>
            </p:txBody>
          </p:sp>
        </p:grpSp>
        <p:pic>
          <p:nvPicPr>
            <p:cNvPr id="23" name="Picture 6" descr="mag"/>
            <p:cNvPicPr>
              <a:picLocks noChangeAspect="1" noChangeArrowheads="1"/>
            </p:cNvPicPr>
            <p:nvPr/>
          </p:nvPicPr>
          <p:blipFill>
            <a:blip r:embed="rId3" cstate="print"/>
            <a:srcRect/>
            <a:stretch>
              <a:fillRect/>
            </a:stretch>
          </p:blipFill>
          <p:spPr bwMode="auto">
            <a:xfrm>
              <a:off x="1357291" y="3643315"/>
              <a:ext cx="2571768" cy="3272952"/>
            </a:xfrm>
            <a:prstGeom prst="rect">
              <a:avLst/>
            </a:prstGeom>
            <a:noFill/>
          </p:spPr>
        </p:pic>
        <p:sp>
          <p:nvSpPr>
            <p:cNvPr id="24" name="Oval 7"/>
            <p:cNvSpPr>
              <a:spLocks noChangeArrowheads="1"/>
            </p:cNvSpPr>
            <p:nvPr/>
          </p:nvSpPr>
          <p:spPr bwMode="auto">
            <a:xfrm>
              <a:off x="1428728" y="3714752"/>
              <a:ext cx="1928826" cy="1714496"/>
            </a:xfrm>
            <a:prstGeom prst="ellipse">
              <a:avLst/>
            </a:prstGeom>
            <a:solidFill>
              <a:schemeClr val="bg1"/>
            </a:solidFill>
            <a:ln w="9525">
              <a:noFill/>
              <a:round/>
              <a:headEnd/>
              <a:tailEnd/>
            </a:ln>
            <a:effectLst/>
          </p:spPr>
          <p:txBody>
            <a:bodyPr wrap="none" anchor="ctr"/>
            <a:lstStyle/>
            <a:p>
              <a:pPr algn="ctr"/>
              <a:r>
                <a:rPr lang="en-US" sz="1600" b="1" dirty="0">
                  <a:solidFill>
                    <a:srgbClr val="002060"/>
                  </a:solidFill>
                </a:rPr>
                <a:t>sensory, brain, </a:t>
              </a:r>
            </a:p>
            <a:p>
              <a:pPr algn="ctr"/>
              <a:r>
                <a:rPr lang="en-US" sz="1600" b="1" dirty="0">
                  <a:solidFill>
                    <a:srgbClr val="002060"/>
                  </a:solidFill>
                </a:rPr>
                <a:t>visual, perception, </a:t>
              </a:r>
            </a:p>
            <a:p>
              <a:pPr algn="ctr"/>
              <a:r>
                <a:rPr lang="en-US" sz="1600" b="1" dirty="0">
                  <a:solidFill>
                    <a:srgbClr val="002060"/>
                  </a:solidFill>
                </a:rPr>
                <a:t>retinal, cerebral cortex,</a:t>
              </a:r>
            </a:p>
            <a:p>
              <a:pPr algn="ctr"/>
              <a:r>
                <a:rPr lang="en-US" sz="1600" b="1" dirty="0">
                  <a:solidFill>
                    <a:srgbClr val="002060"/>
                  </a:solidFill>
                </a:rPr>
                <a:t>eye, cell, optical </a:t>
              </a:r>
            </a:p>
            <a:p>
              <a:pPr algn="ctr"/>
              <a:r>
                <a:rPr lang="en-US" sz="1600" b="1" dirty="0">
                  <a:solidFill>
                    <a:srgbClr val="002060"/>
                  </a:solidFill>
                </a:rPr>
                <a:t>nerve, image</a:t>
              </a:r>
            </a:p>
            <a:p>
              <a:pPr algn="ctr"/>
              <a:r>
                <a:rPr lang="en-US" sz="1600" b="1" dirty="0">
                  <a:solidFill>
                    <a:srgbClr val="002060"/>
                  </a:solidFill>
                </a:rPr>
                <a:t>Hubel, Wiesel</a:t>
              </a:r>
            </a:p>
          </p:txBody>
        </p:sp>
      </p:grpSp>
      <p:sp>
        <p:nvSpPr>
          <p:cNvPr id="28" name="AutoShape 9"/>
          <p:cNvSpPr>
            <a:spLocks noChangeArrowheads="1"/>
          </p:cNvSpPr>
          <p:nvPr/>
        </p:nvSpPr>
        <p:spPr bwMode="auto">
          <a:xfrm>
            <a:off x="5685138" y="2254540"/>
            <a:ext cx="3198595" cy="3158513"/>
          </a:xfrm>
          <a:prstGeom prst="foldedCorner">
            <a:avLst>
              <a:gd name="adj" fmla="val 12500"/>
            </a:avLst>
          </a:prstGeom>
          <a:solidFill>
            <a:schemeClr val="accent4">
              <a:lumMod val="60000"/>
              <a:lumOff val="4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endParaRPr lang="en-US" sz="1350"/>
          </a:p>
        </p:txBody>
      </p:sp>
      <p:sp>
        <p:nvSpPr>
          <p:cNvPr id="29" name="Rectangle 10"/>
          <p:cNvSpPr>
            <a:spLocks noChangeArrowheads="1"/>
          </p:cNvSpPr>
          <p:nvPr/>
        </p:nvSpPr>
        <p:spPr bwMode="auto">
          <a:xfrm>
            <a:off x="5685138" y="2528780"/>
            <a:ext cx="3276610" cy="2492990"/>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square" anchor="ctr">
            <a:spAutoFit/>
          </a:bodyPr>
          <a:lstStyle/>
          <a:p>
            <a:r>
              <a:rPr lang="en-US" altLang="zh-CN" sz="1400" dirty="0"/>
              <a:t>China is forecasting a trade surplus of $90bn (£51bn) to $100bn this year, a threefold increase on 2004's $32bn. The Commerce Ministry said the surplus would be created by a predicted 30% jump in exports to $750bn, compared with a 18% rise in imports to $660bn. The figures are likely to further annoy the US, which has long argued that China's exports are unfairly helped by a deliberately undervalued yuan</a:t>
            </a:r>
            <a:r>
              <a:rPr lang="en-US" altLang="zh-CN" sz="1600" dirty="0"/>
              <a:t>.</a:t>
            </a:r>
            <a:endParaRPr lang="en-US" sz="1600" dirty="0"/>
          </a:p>
        </p:txBody>
      </p:sp>
      <p:sp>
        <p:nvSpPr>
          <p:cNvPr id="30" name="Oval 13"/>
          <p:cNvSpPr>
            <a:spLocks noChangeArrowheads="1"/>
          </p:cNvSpPr>
          <p:nvPr/>
        </p:nvSpPr>
        <p:spPr bwMode="auto">
          <a:xfrm>
            <a:off x="6082484" y="2726555"/>
            <a:ext cx="2095430" cy="1910487"/>
          </a:xfrm>
          <a:prstGeom prst="ellipse">
            <a:avLst/>
          </a:prstGeom>
          <a:solidFill>
            <a:schemeClr val="bg1"/>
          </a:solidFill>
          <a:ln w="9525">
            <a:noFill/>
            <a:round/>
            <a:headEnd/>
            <a:tailEnd/>
          </a:ln>
          <a:effectLst/>
        </p:spPr>
        <p:txBody>
          <a:bodyPr wrap="none" anchor="ctr"/>
          <a:lstStyle/>
          <a:p>
            <a:pPr algn="ctr"/>
            <a:r>
              <a:rPr lang="en-US" sz="1600" b="1" dirty="0">
                <a:solidFill>
                  <a:srgbClr val="FF0000"/>
                </a:solidFill>
              </a:rPr>
              <a:t>China, trade, </a:t>
            </a:r>
          </a:p>
          <a:p>
            <a:pPr algn="ctr"/>
            <a:r>
              <a:rPr lang="en-US" sz="1600" b="1" dirty="0">
                <a:solidFill>
                  <a:srgbClr val="FF0000"/>
                </a:solidFill>
              </a:rPr>
              <a:t>surplus, commerce, </a:t>
            </a:r>
          </a:p>
          <a:p>
            <a:pPr algn="ctr"/>
            <a:r>
              <a:rPr lang="en-US" sz="1600" b="1" dirty="0">
                <a:solidFill>
                  <a:srgbClr val="FF0000"/>
                </a:solidFill>
              </a:rPr>
              <a:t>exports, imports, US, </a:t>
            </a:r>
          </a:p>
          <a:p>
            <a:pPr algn="ctr"/>
            <a:r>
              <a:rPr lang="en-US" sz="1600" b="1" dirty="0" err="1">
                <a:solidFill>
                  <a:srgbClr val="FF0000"/>
                </a:solidFill>
              </a:rPr>
              <a:t>yuan</a:t>
            </a:r>
            <a:r>
              <a:rPr lang="en-US" sz="1600" b="1" dirty="0">
                <a:solidFill>
                  <a:srgbClr val="FF0000"/>
                </a:solidFill>
              </a:rPr>
              <a:t>, bank, domestic, </a:t>
            </a:r>
          </a:p>
          <a:p>
            <a:pPr algn="ctr"/>
            <a:r>
              <a:rPr lang="en-US" sz="1600" b="1" dirty="0">
                <a:solidFill>
                  <a:srgbClr val="FF0000"/>
                </a:solidFill>
              </a:rPr>
              <a:t>foreign, increase, </a:t>
            </a:r>
          </a:p>
          <a:p>
            <a:pPr algn="ctr"/>
            <a:r>
              <a:rPr lang="en-US" sz="1600" b="1" dirty="0">
                <a:solidFill>
                  <a:srgbClr val="FF0000"/>
                </a:solidFill>
              </a:rPr>
              <a:t>trade, value</a:t>
            </a:r>
          </a:p>
        </p:txBody>
      </p:sp>
      <p:pic>
        <p:nvPicPr>
          <p:cNvPr id="31" name="Picture 12" descr="mag"/>
          <p:cNvPicPr>
            <a:picLocks noChangeAspect="1" noChangeArrowheads="1"/>
          </p:cNvPicPr>
          <p:nvPr/>
        </p:nvPicPr>
        <p:blipFill>
          <a:blip r:embed="rId3" cstate="print"/>
          <a:srcRect/>
          <a:stretch>
            <a:fillRect/>
          </a:stretch>
        </p:blipFill>
        <p:spPr bwMode="auto">
          <a:xfrm>
            <a:off x="5997196" y="2649354"/>
            <a:ext cx="2574622" cy="3316412"/>
          </a:xfrm>
          <a:prstGeom prst="rect">
            <a:avLst/>
          </a:prstGeom>
          <a:noFill/>
        </p:spPr>
      </p:pic>
      <p:grpSp>
        <p:nvGrpSpPr>
          <p:cNvPr id="32" name="组合 31"/>
          <p:cNvGrpSpPr/>
          <p:nvPr/>
        </p:nvGrpSpPr>
        <p:grpSpPr>
          <a:xfrm>
            <a:off x="9047036" y="3419942"/>
            <a:ext cx="2048223" cy="710666"/>
            <a:chOff x="3357554" y="2714620"/>
            <a:chExt cx="2428892" cy="642942"/>
          </a:xfrm>
          <a:solidFill>
            <a:schemeClr val="accent4">
              <a:lumMod val="60000"/>
              <a:lumOff val="40000"/>
            </a:schemeClr>
          </a:solidFill>
        </p:grpSpPr>
        <p:sp>
          <p:nvSpPr>
            <p:cNvPr id="33" name="Oval 17"/>
            <p:cNvSpPr/>
            <p:nvPr/>
          </p:nvSpPr>
          <p:spPr>
            <a:xfrm>
              <a:off x="3357554" y="2714620"/>
              <a:ext cx="2428892" cy="642942"/>
            </a:xfrm>
            <a:prstGeom prst="ellipse">
              <a:avLst/>
            </a:prstGeom>
            <a:grp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a:p>
          </p:txBody>
        </p:sp>
        <p:sp>
          <p:nvSpPr>
            <p:cNvPr id="34" name="TextBox 25"/>
            <p:cNvSpPr txBox="1">
              <a:spLocks noChangeArrowheads="1"/>
            </p:cNvSpPr>
            <p:nvPr/>
          </p:nvSpPr>
          <p:spPr bwMode="auto">
            <a:xfrm>
              <a:off x="3607378" y="2896492"/>
              <a:ext cx="2108021" cy="275757"/>
            </a:xfrm>
            <a:prstGeom prst="rect">
              <a:avLst/>
            </a:prstGeom>
            <a:noFill/>
            <a:ln w="9525">
              <a:noFill/>
              <a:miter lim="800000"/>
              <a:headEnd/>
              <a:tailEnd/>
            </a:ln>
          </p:spPr>
          <p:txBody>
            <a:bodyPr wrap="square">
              <a:spAutoFit/>
            </a:bodyPr>
            <a:lstStyle/>
            <a:p>
              <a:r>
                <a:rPr lang="en-US" sz="1350" b="1" i="1" dirty="0"/>
                <a:t>Bag-of-Words model</a:t>
              </a:r>
            </a:p>
          </p:txBody>
        </p:sp>
      </p:grpSp>
    </p:spTree>
    <p:extLst>
      <p:ext uri="{BB962C8B-B14F-4D97-AF65-F5344CB8AC3E}">
        <p14:creationId xmlns:p14="http://schemas.microsoft.com/office/powerpoint/2010/main" val="7718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68875" y="1370559"/>
            <a:ext cx="8869669" cy="630942"/>
          </a:xfrm>
          <a:prstGeom prst="rect">
            <a:avLst/>
          </a:prstGeom>
        </p:spPr>
        <p:txBody>
          <a:bodyPr wrap="square">
            <a:spAutoFit/>
          </a:bodyPr>
          <a:lstStyle/>
          <a:p>
            <a:pPr lvl="0">
              <a:lnSpc>
                <a:spcPct val="125000"/>
              </a:lnSpc>
              <a:defRPr/>
            </a:pPr>
            <a:r>
              <a:rPr kumimoji="0" lang="zh-CN" altLang="en-US" sz="2800" b="1" i="0" u="none" strike="noStrike" kern="1200" cap="none" spc="0" normalizeH="0" baseline="0" noProof="0" dirty="0" smtClean="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rPr>
              <a:t>图片能被表示为视觉词袋</a:t>
            </a:r>
            <a:r>
              <a:rPr kumimoji="0" lang="en-US" altLang="zh-CN" sz="2800" b="1" i="0" u="none" strike="noStrike" kern="1200" cap="none" spc="0" normalizeH="0" baseline="0" noProof="0" dirty="0" smtClean="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rPr>
              <a:t>(</a:t>
            </a:r>
            <a:r>
              <a:rPr lang="en-US" altLang="zh-CN" sz="2800" b="1" dirty="0" smtClean="0">
                <a:solidFill>
                  <a:srgbClr val="ED7D31">
                    <a:lumMod val="75000"/>
                  </a:srgbClr>
                </a:solidFill>
                <a:latin typeface="微软雅黑" panose="020B0503020204020204" pitchFamily="34" charset="-122"/>
                <a:ea typeface="微软雅黑" panose="020B0503020204020204" pitchFamily="34" charset="-122"/>
              </a:rPr>
              <a:t>Bag-of-Visual Words)</a:t>
            </a:r>
            <a:r>
              <a:rPr lang="zh-CN" altLang="en-US" sz="2800" b="1" dirty="0" smtClean="0">
                <a:solidFill>
                  <a:srgbClr val="ED7D31">
                    <a:lumMod val="75000"/>
                  </a:srgbClr>
                </a:solidFill>
                <a:latin typeface="微软雅黑" panose="020B0503020204020204" pitchFamily="34" charset="-122"/>
                <a:ea typeface="微软雅黑" panose="020B0503020204020204" pitchFamily="34" charset="-122"/>
              </a:rPr>
              <a:t>吗？</a:t>
            </a:r>
            <a:endParaRPr kumimoji="0" lang="zh-CN" altLang="en-US" sz="2800" b="1" i="0" u="none" strike="noStrike" kern="1200" cap="none" spc="0" normalizeH="0" baseline="0" noProof="0" dirty="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24" y="1491790"/>
            <a:ext cx="461108" cy="461108"/>
          </a:xfrm>
          <a:prstGeom prst="rect">
            <a:avLst/>
          </a:prstGeom>
        </p:spPr>
      </p:pic>
      <p:sp>
        <p:nvSpPr>
          <p:cNvPr id="6" name="矩形 5"/>
          <p:cNvSpPr/>
          <p:nvPr/>
        </p:nvSpPr>
        <p:spPr>
          <a:xfrm>
            <a:off x="1518208" y="419365"/>
            <a:ext cx="750460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中期图片识别技术</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35" name="Group 93"/>
          <p:cNvGrpSpPr/>
          <p:nvPr/>
        </p:nvGrpSpPr>
        <p:grpSpPr>
          <a:xfrm>
            <a:off x="1692993" y="2390676"/>
            <a:ext cx="2626153" cy="3423673"/>
            <a:chOff x="718487" y="1395973"/>
            <a:chExt cx="3063240" cy="5034371"/>
          </a:xfrm>
        </p:grpSpPr>
        <p:sp>
          <p:nvSpPr>
            <p:cNvPr id="36" name="Text Box 4"/>
            <p:cNvSpPr txBox="1">
              <a:spLocks noChangeArrowheads="1"/>
            </p:cNvSpPr>
            <p:nvPr/>
          </p:nvSpPr>
          <p:spPr bwMode="auto">
            <a:xfrm>
              <a:off x="960120" y="1395973"/>
              <a:ext cx="2514599" cy="543088"/>
            </a:xfrm>
            <a:prstGeom prst="rect">
              <a:avLst/>
            </a:prstGeom>
            <a:solidFill>
              <a:srgbClr val="DCF6D6"/>
            </a:solidFill>
            <a:ln w="28575">
              <a:solidFill>
                <a:srgbClr val="008000"/>
              </a:solidFill>
              <a:miter lim="800000"/>
              <a:headEnd/>
              <a:tailEnd/>
            </a:ln>
            <a:effectLst/>
          </p:spPr>
          <p:txBody>
            <a:bodyPr>
              <a:spAutoFit/>
            </a:bodyPr>
            <a:lstStyle/>
            <a:p>
              <a:pPr algn="ctr">
                <a:spcBef>
                  <a:spcPct val="50000"/>
                </a:spcBef>
              </a:pPr>
              <a:r>
                <a:rPr lang="zh-CN" altLang="en-US" b="1" dirty="0" smtClean="0">
                  <a:effectLst>
                    <a:outerShdw blurRad="38100" dist="38100" dir="2700000" algn="tl">
                      <a:srgbClr val="FFFFFF"/>
                    </a:outerShdw>
                  </a:effectLst>
                </a:rPr>
                <a:t>图像</a:t>
              </a:r>
              <a:endParaRPr lang="en-US" b="1" dirty="0">
                <a:effectLst>
                  <a:outerShdw blurRad="38100" dist="38100" dir="2700000" algn="tl">
                    <a:srgbClr val="FFFFFF"/>
                  </a:outerShdw>
                </a:effectLst>
              </a:endParaRPr>
            </a:p>
          </p:txBody>
        </p:sp>
        <p:pic>
          <p:nvPicPr>
            <p:cNvPr id="37" name="Picture 9" descr="D:\msra_reseach\document\perl\query_word_download\Google_crawler_run_v2\DownloadData\american gothic painting\0.jpg"/>
            <p:cNvPicPr>
              <a:picLocks noChangeAspect="1" noChangeArrowheads="1"/>
            </p:cNvPicPr>
            <p:nvPr/>
          </p:nvPicPr>
          <p:blipFill>
            <a:blip r:embed="rId3" cstate="print"/>
            <a:srcRect/>
            <a:stretch>
              <a:fillRect/>
            </a:stretch>
          </p:blipFill>
          <p:spPr bwMode="auto">
            <a:xfrm>
              <a:off x="718487" y="2772743"/>
              <a:ext cx="3063240" cy="3657601"/>
            </a:xfrm>
            <a:prstGeom prst="rect">
              <a:avLst/>
            </a:prstGeom>
            <a:noFill/>
          </p:spPr>
        </p:pic>
      </p:grpSp>
      <p:grpSp>
        <p:nvGrpSpPr>
          <p:cNvPr id="38" name="Group 96"/>
          <p:cNvGrpSpPr/>
          <p:nvPr/>
        </p:nvGrpSpPr>
        <p:grpSpPr>
          <a:xfrm>
            <a:off x="6507344" y="2345420"/>
            <a:ext cx="3592996" cy="3468929"/>
            <a:chOff x="4659294" y="1561381"/>
            <a:chExt cx="4191000" cy="5423943"/>
          </a:xfrm>
        </p:grpSpPr>
        <p:grpSp>
          <p:nvGrpSpPr>
            <p:cNvPr id="39" name="Group 42"/>
            <p:cNvGrpSpPr/>
            <p:nvPr/>
          </p:nvGrpSpPr>
          <p:grpSpPr>
            <a:xfrm>
              <a:off x="4659294" y="1561381"/>
              <a:ext cx="4191000" cy="5423943"/>
              <a:chOff x="4659294" y="1561381"/>
              <a:chExt cx="4191000" cy="5423943"/>
            </a:xfrm>
          </p:grpSpPr>
          <p:pic>
            <p:nvPicPr>
              <p:cNvPr id="53" name="Picture 7" descr="lunch-bagtrans"/>
              <p:cNvPicPr>
                <a:picLocks noChangeAspect="1" noChangeArrowheads="1"/>
              </p:cNvPicPr>
              <p:nvPr/>
            </p:nvPicPr>
            <p:blipFill>
              <a:blip r:embed="rId4" cstate="print"/>
              <a:srcRect/>
              <a:stretch>
                <a:fillRect/>
              </a:stretch>
            </p:blipFill>
            <p:spPr bwMode="auto">
              <a:xfrm>
                <a:off x="4976813" y="2459044"/>
                <a:ext cx="3609974" cy="4526280"/>
              </a:xfrm>
              <a:prstGeom prst="rect">
                <a:avLst/>
              </a:prstGeom>
              <a:noFill/>
            </p:spPr>
          </p:pic>
          <p:sp>
            <p:nvSpPr>
              <p:cNvPr id="54" name="Text Box 18"/>
              <p:cNvSpPr txBox="1">
                <a:spLocks noChangeArrowheads="1"/>
              </p:cNvSpPr>
              <p:nvPr/>
            </p:nvSpPr>
            <p:spPr bwMode="auto">
              <a:xfrm>
                <a:off x="4659294" y="1561381"/>
                <a:ext cx="4191000" cy="577480"/>
              </a:xfrm>
              <a:prstGeom prst="rect">
                <a:avLst/>
              </a:prstGeom>
              <a:solidFill>
                <a:srgbClr val="DFCCAB"/>
              </a:solidFill>
              <a:ln w="28575">
                <a:solidFill>
                  <a:srgbClr val="9A7966"/>
                </a:solidFill>
                <a:miter lim="800000"/>
                <a:headEnd/>
                <a:tailEnd/>
              </a:ln>
              <a:effectLst/>
            </p:spPr>
            <p:txBody>
              <a:bodyPr>
                <a:spAutoFit/>
              </a:bodyPr>
              <a:lstStyle/>
              <a:p>
                <a:pPr algn="ctr">
                  <a:spcBef>
                    <a:spcPct val="50000"/>
                  </a:spcBef>
                </a:pPr>
                <a:r>
                  <a:rPr lang="zh-CN" altLang="en-US" b="1" dirty="0" smtClean="0">
                    <a:effectLst>
                      <a:outerShdw blurRad="38100" dist="38100" dir="2700000" algn="tl">
                        <a:srgbClr val="FFFFFF"/>
                      </a:outerShdw>
                    </a:effectLst>
                  </a:rPr>
                  <a:t>视觉词袋</a:t>
                </a:r>
                <a:endParaRPr lang="en-US" b="1" dirty="0">
                  <a:effectLst>
                    <a:outerShdw blurRad="38100" dist="38100" dir="2700000" algn="tl">
                      <a:srgbClr val="FFFFFF"/>
                    </a:outerShdw>
                  </a:effectLst>
                </a:endParaRPr>
              </a:p>
            </p:txBody>
          </p:sp>
        </p:grpSp>
        <p:pic>
          <p:nvPicPr>
            <p:cNvPr id="40" name="Picture 10"/>
            <p:cNvPicPr>
              <a:picLocks noChangeAspect="1" noChangeArrowheads="1"/>
            </p:cNvPicPr>
            <p:nvPr/>
          </p:nvPicPr>
          <p:blipFill>
            <a:blip r:embed="rId5" cstate="print"/>
            <a:srcRect/>
            <a:stretch>
              <a:fillRect/>
            </a:stretch>
          </p:blipFill>
          <p:spPr bwMode="auto">
            <a:xfrm>
              <a:off x="5867400" y="3352800"/>
              <a:ext cx="381000" cy="423333"/>
            </a:xfrm>
            <a:prstGeom prst="rect">
              <a:avLst/>
            </a:prstGeom>
            <a:noFill/>
            <a:ln w="9525">
              <a:noFill/>
              <a:miter lim="800000"/>
              <a:headEnd/>
              <a:tailEnd/>
            </a:ln>
            <a:effectLst/>
          </p:spPr>
        </p:pic>
        <p:pic>
          <p:nvPicPr>
            <p:cNvPr id="41" name="Picture 11"/>
            <p:cNvPicPr>
              <a:picLocks noChangeAspect="1" noChangeArrowheads="1"/>
            </p:cNvPicPr>
            <p:nvPr/>
          </p:nvPicPr>
          <p:blipFill>
            <a:blip r:embed="rId6" cstate="print"/>
            <a:srcRect/>
            <a:stretch>
              <a:fillRect/>
            </a:stretch>
          </p:blipFill>
          <p:spPr bwMode="auto">
            <a:xfrm>
              <a:off x="6013043" y="4038600"/>
              <a:ext cx="397933" cy="457200"/>
            </a:xfrm>
            <a:prstGeom prst="rect">
              <a:avLst/>
            </a:prstGeom>
            <a:noFill/>
            <a:ln w="9525">
              <a:noFill/>
              <a:miter lim="800000"/>
              <a:headEnd/>
              <a:tailEnd/>
            </a:ln>
            <a:effectLst/>
          </p:spPr>
        </p:pic>
        <p:pic>
          <p:nvPicPr>
            <p:cNvPr id="42" name="Picture 12"/>
            <p:cNvPicPr>
              <a:picLocks noChangeAspect="1" noChangeArrowheads="1"/>
            </p:cNvPicPr>
            <p:nvPr/>
          </p:nvPicPr>
          <p:blipFill>
            <a:blip r:embed="rId7" cstate="print"/>
            <a:srcRect/>
            <a:stretch>
              <a:fillRect/>
            </a:stretch>
          </p:blipFill>
          <p:spPr bwMode="auto">
            <a:xfrm>
              <a:off x="6553200" y="3492362"/>
              <a:ext cx="469660" cy="444500"/>
            </a:xfrm>
            <a:prstGeom prst="rect">
              <a:avLst/>
            </a:prstGeom>
            <a:noFill/>
            <a:ln w="9525">
              <a:noFill/>
              <a:miter lim="800000"/>
              <a:headEnd/>
              <a:tailEnd/>
            </a:ln>
            <a:effectLst/>
          </p:spPr>
        </p:pic>
        <p:pic>
          <p:nvPicPr>
            <p:cNvPr id="43" name="Picture 13"/>
            <p:cNvPicPr>
              <a:picLocks noChangeAspect="1" noChangeArrowheads="1"/>
            </p:cNvPicPr>
            <p:nvPr/>
          </p:nvPicPr>
          <p:blipFill>
            <a:blip r:embed="rId8" cstate="print"/>
            <a:srcRect/>
            <a:stretch>
              <a:fillRect/>
            </a:stretch>
          </p:blipFill>
          <p:spPr bwMode="auto">
            <a:xfrm>
              <a:off x="6732302" y="4257236"/>
              <a:ext cx="457200" cy="464949"/>
            </a:xfrm>
            <a:prstGeom prst="rect">
              <a:avLst/>
            </a:prstGeom>
            <a:noFill/>
            <a:ln w="9525">
              <a:noFill/>
              <a:miter lim="800000"/>
              <a:headEnd/>
              <a:tailEnd/>
            </a:ln>
            <a:effectLst/>
          </p:spPr>
        </p:pic>
        <p:pic>
          <p:nvPicPr>
            <p:cNvPr id="44" name="Picture 14"/>
            <p:cNvPicPr>
              <a:picLocks noChangeAspect="1" noChangeArrowheads="1"/>
            </p:cNvPicPr>
            <p:nvPr/>
          </p:nvPicPr>
          <p:blipFill>
            <a:blip r:embed="rId9" cstate="print"/>
            <a:srcRect/>
            <a:stretch>
              <a:fillRect/>
            </a:stretch>
          </p:blipFill>
          <p:spPr bwMode="auto">
            <a:xfrm>
              <a:off x="7315200" y="3657600"/>
              <a:ext cx="450850" cy="711583"/>
            </a:xfrm>
            <a:prstGeom prst="rect">
              <a:avLst/>
            </a:prstGeom>
            <a:noFill/>
            <a:ln w="9525">
              <a:noFill/>
              <a:miter lim="800000"/>
              <a:headEnd/>
              <a:tailEnd/>
            </a:ln>
            <a:effectLst/>
          </p:spPr>
        </p:pic>
        <p:pic>
          <p:nvPicPr>
            <p:cNvPr id="45" name="Picture 15"/>
            <p:cNvPicPr>
              <a:picLocks noChangeAspect="1" noChangeArrowheads="1"/>
            </p:cNvPicPr>
            <p:nvPr/>
          </p:nvPicPr>
          <p:blipFill>
            <a:blip r:embed="rId10" cstate="print"/>
            <a:srcRect/>
            <a:stretch>
              <a:fillRect/>
            </a:stretch>
          </p:blipFill>
          <p:spPr bwMode="auto">
            <a:xfrm>
              <a:off x="6096000" y="4648200"/>
              <a:ext cx="396875" cy="381000"/>
            </a:xfrm>
            <a:prstGeom prst="rect">
              <a:avLst/>
            </a:prstGeom>
            <a:noFill/>
            <a:ln w="9525">
              <a:noFill/>
              <a:miter lim="800000"/>
              <a:headEnd/>
              <a:tailEnd/>
            </a:ln>
            <a:effectLst/>
          </p:spPr>
        </p:pic>
        <p:pic>
          <p:nvPicPr>
            <p:cNvPr id="46" name="Picture 16"/>
            <p:cNvPicPr>
              <a:picLocks noChangeAspect="1" noChangeArrowheads="1"/>
            </p:cNvPicPr>
            <p:nvPr/>
          </p:nvPicPr>
          <p:blipFill>
            <a:blip r:embed="rId11" cstate="print"/>
            <a:srcRect/>
            <a:stretch>
              <a:fillRect/>
            </a:stretch>
          </p:blipFill>
          <p:spPr bwMode="auto">
            <a:xfrm>
              <a:off x="6781800" y="4969864"/>
              <a:ext cx="457200" cy="313267"/>
            </a:xfrm>
            <a:prstGeom prst="rect">
              <a:avLst/>
            </a:prstGeom>
            <a:noFill/>
            <a:ln w="9525">
              <a:noFill/>
              <a:miter lim="800000"/>
              <a:headEnd/>
              <a:tailEnd/>
            </a:ln>
            <a:effectLst/>
          </p:spPr>
        </p:pic>
        <p:pic>
          <p:nvPicPr>
            <p:cNvPr id="47" name="Picture 18"/>
            <p:cNvPicPr>
              <a:picLocks noChangeAspect="1" noChangeArrowheads="1"/>
            </p:cNvPicPr>
            <p:nvPr/>
          </p:nvPicPr>
          <p:blipFill>
            <a:blip r:embed="rId12" cstate="print"/>
            <a:srcRect/>
            <a:stretch>
              <a:fillRect/>
            </a:stretch>
          </p:blipFill>
          <p:spPr bwMode="auto">
            <a:xfrm>
              <a:off x="7543800" y="4876800"/>
              <a:ext cx="428816" cy="603250"/>
            </a:xfrm>
            <a:prstGeom prst="rect">
              <a:avLst/>
            </a:prstGeom>
            <a:noFill/>
            <a:ln w="9525">
              <a:noFill/>
              <a:miter lim="800000"/>
              <a:headEnd/>
              <a:tailEnd/>
            </a:ln>
            <a:effectLst/>
          </p:spPr>
        </p:pic>
        <p:pic>
          <p:nvPicPr>
            <p:cNvPr id="48" name="Picture 19"/>
            <p:cNvPicPr>
              <a:picLocks noChangeAspect="1" noChangeArrowheads="1"/>
            </p:cNvPicPr>
            <p:nvPr/>
          </p:nvPicPr>
          <p:blipFill>
            <a:blip r:embed="rId13" cstate="print"/>
            <a:srcRect/>
            <a:stretch>
              <a:fillRect/>
            </a:stretch>
          </p:blipFill>
          <p:spPr bwMode="auto">
            <a:xfrm>
              <a:off x="6009106" y="5486400"/>
              <a:ext cx="389689" cy="419099"/>
            </a:xfrm>
            <a:prstGeom prst="rect">
              <a:avLst/>
            </a:prstGeom>
            <a:noFill/>
            <a:ln w="9525">
              <a:noFill/>
              <a:miter lim="800000"/>
              <a:headEnd/>
              <a:tailEnd/>
            </a:ln>
            <a:effectLst/>
          </p:spPr>
        </p:pic>
        <p:pic>
          <p:nvPicPr>
            <p:cNvPr id="49" name="Picture 20"/>
            <p:cNvPicPr>
              <a:picLocks noChangeAspect="1" noChangeArrowheads="1"/>
            </p:cNvPicPr>
            <p:nvPr/>
          </p:nvPicPr>
          <p:blipFill>
            <a:blip r:embed="rId14" cstate="print"/>
            <a:srcRect/>
            <a:stretch>
              <a:fillRect/>
            </a:stretch>
          </p:blipFill>
          <p:spPr bwMode="auto">
            <a:xfrm>
              <a:off x="6720164" y="5513615"/>
              <a:ext cx="442636" cy="330462"/>
            </a:xfrm>
            <a:prstGeom prst="rect">
              <a:avLst/>
            </a:prstGeom>
            <a:noFill/>
            <a:ln w="9525">
              <a:noFill/>
              <a:miter lim="800000"/>
              <a:headEnd/>
              <a:tailEnd/>
            </a:ln>
            <a:effectLst/>
          </p:spPr>
        </p:pic>
        <p:pic>
          <p:nvPicPr>
            <p:cNvPr id="50" name="Picture 21"/>
            <p:cNvPicPr>
              <a:picLocks noChangeAspect="1" noChangeArrowheads="1"/>
            </p:cNvPicPr>
            <p:nvPr/>
          </p:nvPicPr>
          <p:blipFill>
            <a:blip r:embed="rId15" cstate="print"/>
            <a:srcRect/>
            <a:stretch>
              <a:fillRect/>
            </a:stretch>
          </p:blipFill>
          <p:spPr bwMode="auto">
            <a:xfrm>
              <a:off x="7380515" y="5916072"/>
              <a:ext cx="419100" cy="488950"/>
            </a:xfrm>
            <a:prstGeom prst="rect">
              <a:avLst/>
            </a:prstGeom>
            <a:noFill/>
            <a:ln w="9525">
              <a:noFill/>
              <a:miter lim="800000"/>
              <a:headEnd/>
              <a:tailEnd/>
            </a:ln>
            <a:effectLst/>
          </p:spPr>
        </p:pic>
        <p:pic>
          <p:nvPicPr>
            <p:cNvPr id="51" name="Picture 22"/>
            <p:cNvPicPr>
              <a:picLocks noChangeAspect="1" noChangeArrowheads="1"/>
            </p:cNvPicPr>
            <p:nvPr/>
          </p:nvPicPr>
          <p:blipFill>
            <a:blip r:embed="rId16" cstate="print"/>
            <a:srcRect/>
            <a:stretch>
              <a:fillRect/>
            </a:stretch>
          </p:blipFill>
          <p:spPr bwMode="auto">
            <a:xfrm>
              <a:off x="6477000" y="6068454"/>
              <a:ext cx="440943" cy="393700"/>
            </a:xfrm>
            <a:prstGeom prst="rect">
              <a:avLst/>
            </a:prstGeom>
            <a:noFill/>
            <a:ln w="9525">
              <a:noFill/>
              <a:miter lim="800000"/>
              <a:headEnd/>
              <a:tailEnd/>
            </a:ln>
            <a:effectLst/>
          </p:spPr>
        </p:pic>
        <p:pic>
          <p:nvPicPr>
            <p:cNvPr id="52" name="Picture 23"/>
            <p:cNvPicPr>
              <a:picLocks noChangeAspect="1" noChangeArrowheads="1"/>
            </p:cNvPicPr>
            <p:nvPr/>
          </p:nvPicPr>
          <p:blipFill>
            <a:blip r:embed="rId17" cstate="print"/>
            <a:srcRect/>
            <a:stretch>
              <a:fillRect/>
            </a:stretch>
          </p:blipFill>
          <p:spPr bwMode="auto">
            <a:xfrm>
              <a:off x="5334000" y="5791200"/>
              <a:ext cx="412750" cy="412750"/>
            </a:xfrm>
            <a:prstGeom prst="rect">
              <a:avLst/>
            </a:prstGeom>
            <a:noFill/>
            <a:ln w="9525">
              <a:noFill/>
              <a:miter lim="800000"/>
              <a:headEnd/>
              <a:tailEnd/>
            </a:ln>
            <a:effectLst/>
          </p:spPr>
        </p:pic>
      </p:grpSp>
      <p:sp>
        <p:nvSpPr>
          <p:cNvPr id="55" name="Right Arrow 23"/>
          <p:cNvSpPr/>
          <p:nvPr/>
        </p:nvSpPr>
        <p:spPr>
          <a:xfrm>
            <a:off x="4945198" y="3938382"/>
            <a:ext cx="1641607" cy="840326"/>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sz="1350"/>
          </a:p>
        </p:txBody>
      </p:sp>
      <p:sp>
        <p:nvSpPr>
          <p:cNvPr id="56" name="TextBox 24"/>
          <p:cNvSpPr txBox="1">
            <a:spLocks noChangeAspect="1" noChangeArrowheads="1"/>
          </p:cNvSpPr>
          <p:nvPr/>
        </p:nvSpPr>
        <p:spPr bwMode="auto">
          <a:xfrm>
            <a:off x="4470367" y="4081546"/>
            <a:ext cx="2266687" cy="553998"/>
          </a:xfrm>
          <a:prstGeom prst="rect">
            <a:avLst/>
          </a:prstGeom>
          <a:noFill/>
          <a:ln w="9525">
            <a:noFill/>
            <a:miter lim="800000"/>
            <a:headEnd/>
            <a:tailEnd/>
          </a:ln>
        </p:spPr>
        <p:txBody>
          <a:bodyPr wrap="square">
            <a:spAutoFit/>
          </a:bodyPr>
          <a:lstStyle/>
          <a:p>
            <a:pPr algn="ctr"/>
            <a:r>
              <a:rPr lang="en-US" sz="3000" b="1" i="1" dirty="0">
                <a:solidFill>
                  <a:srgbClr val="FF0000"/>
                </a:solidFill>
              </a:rPr>
              <a:t>?</a:t>
            </a:r>
          </a:p>
        </p:txBody>
      </p:sp>
    </p:spTree>
    <p:extLst>
      <p:ext uri="{BB962C8B-B14F-4D97-AF65-F5344CB8AC3E}">
        <p14:creationId xmlns:p14="http://schemas.microsoft.com/office/powerpoint/2010/main" val="303719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ox(in)">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childTnLst>
                                </p:cTn>
                              </p:par>
                              <p:par>
                                <p:cTn id="12" presetID="53" presetClass="entr" presetSubtype="0" fill="hold" grpId="0" nodeType="withEffect">
                                  <p:stCondLst>
                                    <p:cond delay="0"/>
                                  </p:stCondLst>
                                  <p:childTnLst>
                                    <p:set>
                                      <p:cBhvr>
                                        <p:cTn id="13" dur="1" fill="hold">
                                          <p:stCondLst>
                                            <p:cond delay="0"/>
                                          </p:stCondLst>
                                        </p:cTn>
                                        <p:tgtEl>
                                          <p:spTgt spid="56"/>
                                        </p:tgtEl>
                                        <p:attrNameLst>
                                          <p:attrName>style.visibility</p:attrName>
                                        </p:attrNameLst>
                                      </p:cBhvr>
                                      <p:to>
                                        <p:strVal val="visible"/>
                                      </p:to>
                                    </p:set>
                                    <p:anim calcmode="lin" valueType="num">
                                      <p:cBhvr>
                                        <p:cTn id="14" dur="500" fill="hold"/>
                                        <p:tgtEl>
                                          <p:spTgt spid="56"/>
                                        </p:tgtEl>
                                        <p:attrNameLst>
                                          <p:attrName>ppt_w</p:attrName>
                                        </p:attrNameLst>
                                      </p:cBhvr>
                                      <p:tavLst>
                                        <p:tav tm="0">
                                          <p:val>
                                            <p:fltVal val="0"/>
                                          </p:val>
                                        </p:tav>
                                        <p:tav tm="100000">
                                          <p:val>
                                            <p:strVal val="#ppt_w"/>
                                          </p:val>
                                        </p:tav>
                                      </p:tavLst>
                                    </p:anim>
                                    <p:anim calcmode="lin" valueType="num">
                                      <p:cBhvr>
                                        <p:cTn id="15" dur="500" fill="hold"/>
                                        <p:tgtEl>
                                          <p:spTgt spid="56"/>
                                        </p:tgtEl>
                                        <p:attrNameLst>
                                          <p:attrName>ppt_h</p:attrName>
                                        </p:attrNameLst>
                                      </p:cBhvr>
                                      <p:tavLst>
                                        <p:tav tm="0">
                                          <p:val>
                                            <p:fltVal val="0"/>
                                          </p:val>
                                        </p:tav>
                                        <p:tav tm="100000">
                                          <p:val>
                                            <p:strVal val="#ppt_h"/>
                                          </p:val>
                                        </p:tav>
                                      </p:tavLst>
                                    </p:anim>
                                    <p:animEffect transition="in" filter="fade">
                                      <p:cBhvr>
                                        <p:cTn id="1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468428" y="1614715"/>
            <a:ext cx="4732472"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概述</a:t>
            </a:r>
          </a:p>
        </p:txBody>
      </p:sp>
      <p:sp>
        <p:nvSpPr>
          <p:cNvPr id="3" name="椭圆 2"/>
          <p:cNvSpPr/>
          <p:nvPr/>
        </p:nvSpPr>
        <p:spPr>
          <a:xfrm>
            <a:off x="2119306" y="1561341"/>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10" name="圆角矩形 9"/>
          <p:cNvSpPr/>
          <p:nvPr/>
        </p:nvSpPr>
        <p:spPr>
          <a:xfrm>
            <a:off x="2468428" y="2703287"/>
            <a:ext cx="4732472"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传统图像识别技术</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1" name="椭圆 10"/>
          <p:cNvSpPr/>
          <p:nvPr/>
        </p:nvSpPr>
        <p:spPr>
          <a:xfrm>
            <a:off x="2119306" y="2649913"/>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12" name="圆角矩形 11"/>
          <p:cNvSpPr/>
          <p:nvPr/>
        </p:nvSpPr>
        <p:spPr>
          <a:xfrm>
            <a:off x="2468428" y="3845233"/>
            <a:ext cx="4732472"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深度学习与图像识别</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3" name="椭圆 12"/>
          <p:cNvSpPr/>
          <p:nvPr/>
        </p:nvSpPr>
        <p:spPr>
          <a:xfrm>
            <a:off x="2119306" y="3791859"/>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14" name="圆角矩形 13"/>
          <p:cNvSpPr/>
          <p:nvPr/>
        </p:nvSpPr>
        <p:spPr>
          <a:xfrm>
            <a:off x="2468428" y="4933805"/>
            <a:ext cx="4732472"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课程实践</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5" name="椭圆 14"/>
          <p:cNvSpPr/>
          <p:nvPr/>
        </p:nvSpPr>
        <p:spPr>
          <a:xfrm>
            <a:off x="2119306" y="4880431"/>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17" name="文本框 16"/>
          <p:cNvSpPr txBox="1"/>
          <p:nvPr/>
        </p:nvSpPr>
        <p:spPr>
          <a:xfrm>
            <a:off x="7519855" y="1788217"/>
            <a:ext cx="3575775" cy="369332"/>
          </a:xfrm>
          <a:prstGeom prst="rect">
            <a:avLst/>
          </a:prstGeom>
          <a:noFill/>
        </p:spPr>
        <p:txBody>
          <a:bodyPr wrap="square" rtlCol="0">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目标、挑战、图像识别基本框架</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7550022" y="2734301"/>
            <a:ext cx="4091518"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早期图像识别技术（</a:t>
            </a:r>
            <a:r>
              <a:rPr lang="en-US" altLang="zh-CN" dirty="0" smtClean="0">
                <a:latin typeface="微软雅黑" panose="020B0503020204020204" pitchFamily="34" charset="-122"/>
                <a:ea typeface="微软雅黑" panose="020B0503020204020204" pitchFamily="34" charset="-122"/>
              </a:rPr>
              <a:t>1990-2003</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中期图像识别技术（</a:t>
            </a:r>
            <a:r>
              <a:rPr lang="en-US" altLang="zh-CN" dirty="0" smtClean="0">
                <a:latin typeface="微软雅黑" panose="020B0503020204020204" pitchFamily="34" charset="-122"/>
                <a:ea typeface="微软雅黑" panose="020B0503020204020204" pitchFamily="34" charset="-122"/>
              </a:rPr>
              <a:t>2003-2012</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7550022" y="3880235"/>
            <a:ext cx="4121685"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深度学习发展历程、为什么使用深度学习、如何使用深度学习</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550022" y="5107307"/>
            <a:ext cx="2742419"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实践：手写数字识别</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1539363" y="397213"/>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71396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08817" y="1370275"/>
            <a:ext cx="5343035" cy="581762"/>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rPr>
              <a:t>中期图像识别框架</a:t>
            </a:r>
            <a:endParaRPr kumimoji="0" lang="zh-CN" altLang="en-US" sz="2800" b="1" i="0" u="none" strike="noStrike" kern="1200" cap="none" spc="0" normalizeH="0" baseline="0" noProof="0" dirty="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24" y="1491790"/>
            <a:ext cx="461108" cy="461108"/>
          </a:xfrm>
          <a:prstGeom prst="rect">
            <a:avLst/>
          </a:prstGeom>
        </p:spPr>
      </p:pic>
      <p:sp>
        <p:nvSpPr>
          <p:cNvPr id="6" name="矩形 5"/>
          <p:cNvSpPr/>
          <p:nvPr/>
        </p:nvSpPr>
        <p:spPr>
          <a:xfrm>
            <a:off x="1518208" y="419365"/>
            <a:ext cx="750460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中期图片识别技术</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29" name="组合 28"/>
          <p:cNvGrpSpPr/>
          <p:nvPr/>
        </p:nvGrpSpPr>
        <p:grpSpPr>
          <a:xfrm>
            <a:off x="1587480" y="1722344"/>
            <a:ext cx="7539942" cy="4624191"/>
            <a:chOff x="100640" y="842066"/>
            <a:chExt cx="9001156" cy="6132014"/>
          </a:xfrm>
        </p:grpSpPr>
        <p:cxnSp>
          <p:nvCxnSpPr>
            <p:cNvPr id="30" name="直接连接符 29"/>
            <p:cNvCxnSpPr/>
            <p:nvPr/>
          </p:nvCxnSpPr>
          <p:spPr>
            <a:xfrm flipV="1">
              <a:off x="100640" y="3755117"/>
              <a:ext cx="9001156" cy="71438"/>
            </a:xfrm>
            <a:prstGeom prst="line">
              <a:avLst/>
            </a:prstGeom>
            <a:ln w="57150">
              <a:solidFill>
                <a:schemeClr val="tx1"/>
              </a:solidFill>
              <a:prstDash val="lgDashDot"/>
            </a:ln>
          </p:spPr>
          <p:style>
            <a:lnRef idx="1">
              <a:schemeClr val="accent1"/>
            </a:lnRef>
            <a:fillRef idx="0">
              <a:schemeClr val="accent1"/>
            </a:fillRef>
            <a:effectRef idx="0">
              <a:schemeClr val="accent1"/>
            </a:effectRef>
            <a:fontRef idx="minor">
              <a:schemeClr val="tx1"/>
            </a:fontRef>
          </p:style>
        </p:cxnSp>
        <p:grpSp>
          <p:nvGrpSpPr>
            <p:cNvPr id="31" name="组合 164"/>
            <p:cNvGrpSpPr/>
            <p:nvPr/>
          </p:nvGrpSpPr>
          <p:grpSpPr>
            <a:xfrm>
              <a:off x="5529928" y="1611525"/>
              <a:ext cx="1191755" cy="1620000"/>
              <a:chOff x="4429124" y="1643050"/>
              <a:chExt cx="1191755" cy="1620000"/>
            </a:xfrm>
          </p:grpSpPr>
          <p:sp>
            <p:nvSpPr>
              <p:cNvPr id="167" name="圆角矩形 166"/>
              <p:cNvSpPr/>
              <p:nvPr/>
            </p:nvSpPr>
            <p:spPr>
              <a:xfrm>
                <a:off x="4429124" y="1643050"/>
                <a:ext cx="1191755" cy="162000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a:off x="4486494" y="2671319"/>
                <a:ext cx="1071570" cy="367321"/>
              </a:xfrm>
              <a:prstGeom prst="rect">
                <a:avLst/>
              </a:prstGeom>
              <a:noFill/>
            </p:spPr>
            <p:txBody>
              <a:bodyPr wrap="square">
                <a:spAutoFit/>
              </a:bodyPr>
              <a:lstStyle/>
              <a:p>
                <a:pPr algn="ctr"/>
                <a:r>
                  <a:rPr lang="zh-CN" altLang="en-US" sz="1200" b="1" dirty="0" smtClean="0">
                    <a:solidFill>
                      <a:schemeClr val="bg1"/>
                    </a:solidFill>
                  </a:rPr>
                  <a:t>索引</a:t>
                </a:r>
                <a:endParaRPr lang="zh-CN" altLang="en-US" sz="1200" b="1" dirty="0">
                  <a:solidFill>
                    <a:schemeClr val="bg1"/>
                  </a:solidFill>
                </a:endParaRPr>
              </a:p>
            </p:txBody>
          </p:sp>
          <p:pic>
            <p:nvPicPr>
              <p:cNvPr id="169" name="Picture 23" descr="C:\Users\Balan\Documents\Tencent Files\32506426\Image\E0@}@ZFCEA5ZJF3%X93N905.jpg"/>
              <p:cNvPicPr>
                <a:picLocks noChangeAspect="1" noChangeArrowheads="1"/>
              </p:cNvPicPr>
              <p:nvPr/>
            </p:nvPicPr>
            <p:blipFill>
              <a:blip r:embed="rId3" cstate="print"/>
              <a:srcRect l="4327" t="3314" r="6567" b="5512"/>
              <a:stretch>
                <a:fillRect/>
              </a:stretch>
            </p:blipFill>
            <p:spPr bwMode="auto">
              <a:xfrm>
                <a:off x="4500562" y="1721134"/>
                <a:ext cx="1032062" cy="993486"/>
              </a:xfrm>
              <a:prstGeom prst="rect">
                <a:avLst/>
              </a:prstGeom>
              <a:solidFill>
                <a:schemeClr val="tx1"/>
              </a:solidFill>
            </p:spPr>
          </p:pic>
        </p:grpSp>
        <p:grpSp>
          <p:nvGrpSpPr>
            <p:cNvPr id="32" name="组合 154"/>
            <p:cNvGrpSpPr/>
            <p:nvPr/>
          </p:nvGrpSpPr>
          <p:grpSpPr>
            <a:xfrm>
              <a:off x="3786182" y="4040869"/>
              <a:ext cx="1428760" cy="1500198"/>
              <a:chOff x="4429124" y="3929066"/>
              <a:chExt cx="1428760" cy="1500198"/>
            </a:xfrm>
          </p:grpSpPr>
          <p:sp>
            <p:nvSpPr>
              <p:cNvPr id="139" name="圆角矩形 138"/>
              <p:cNvSpPr/>
              <p:nvPr/>
            </p:nvSpPr>
            <p:spPr>
              <a:xfrm>
                <a:off x="4429124" y="3929066"/>
                <a:ext cx="1428760" cy="1500198"/>
              </a:xfrm>
              <a:prstGeom prst="roundRect">
                <a:avLst/>
              </a:prstGeom>
              <a:solidFill>
                <a:schemeClr val="tx1"/>
              </a:solidFill>
              <a:ln>
                <a:solidFill>
                  <a:schemeClr val="tx1">
                    <a:lumMod val="95000"/>
                    <a:lumOff val="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dirty="0">
                  <a:solidFill>
                    <a:schemeClr val="bg1"/>
                  </a:solidFill>
                </a:endParaRPr>
              </a:p>
            </p:txBody>
          </p:sp>
          <p:grpSp>
            <p:nvGrpSpPr>
              <p:cNvPr id="140" name="Group 97"/>
              <p:cNvGrpSpPr/>
              <p:nvPr/>
            </p:nvGrpSpPr>
            <p:grpSpPr>
              <a:xfrm rot="19503373">
                <a:off x="4578886" y="3995359"/>
                <a:ext cx="914472" cy="1060222"/>
                <a:chOff x="5105400" y="103188"/>
                <a:chExt cx="2667000" cy="4164012"/>
              </a:xfrm>
              <a:solidFill>
                <a:srgbClr val="CCFF99"/>
              </a:solidFill>
            </p:grpSpPr>
            <p:sp>
              <p:nvSpPr>
                <p:cNvPr id="142" name="Line 7"/>
                <p:cNvSpPr>
                  <a:spLocks noChangeShapeType="1"/>
                </p:cNvSpPr>
                <p:nvPr/>
              </p:nvSpPr>
              <p:spPr bwMode="auto">
                <a:xfrm flipV="1">
                  <a:off x="7043738" y="3089275"/>
                  <a:ext cx="304800" cy="4572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43" name="Line 8"/>
                <p:cNvSpPr>
                  <a:spLocks noChangeShapeType="1"/>
                </p:cNvSpPr>
                <p:nvPr/>
              </p:nvSpPr>
              <p:spPr bwMode="auto">
                <a:xfrm>
                  <a:off x="7350125" y="3109913"/>
                  <a:ext cx="0" cy="7620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44" name="Line 9"/>
                <p:cNvSpPr>
                  <a:spLocks noChangeShapeType="1"/>
                </p:cNvSpPr>
                <p:nvPr/>
              </p:nvSpPr>
              <p:spPr bwMode="auto">
                <a:xfrm>
                  <a:off x="7391400" y="3124200"/>
                  <a:ext cx="228600" cy="9906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45" name="Oval 10"/>
                <p:cNvSpPr>
                  <a:spLocks noChangeArrowheads="1"/>
                </p:cNvSpPr>
                <p:nvPr/>
              </p:nvSpPr>
              <p:spPr bwMode="auto">
                <a:xfrm>
                  <a:off x="7239000" y="37338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46" name="Oval 11"/>
                <p:cNvSpPr>
                  <a:spLocks noChangeArrowheads="1"/>
                </p:cNvSpPr>
                <p:nvPr/>
              </p:nvSpPr>
              <p:spPr bwMode="auto">
                <a:xfrm>
                  <a:off x="7543800" y="40386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47" name="Oval 12"/>
                <p:cNvSpPr>
                  <a:spLocks noChangeArrowheads="1"/>
                </p:cNvSpPr>
                <p:nvPr/>
              </p:nvSpPr>
              <p:spPr bwMode="auto">
                <a:xfrm>
                  <a:off x="6934200" y="34290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48" name="Line 13"/>
                <p:cNvSpPr>
                  <a:spLocks noChangeShapeType="1"/>
                </p:cNvSpPr>
                <p:nvPr/>
              </p:nvSpPr>
              <p:spPr bwMode="auto">
                <a:xfrm flipV="1">
                  <a:off x="6129338" y="2212975"/>
                  <a:ext cx="304800" cy="4572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49" name="Line 14"/>
                <p:cNvSpPr>
                  <a:spLocks noChangeShapeType="1"/>
                </p:cNvSpPr>
                <p:nvPr/>
              </p:nvSpPr>
              <p:spPr bwMode="auto">
                <a:xfrm>
                  <a:off x="6435725" y="2233613"/>
                  <a:ext cx="0" cy="7620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50" name="Line 15"/>
                <p:cNvSpPr>
                  <a:spLocks noChangeShapeType="1"/>
                </p:cNvSpPr>
                <p:nvPr/>
              </p:nvSpPr>
              <p:spPr bwMode="auto">
                <a:xfrm>
                  <a:off x="6477000" y="2247900"/>
                  <a:ext cx="228600" cy="9906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51" name="Oval 16"/>
                <p:cNvSpPr>
                  <a:spLocks noChangeArrowheads="1"/>
                </p:cNvSpPr>
                <p:nvPr/>
              </p:nvSpPr>
              <p:spPr bwMode="auto">
                <a:xfrm>
                  <a:off x="6324600" y="28575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52" name="Oval 17"/>
                <p:cNvSpPr>
                  <a:spLocks noChangeArrowheads="1"/>
                </p:cNvSpPr>
                <p:nvPr/>
              </p:nvSpPr>
              <p:spPr bwMode="auto">
                <a:xfrm>
                  <a:off x="6629400" y="31623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53" name="Oval 18"/>
                <p:cNvSpPr>
                  <a:spLocks noChangeArrowheads="1"/>
                </p:cNvSpPr>
                <p:nvPr/>
              </p:nvSpPr>
              <p:spPr bwMode="auto">
                <a:xfrm>
                  <a:off x="6019800" y="25527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54" name="Line 19"/>
                <p:cNvSpPr>
                  <a:spLocks noChangeShapeType="1"/>
                </p:cNvSpPr>
                <p:nvPr/>
              </p:nvSpPr>
              <p:spPr bwMode="auto">
                <a:xfrm flipV="1">
                  <a:off x="5214938" y="1298575"/>
                  <a:ext cx="304800" cy="4572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55" name="Line 20"/>
                <p:cNvSpPr>
                  <a:spLocks noChangeShapeType="1"/>
                </p:cNvSpPr>
                <p:nvPr/>
              </p:nvSpPr>
              <p:spPr bwMode="auto">
                <a:xfrm>
                  <a:off x="5521325" y="1319213"/>
                  <a:ext cx="0" cy="7620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56" name="Line 21"/>
                <p:cNvSpPr>
                  <a:spLocks noChangeShapeType="1"/>
                </p:cNvSpPr>
                <p:nvPr/>
              </p:nvSpPr>
              <p:spPr bwMode="auto">
                <a:xfrm>
                  <a:off x="5562600" y="1333500"/>
                  <a:ext cx="228600" cy="9906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57" name="Oval 22"/>
                <p:cNvSpPr>
                  <a:spLocks noChangeArrowheads="1"/>
                </p:cNvSpPr>
                <p:nvPr/>
              </p:nvSpPr>
              <p:spPr bwMode="auto">
                <a:xfrm>
                  <a:off x="5410200" y="19431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58" name="Oval 23"/>
                <p:cNvSpPr>
                  <a:spLocks noChangeArrowheads="1"/>
                </p:cNvSpPr>
                <p:nvPr/>
              </p:nvSpPr>
              <p:spPr bwMode="auto">
                <a:xfrm>
                  <a:off x="5715000" y="22479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59" name="Line 24"/>
                <p:cNvSpPr>
                  <a:spLocks noChangeShapeType="1"/>
                </p:cNvSpPr>
                <p:nvPr/>
              </p:nvSpPr>
              <p:spPr bwMode="auto">
                <a:xfrm flipV="1">
                  <a:off x="5562600" y="381000"/>
                  <a:ext cx="685800" cy="9144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60" name="Line 25"/>
                <p:cNvSpPr>
                  <a:spLocks noChangeShapeType="1"/>
                </p:cNvSpPr>
                <p:nvPr/>
              </p:nvSpPr>
              <p:spPr bwMode="auto">
                <a:xfrm flipV="1">
                  <a:off x="6400800" y="457200"/>
                  <a:ext cx="0" cy="17526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61" name="Line 26"/>
                <p:cNvSpPr>
                  <a:spLocks noChangeShapeType="1"/>
                </p:cNvSpPr>
                <p:nvPr/>
              </p:nvSpPr>
              <p:spPr bwMode="auto">
                <a:xfrm flipH="1" flipV="1">
                  <a:off x="6553200" y="457200"/>
                  <a:ext cx="838200" cy="26670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62" name="AutoShape 35"/>
                <p:cNvSpPr>
                  <a:spLocks noChangeAspect="1" noChangeArrowheads="1"/>
                </p:cNvSpPr>
                <p:nvPr/>
              </p:nvSpPr>
              <p:spPr bwMode="auto">
                <a:xfrm>
                  <a:off x="6134100" y="103188"/>
                  <a:ext cx="569913" cy="571500"/>
                </a:xfrm>
                <a:prstGeom prst="diamond">
                  <a:avLst/>
                </a:prstGeom>
                <a:solidFill>
                  <a:srgbClr val="00B0F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63" name="AutoShape 36"/>
                <p:cNvSpPr>
                  <a:spLocks noChangeAspect="1" noChangeArrowheads="1"/>
                </p:cNvSpPr>
                <p:nvPr/>
              </p:nvSpPr>
              <p:spPr bwMode="auto">
                <a:xfrm>
                  <a:off x="5105400" y="1676400"/>
                  <a:ext cx="244475" cy="244475"/>
                </a:xfrm>
                <a:prstGeom prst="flowChartConnector">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64" name="AutoShape 37"/>
                <p:cNvSpPr>
                  <a:spLocks noChangeAspect="1" noChangeArrowheads="1"/>
                </p:cNvSpPr>
                <p:nvPr/>
              </p:nvSpPr>
              <p:spPr bwMode="auto">
                <a:xfrm>
                  <a:off x="5334000" y="1066800"/>
                  <a:ext cx="406400" cy="407988"/>
                </a:xfrm>
                <a:prstGeom prst="octagon">
                  <a:avLst>
                    <a:gd name="adj" fmla="val 29287"/>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65" name="AutoShape 38"/>
                <p:cNvSpPr>
                  <a:spLocks noChangeAspect="1" noChangeArrowheads="1"/>
                </p:cNvSpPr>
                <p:nvPr/>
              </p:nvSpPr>
              <p:spPr bwMode="auto">
                <a:xfrm>
                  <a:off x="6248400" y="1905000"/>
                  <a:ext cx="406400" cy="407988"/>
                </a:xfrm>
                <a:prstGeom prst="octagon">
                  <a:avLst>
                    <a:gd name="adj" fmla="val 29287"/>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66" name="AutoShape 39"/>
                <p:cNvSpPr>
                  <a:spLocks noChangeAspect="1" noChangeArrowheads="1"/>
                </p:cNvSpPr>
                <p:nvPr/>
              </p:nvSpPr>
              <p:spPr bwMode="auto">
                <a:xfrm>
                  <a:off x="7162800" y="2819400"/>
                  <a:ext cx="406400" cy="407988"/>
                </a:xfrm>
                <a:prstGeom prst="octagon">
                  <a:avLst>
                    <a:gd name="adj" fmla="val 29287"/>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grpSp>
          <p:sp>
            <p:nvSpPr>
              <p:cNvPr id="141" name="矩形 140"/>
              <p:cNvSpPr/>
              <p:nvPr/>
            </p:nvSpPr>
            <p:spPr>
              <a:xfrm>
                <a:off x="4662182" y="4830866"/>
                <a:ext cx="955300" cy="367321"/>
              </a:xfrm>
              <a:prstGeom prst="rect">
                <a:avLst/>
              </a:prstGeom>
              <a:ln w="19050">
                <a:solidFill>
                  <a:schemeClr val="tx1"/>
                </a:solidFill>
              </a:ln>
            </p:spPr>
            <p:txBody>
              <a:bodyPr wrap="none">
                <a:spAutoFit/>
              </a:bodyPr>
              <a:lstStyle/>
              <a:p>
                <a:pPr algn="ctr"/>
                <a:r>
                  <a:rPr lang="zh-CN" altLang="en-US" sz="1200" b="1" dirty="0" smtClean="0">
                    <a:solidFill>
                      <a:schemeClr val="bg1"/>
                    </a:solidFill>
                  </a:rPr>
                  <a:t>视觉词袋</a:t>
                </a:r>
                <a:endParaRPr lang="zh-CN" altLang="en-US" sz="1200" b="1" dirty="0">
                  <a:solidFill>
                    <a:schemeClr val="bg1"/>
                  </a:solidFill>
                </a:endParaRPr>
              </a:p>
            </p:txBody>
          </p:sp>
        </p:grpSp>
        <p:grpSp>
          <p:nvGrpSpPr>
            <p:cNvPr id="33" name="组合 144"/>
            <p:cNvGrpSpPr/>
            <p:nvPr/>
          </p:nvGrpSpPr>
          <p:grpSpPr>
            <a:xfrm>
              <a:off x="1914726" y="5701422"/>
              <a:ext cx="1714543" cy="1272658"/>
              <a:chOff x="4563997" y="5705601"/>
              <a:chExt cx="1714543" cy="1272658"/>
            </a:xfrm>
          </p:grpSpPr>
          <p:sp>
            <p:nvSpPr>
              <p:cNvPr id="136" name="圆角矩形 135"/>
              <p:cNvSpPr>
                <a:spLocks/>
              </p:cNvSpPr>
              <p:nvPr/>
            </p:nvSpPr>
            <p:spPr>
              <a:xfrm>
                <a:off x="4563997" y="5705601"/>
                <a:ext cx="1714543" cy="1272658"/>
              </a:xfrm>
              <a:prstGeom prst="roundRect">
                <a:avLst/>
              </a:prstGeom>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ltLang="zh-CN" b="1" dirty="0" smtClean="0">
                  <a:solidFill>
                    <a:schemeClr val="bg1"/>
                  </a:solidFill>
                </a:endParaRPr>
              </a:p>
              <a:p>
                <a:pPr algn="ctr"/>
                <a:endParaRPr lang="en-US" altLang="zh-CN" b="1" dirty="0" smtClean="0">
                  <a:solidFill>
                    <a:schemeClr val="bg1"/>
                  </a:solidFill>
                </a:endParaRPr>
              </a:p>
            </p:txBody>
          </p:sp>
          <p:sp>
            <p:nvSpPr>
              <p:cNvPr id="137" name="矩形 136"/>
              <p:cNvSpPr/>
              <p:nvPr/>
            </p:nvSpPr>
            <p:spPr>
              <a:xfrm>
                <a:off x="4767563" y="6532613"/>
                <a:ext cx="1345711" cy="367321"/>
              </a:xfrm>
              <a:prstGeom prst="rect">
                <a:avLst/>
              </a:prstGeom>
              <a:ln w="19050">
                <a:solidFill>
                  <a:srgbClr val="C00000"/>
                </a:solidFill>
              </a:ln>
            </p:spPr>
            <p:txBody>
              <a:bodyPr wrap="square">
                <a:spAutoFit/>
              </a:bodyPr>
              <a:lstStyle/>
              <a:p>
                <a:pPr algn="ctr"/>
                <a:r>
                  <a:rPr lang="zh-CN" altLang="en-US" sz="1200" b="1" dirty="0" smtClean="0">
                    <a:solidFill>
                      <a:schemeClr val="bg1"/>
                    </a:solidFill>
                  </a:rPr>
                  <a:t>视觉词典生成</a:t>
                </a:r>
                <a:endParaRPr lang="zh-CN" altLang="en-US" sz="1200" b="1" dirty="0">
                  <a:solidFill>
                    <a:schemeClr val="bg1"/>
                  </a:solidFill>
                </a:endParaRPr>
              </a:p>
            </p:txBody>
          </p:sp>
          <p:pic>
            <p:nvPicPr>
              <p:cNvPr id="138" name="Picture 1" descr="C:\Users\balan\AppData\Roaming\Tencent\Users\32506426\QQ\WinTemp\RichOle\@LK~AYBKW5IDKE%P~DGGU17.jpg"/>
              <p:cNvPicPr>
                <a:picLocks noChangeAspect="1" noChangeArrowheads="1"/>
              </p:cNvPicPr>
              <p:nvPr/>
            </p:nvPicPr>
            <p:blipFill>
              <a:blip r:embed="rId4" cstate="print"/>
              <a:srcRect/>
              <a:stretch>
                <a:fillRect/>
              </a:stretch>
            </p:blipFill>
            <p:spPr bwMode="auto">
              <a:xfrm>
                <a:off x="4915743" y="5786454"/>
                <a:ext cx="1049351" cy="704845"/>
              </a:xfrm>
              <a:prstGeom prst="rect">
                <a:avLst/>
              </a:prstGeom>
              <a:noFill/>
            </p:spPr>
          </p:pic>
        </p:grpSp>
        <p:grpSp>
          <p:nvGrpSpPr>
            <p:cNvPr id="34" name="组合 145"/>
            <p:cNvGrpSpPr/>
            <p:nvPr/>
          </p:nvGrpSpPr>
          <p:grpSpPr>
            <a:xfrm>
              <a:off x="5674667" y="4059824"/>
              <a:ext cx="1357322" cy="1438892"/>
              <a:chOff x="7215206" y="4000504"/>
              <a:chExt cx="1357322" cy="1438892"/>
            </a:xfrm>
          </p:grpSpPr>
          <p:sp>
            <p:nvSpPr>
              <p:cNvPr id="133" name="圆角矩形 132"/>
              <p:cNvSpPr/>
              <p:nvPr/>
            </p:nvSpPr>
            <p:spPr>
              <a:xfrm>
                <a:off x="7242100" y="4000504"/>
                <a:ext cx="1285884" cy="1428760"/>
              </a:xfrm>
              <a:prstGeom prst="roundRect">
                <a:avLst/>
              </a:prstGeom>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dirty="0">
                  <a:solidFill>
                    <a:schemeClr val="bg1"/>
                  </a:solidFill>
                </a:endParaRPr>
              </a:p>
            </p:txBody>
          </p:sp>
          <p:pic>
            <p:nvPicPr>
              <p:cNvPr id="134" name="Picture 3" descr="D:\Research\document\proposal\NIH_2011\figure\advanced-dictionary-icon-124x124.png"/>
              <p:cNvPicPr>
                <a:picLocks noChangeAspect="1" noChangeArrowheads="1"/>
              </p:cNvPicPr>
              <p:nvPr/>
            </p:nvPicPr>
            <p:blipFill>
              <a:blip r:embed="rId5" cstate="print"/>
              <a:srcRect/>
              <a:stretch>
                <a:fillRect/>
              </a:stretch>
            </p:blipFill>
            <p:spPr bwMode="auto">
              <a:xfrm>
                <a:off x="7386001" y="4099861"/>
                <a:ext cx="972213" cy="972213"/>
              </a:xfrm>
              <a:prstGeom prst="rect">
                <a:avLst/>
              </a:prstGeom>
              <a:noFill/>
            </p:spPr>
          </p:pic>
          <p:sp>
            <p:nvSpPr>
              <p:cNvPr id="135" name="矩形 134"/>
              <p:cNvSpPr/>
              <p:nvPr/>
            </p:nvSpPr>
            <p:spPr>
              <a:xfrm>
                <a:off x="7215206" y="5072075"/>
                <a:ext cx="1357322" cy="367321"/>
              </a:xfrm>
              <a:prstGeom prst="rect">
                <a:avLst/>
              </a:prstGeom>
            </p:spPr>
            <p:txBody>
              <a:bodyPr wrap="square">
                <a:spAutoFit/>
              </a:bodyPr>
              <a:lstStyle/>
              <a:p>
                <a:pPr algn="ctr"/>
                <a:r>
                  <a:rPr lang="zh-CN" altLang="en-US" sz="1200" dirty="0" smtClean="0">
                    <a:solidFill>
                      <a:schemeClr val="bg1"/>
                    </a:solidFill>
                  </a:rPr>
                  <a:t>查询</a:t>
                </a:r>
                <a:endParaRPr lang="zh-CN" altLang="en-US" sz="1200" dirty="0">
                  <a:solidFill>
                    <a:schemeClr val="bg1"/>
                  </a:solidFill>
                </a:endParaRPr>
              </a:p>
            </p:txBody>
          </p:sp>
        </p:grpSp>
        <p:grpSp>
          <p:nvGrpSpPr>
            <p:cNvPr id="58" name="组合 141"/>
            <p:cNvGrpSpPr/>
            <p:nvPr/>
          </p:nvGrpSpPr>
          <p:grpSpPr>
            <a:xfrm>
              <a:off x="128776" y="4040869"/>
              <a:ext cx="1428760" cy="1500198"/>
              <a:chOff x="477770" y="3929066"/>
              <a:chExt cx="1224651" cy="1285884"/>
            </a:xfrm>
          </p:grpSpPr>
          <p:grpSp>
            <p:nvGrpSpPr>
              <p:cNvPr id="122" name="组合 120"/>
              <p:cNvGrpSpPr/>
              <p:nvPr/>
            </p:nvGrpSpPr>
            <p:grpSpPr>
              <a:xfrm>
                <a:off x="477770" y="3929066"/>
                <a:ext cx="1224651" cy="1285884"/>
                <a:chOff x="834960" y="4429132"/>
                <a:chExt cx="1224651" cy="1285884"/>
              </a:xfrm>
            </p:grpSpPr>
            <p:sp>
              <p:nvSpPr>
                <p:cNvPr id="124" name="流程图: 磁盘 123"/>
                <p:cNvSpPr/>
                <p:nvPr/>
              </p:nvSpPr>
              <p:spPr>
                <a:xfrm>
                  <a:off x="834960" y="4429132"/>
                  <a:ext cx="1224651" cy="1285884"/>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25" name="组合 213"/>
                <p:cNvGrpSpPr/>
                <p:nvPr/>
              </p:nvGrpSpPr>
              <p:grpSpPr>
                <a:xfrm>
                  <a:off x="899531" y="4857760"/>
                  <a:ext cx="1029263" cy="796117"/>
                  <a:chOff x="928662" y="5072074"/>
                  <a:chExt cx="1000132" cy="1039504"/>
                </a:xfrm>
              </p:grpSpPr>
              <p:pic>
                <p:nvPicPr>
                  <p:cNvPr id="126" name="Picture 3" descr="I:\452.jpg"/>
                  <p:cNvPicPr>
                    <a:picLocks noChangeAspect="1" noChangeArrowheads="1"/>
                  </p:cNvPicPr>
                  <p:nvPr/>
                </p:nvPicPr>
                <p:blipFill>
                  <a:blip r:embed="rId6" cstate="print"/>
                  <a:srcRect/>
                  <a:stretch>
                    <a:fillRect/>
                  </a:stretch>
                </p:blipFill>
                <p:spPr bwMode="auto">
                  <a:xfrm>
                    <a:off x="1214414" y="5072074"/>
                    <a:ext cx="347686" cy="466710"/>
                  </a:xfrm>
                  <a:prstGeom prst="rect">
                    <a:avLst/>
                  </a:prstGeom>
                  <a:noFill/>
                  <a:effectLst>
                    <a:softEdge rad="31750"/>
                  </a:effectLst>
                </p:spPr>
              </p:pic>
              <p:pic>
                <p:nvPicPr>
                  <p:cNvPr id="127" name="Picture 18" descr="F:\Demo_Image_Retrieve\Query_IMG\Mona_Lisa\31-Mona_Lisa.jpg"/>
                  <p:cNvPicPr>
                    <a:picLocks noChangeArrowheads="1"/>
                  </p:cNvPicPr>
                  <p:nvPr/>
                </p:nvPicPr>
                <p:blipFill>
                  <a:blip r:embed="rId7" cstate="print"/>
                  <a:srcRect/>
                  <a:stretch>
                    <a:fillRect/>
                  </a:stretch>
                </p:blipFill>
                <p:spPr bwMode="auto">
                  <a:xfrm>
                    <a:off x="1428728" y="5143512"/>
                    <a:ext cx="357190" cy="468000"/>
                  </a:xfrm>
                  <a:prstGeom prst="rect">
                    <a:avLst/>
                  </a:prstGeom>
                  <a:noFill/>
                  <a:effectLst>
                    <a:softEdge rad="31750"/>
                  </a:effectLst>
                </p:spPr>
              </p:pic>
              <p:pic>
                <p:nvPicPr>
                  <p:cNvPr id="128" name="Picture 19" descr="F:\Demo_Image_Retrieve\Query_IMG\Mona_Lisa\33-Mona_Lisa.jpg"/>
                  <p:cNvPicPr>
                    <a:picLocks noChangeArrowheads="1"/>
                  </p:cNvPicPr>
                  <p:nvPr/>
                </p:nvPicPr>
                <p:blipFill>
                  <a:blip r:embed="rId8" cstate="print"/>
                  <a:srcRect/>
                  <a:stretch>
                    <a:fillRect/>
                  </a:stretch>
                </p:blipFill>
                <p:spPr bwMode="auto">
                  <a:xfrm>
                    <a:off x="1571604" y="5429264"/>
                    <a:ext cx="357190" cy="468000"/>
                  </a:xfrm>
                  <a:prstGeom prst="rect">
                    <a:avLst/>
                  </a:prstGeom>
                  <a:noFill/>
                  <a:effectLst>
                    <a:softEdge rad="31750"/>
                  </a:effectLst>
                </p:spPr>
              </p:pic>
              <p:pic>
                <p:nvPicPr>
                  <p:cNvPr id="129" name="Picture 21" descr="F:\Demo_Image_Retrieve\Query_IMG\Mona_Lisa\41-Mona_Lisa.jpg"/>
                  <p:cNvPicPr>
                    <a:picLocks noChangeArrowheads="1"/>
                  </p:cNvPicPr>
                  <p:nvPr/>
                </p:nvPicPr>
                <p:blipFill>
                  <a:blip r:embed="rId9" cstate="print"/>
                  <a:srcRect/>
                  <a:stretch>
                    <a:fillRect/>
                  </a:stretch>
                </p:blipFill>
                <p:spPr bwMode="auto">
                  <a:xfrm>
                    <a:off x="1428728" y="5643578"/>
                    <a:ext cx="357190" cy="468000"/>
                  </a:xfrm>
                  <a:prstGeom prst="rect">
                    <a:avLst/>
                  </a:prstGeom>
                  <a:noFill/>
                  <a:effectLst>
                    <a:softEdge rad="31750"/>
                  </a:effectLst>
                </p:spPr>
              </p:pic>
              <p:pic>
                <p:nvPicPr>
                  <p:cNvPr id="130" name="Picture 28" descr="http://t0.gstatic.com/images?q=tbn:ANd9GcRny9qyrP3bJrci96nM6oCSNxTT_a1lBT25fvsqmY2Q5PW-GvrJ"/>
                  <p:cNvPicPr>
                    <a:picLocks noChangeArrowheads="1"/>
                  </p:cNvPicPr>
                  <p:nvPr/>
                </p:nvPicPr>
                <p:blipFill>
                  <a:blip r:embed="rId10" cstate="print"/>
                  <a:srcRect/>
                  <a:stretch>
                    <a:fillRect/>
                  </a:stretch>
                </p:blipFill>
                <p:spPr bwMode="auto">
                  <a:xfrm>
                    <a:off x="928662" y="5500702"/>
                    <a:ext cx="357190" cy="468000"/>
                  </a:xfrm>
                  <a:prstGeom prst="rect">
                    <a:avLst/>
                  </a:prstGeom>
                  <a:noFill/>
                  <a:effectLst>
                    <a:softEdge rad="31750"/>
                  </a:effectLst>
                </p:spPr>
              </p:pic>
              <p:pic>
                <p:nvPicPr>
                  <p:cNvPr id="131" name="Picture 30" descr="http://t2.gstatic.com/images?q=tbn:ANd9GcSnMCKkvDRDtzhkVRwaIhfkEDKlgA2zM_VHFXpzXptx8o_eIAMH"/>
                  <p:cNvPicPr>
                    <a:picLocks noChangeArrowheads="1"/>
                  </p:cNvPicPr>
                  <p:nvPr/>
                </p:nvPicPr>
                <p:blipFill>
                  <a:blip r:embed="rId11" cstate="print"/>
                  <a:srcRect/>
                  <a:stretch>
                    <a:fillRect/>
                  </a:stretch>
                </p:blipFill>
                <p:spPr bwMode="auto">
                  <a:xfrm>
                    <a:off x="1000100" y="5214950"/>
                    <a:ext cx="357190" cy="468000"/>
                  </a:xfrm>
                  <a:prstGeom prst="rect">
                    <a:avLst/>
                  </a:prstGeom>
                  <a:noFill/>
                  <a:effectLst>
                    <a:softEdge rad="31750"/>
                  </a:effectLst>
                </p:spPr>
              </p:pic>
              <p:pic>
                <p:nvPicPr>
                  <p:cNvPr id="132" name="Picture 26" descr="http://t3.gstatic.com/images?q=tbn:ANd9GcQOFJUIFp4f3QeFgipNdjgHC5p6S9BHh0AajFFNar8HVMkApbG7IA"/>
                  <p:cNvPicPr>
                    <a:picLocks noChangeArrowheads="1"/>
                  </p:cNvPicPr>
                  <p:nvPr/>
                </p:nvPicPr>
                <p:blipFill>
                  <a:blip r:embed="rId12" cstate="print"/>
                  <a:srcRect/>
                  <a:stretch>
                    <a:fillRect/>
                  </a:stretch>
                </p:blipFill>
                <p:spPr bwMode="auto">
                  <a:xfrm>
                    <a:off x="1000100" y="5643578"/>
                    <a:ext cx="357190" cy="468000"/>
                  </a:xfrm>
                  <a:prstGeom prst="rect">
                    <a:avLst/>
                  </a:prstGeom>
                  <a:noFill/>
                  <a:effectLst>
                    <a:softEdge rad="31750"/>
                  </a:effectLst>
                </p:spPr>
              </p:pic>
            </p:grpSp>
          </p:grpSp>
          <p:sp>
            <p:nvSpPr>
              <p:cNvPr id="123" name="矩形 122"/>
              <p:cNvSpPr/>
              <p:nvPr/>
            </p:nvSpPr>
            <p:spPr>
              <a:xfrm>
                <a:off x="538652" y="3987515"/>
                <a:ext cx="1152623" cy="369332"/>
              </a:xfrm>
              <a:prstGeom prst="rect">
                <a:avLst/>
              </a:prstGeom>
            </p:spPr>
            <p:txBody>
              <a:bodyPr wrap="square">
                <a:spAutoFit/>
              </a:bodyPr>
              <a:lstStyle/>
              <a:p>
                <a:pPr algn="ctr"/>
                <a:r>
                  <a:rPr lang="en-US" altLang="zh-CN" b="1" dirty="0" smtClean="0">
                    <a:solidFill>
                      <a:schemeClr val="bg1"/>
                    </a:solidFill>
                  </a:rPr>
                  <a:t>Database</a:t>
                </a:r>
                <a:endParaRPr lang="zh-CN" altLang="en-US" b="1" dirty="0">
                  <a:solidFill>
                    <a:schemeClr val="bg1"/>
                  </a:solidFill>
                </a:endParaRPr>
              </a:p>
            </p:txBody>
          </p:sp>
        </p:grpSp>
        <p:sp>
          <p:nvSpPr>
            <p:cNvPr id="59" name="矩形 58"/>
            <p:cNvSpPr/>
            <p:nvPr/>
          </p:nvSpPr>
          <p:spPr>
            <a:xfrm>
              <a:off x="251549" y="6100429"/>
              <a:ext cx="587878" cy="367321"/>
            </a:xfrm>
            <a:prstGeom prst="rect">
              <a:avLst/>
            </a:prstGeom>
            <a:solidFill>
              <a:srgbClr val="92D050"/>
            </a:solidFill>
          </p:spPr>
          <p:style>
            <a:lnRef idx="0">
              <a:schemeClr val="accent2"/>
            </a:lnRef>
            <a:fillRef idx="3">
              <a:schemeClr val="accent2"/>
            </a:fillRef>
            <a:effectRef idx="3">
              <a:schemeClr val="accent2"/>
            </a:effectRef>
            <a:fontRef idx="minor">
              <a:schemeClr val="lt1"/>
            </a:fontRef>
          </p:style>
          <p:txBody>
            <a:bodyPr wrap="none">
              <a:spAutoFit/>
            </a:bodyPr>
            <a:lstStyle/>
            <a:p>
              <a:pPr algn="ctr"/>
              <a:r>
                <a:rPr lang="zh-CN" altLang="en-US" sz="1200" b="1" dirty="0" smtClean="0">
                  <a:solidFill>
                    <a:schemeClr val="bg1"/>
                  </a:solidFill>
                </a:rPr>
                <a:t>离线</a:t>
              </a:r>
              <a:endParaRPr lang="zh-CN" altLang="en-US" sz="1200" b="1" dirty="0">
                <a:solidFill>
                  <a:schemeClr val="bg1"/>
                </a:solidFill>
              </a:endParaRPr>
            </a:p>
          </p:txBody>
        </p:sp>
        <p:sp>
          <p:nvSpPr>
            <p:cNvPr id="60" name="矩形 59"/>
            <p:cNvSpPr/>
            <p:nvPr/>
          </p:nvSpPr>
          <p:spPr>
            <a:xfrm>
              <a:off x="149929" y="3357563"/>
              <a:ext cx="587878" cy="367321"/>
            </a:xfrm>
            <a:prstGeom prst="rect">
              <a:avLst/>
            </a:prstGeom>
            <a:solidFill>
              <a:srgbClr val="92D050"/>
            </a:solidFill>
          </p:spPr>
          <p:style>
            <a:lnRef idx="0">
              <a:schemeClr val="accent2"/>
            </a:lnRef>
            <a:fillRef idx="3">
              <a:schemeClr val="accent2"/>
            </a:fillRef>
            <a:effectRef idx="3">
              <a:schemeClr val="accent2"/>
            </a:effectRef>
            <a:fontRef idx="minor">
              <a:schemeClr val="lt1"/>
            </a:fontRef>
          </p:style>
          <p:txBody>
            <a:bodyPr wrap="none">
              <a:spAutoFit/>
            </a:bodyPr>
            <a:lstStyle/>
            <a:p>
              <a:pPr algn="ctr"/>
              <a:r>
                <a:rPr lang="zh-CN" altLang="en-US" sz="1200" b="1" dirty="0" smtClean="0">
                  <a:solidFill>
                    <a:schemeClr val="bg1"/>
                  </a:solidFill>
                </a:rPr>
                <a:t>在线</a:t>
              </a:r>
              <a:endParaRPr lang="zh-CN" altLang="en-US" sz="1200" b="1" dirty="0">
                <a:solidFill>
                  <a:schemeClr val="bg1"/>
                </a:solidFill>
              </a:endParaRPr>
            </a:p>
          </p:txBody>
        </p:sp>
        <p:grpSp>
          <p:nvGrpSpPr>
            <p:cNvPr id="61" name="组合 151"/>
            <p:cNvGrpSpPr/>
            <p:nvPr/>
          </p:nvGrpSpPr>
          <p:grpSpPr>
            <a:xfrm>
              <a:off x="2071670" y="4040869"/>
              <a:ext cx="1241340" cy="1500197"/>
              <a:chOff x="2442307" y="3857628"/>
              <a:chExt cx="1241340" cy="1500197"/>
            </a:xfrm>
          </p:grpSpPr>
          <p:sp>
            <p:nvSpPr>
              <p:cNvPr id="119" name="圆角矩形 118"/>
              <p:cNvSpPr/>
              <p:nvPr/>
            </p:nvSpPr>
            <p:spPr>
              <a:xfrm>
                <a:off x="2442307" y="3857628"/>
                <a:ext cx="1241340" cy="150019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ndParaRPr>
              </a:p>
            </p:txBody>
          </p:sp>
          <p:sp>
            <p:nvSpPr>
              <p:cNvPr id="120" name="矩形 119"/>
              <p:cNvSpPr/>
              <p:nvPr/>
            </p:nvSpPr>
            <p:spPr>
              <a:xfrm>
                <a:off x="2507361" y="4887329"/>
                <a:ext cx="1152624" cy="367321"/>
              </a:xfrm>
              <a:prstGeom prst="rect">
                <a:avLst/>
              </a:prstGeom>
              <a:ln w="19050">
                <a:solidFill>
                  <a:srgbClr val="C00000"/>
                </a:solidFill>
              </a:ln>
            </p:spPr>
            <p:txBody>
              <a:bodyPr wrap="square">
                <a:spAutoFit/>
              </a:bodyPr>
              <a:lstStyle/>
              <a:p>
                <a:pPr algn="ctr"/>
                <a:r>
                  <a:rPr lang="zh-CN" altLang="en-US" sz="1200" b="1" dirty="0" smtClean="0">
                    <a:solidFill>
                      <a:schemeClr val="bg1"/>
                    </a:solidFill>
                  </a:rPr>
                  <a:t>特征提取</a:t>
                </a:r>
                <a:endParaRPr lang="zh-CN" altLang="en-US" sz="1200" b="1" dirty="0">
                  <a:solidFill>
                    <a:schemeClr val="bg1"/>
                  </a:solidFill>
                </a:endParaRPr>
              </a:p>
            </p:txBody>
          </p:sp>
          <p:pic>
            <p:nvPicPr>
              <p:cNvPr id="121" name="Picture 4"/>
              <p:cNvPicPr>
                <a:picLocks noChangeAspect="1" noChangeArrowheads="1"/>
              </p:cNvPicPr>
              <p:nvPr/>
            </p:nvPicPr>
            <p:blipFill>
              <a:blip r:embed="rId13" cstate="print"/>
              <a:srcRect l="21875" t="7143" r="17857" b="10714"/>
              <a:stretch>
                <a:fillRect/>
              </a:stretch>
            </p:blipFill>
            <p:spPr bwMode="auto">
              <a:xfrm>
                <a:off x="2629727" y="3993687"/>
                <a:ext cx="859629" cy="877696"/>
              </a:xfrm>
              <a:prstGeom prst="rect">
                <a:avLst/>
              </a:prstGeom>
              <a:noFill/>
              <a:ln w="9525">
                <a:noFill/>
                <a:miter lim="800000"/>
                <a:headEnd/>
                <a:tailEnd/>
              </a:ln>
              <a:effectLst/>
            </p:spPr>
          </p:pic>
        </p:grpSp>
        <p:grpSp>
          <p:nvGrpSpPr>
            <p:cNvPr id="62" name="组合 179"/>
            <p:cNvGrpSpPr/>
            <p:nvPr/>
          </p:nvGrpSpPr>
          <p:grpSpPr>
            <a:xfrm>
              <a:off x="1914726" y="1558165"/>
              <a:ext cx="1285884" cy="1669968"/>
              <a:chOff x="2285984" y="1558165"/>
              <a:chExt cx="1285884" cy="1669968"/>
            </a:xfrm>
          </p:grpSpPr>
          <p:grpSp>
            <p:nvGrpSpPr>
              <p:cNvPr id="115" name="组合 155"/>
              <p:cNvGrpSpPr/>
              <p:nvPr/>
            </p:nvGrpSpPr>
            <p:grpSpPr>
              <a:xfrm>
                <a:off x="2285984" y="1558165"/>
                <a:ext cx="1285884" cy="1669968"/>
                <a:chOff x="2299431" y="3786190"/>
                <a:chExt cx="1285884" cy="1669968"/>
              </a:xfrm>
            </p:grpSpPr>
            <p:sp>
              <p:nvSpPr>
                <p:cNvPr id="117" name="圆角矩形 116"/>
                <p:cNvSpPr/>
                <p:nvPr/>
              </p:nvSpPr>
              <p:spPr>
                <a:xfrm>
                  <a:off x="2299431" y="3786190"/>
                  <a:ext cx="1285884" cy="166996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ndParaRPr>
                </a:p>
              </p:txBody>
            </p:sp>
            <p:sp>
              <p:nvSpPr>
                <p:cNvPr id="118" name="矩形 117"/>
                <p:cNvSpPr/>
                <p:nvPr/>
              </p:nvSpPr>
              <p:spPr>
                <a:xfrm>
                  <a:off x="2372694" y="5043308"/>
                  <a:ext cx="1152622" cy="367321"/>
                </a:xfrm>
                <a:prstGeom prst="rect">
                  <a:avLst/>
                </a:prstGeom>
                <a:ln w="19050">
                  <a:solidFill>
                    <a:srgbClr val="C00000"/>
                  </a:solidFill>
                </a:ln>
              </p:spPr>
              <p:txBody>
                <a:bodyPr wrap="square">
                  <a:spAutoFit/>
                </a:bodyPr>
                <a:lstStyle/>
                <a:p>
                  <a:pPr algn="ctr"/>
                  <a:r>
                    <a:rPr lang="zh-CN" altLang="en-US" sz="1200" b="1" dirty="0" smtClean="0">
                      <a:solidFill>
                        <a:schemeClr val="bg1"/>
                      </a:solidFill>
                    </a:rPr>
                    <a:t>特征提取</a:t>
                  </a:r>
                  <a:endParaRPr lang="zh-CN" altLang="en-US" sz="1200" b="1" dirty="0">
                    <a:solidFill>
                      <a:schemeClr val="bg1"/>
                    </a:solidFill>
                  </a:endParaRPr>
                </a:p>
              </p:txBody>
            </p:sp>
          </p:grpSp>
          <p:pic>
            <p:nvPicPr>
              <p:cNvPr id="116" name="Picture 6"/>
              <p:cNvPicPr>
                <a:picLocks noChangeAspect="1" noChangeArrowheads="1"/>
              </p:cNvPicPr>
              <p:nvPr/>
            </p:nvPicPr>
            <p:blipFill>
              <a:blip r:embed="rId14" cstate="print"/>
              <a:srcRect l="24107" t="8929" r="22321" b="10714"/>
              <a:stretch>
                <a:fillRect/>
              </a:stretch>
            </p:blipFill>
            <p:spPr bwMode="auto">
              <a:xfrm>
                <a:off x="2428860" y="1736371"/>
                <a:ext cx="955150" cy="1073265"/>
              </a:xfrm>
              <a:prstGeom prst="rect">
                <a:avLst/>
              </a:prstGeom>
              <a:noFill/>
              <a:ln w="9525">
                <a:noFill/>
                <a:miter lim="800000"/>
                <a:headEnd/>
                <a:tailEnd/>
              </a:ln>
              <a:effectLst/>
            </p:spPr>
          </p:pic>
        </p:grpSp>
        <p:grpSp>
          <p:nvGrpSpPr>
            <p:cNvPr id="63" name="组合 163"/>
            <p:cNvGrpSpPr/>
            <p:nvPr/>
          </p:nvGrpSpPr>
          <p:grpSpPr>
            <a:xfrm>
              <a:off x="100640" y="1546023"/>
              <a:ext cx="1357321" cy="1653206"/>
              <a:chOff x="285720" y="1214422"/>
              <a:chExt cx="1357321" cy="1653206"/>
            </a:xfrm>
          </p:grpSpPr>
          <p:sp>
            <p:nvSpPr>
              <p:cNvPr id="112" name="圆角矩形 111"/>
              <p:cNvSpPr/>
              <p:nvPr/>
            </p:nvSpPr>
            <p:spPr>
              <a:xfrm>
                <a:off x="285720" y="1214422"/>
                <a:ext cx="1357321" cy="164307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3" name="Picture 5" descr="D:\Research\data\DupGroundTruthDataset\Mona Lisa\994.jpg"/>
              <p:cNvPicPr>
                <a:picLocks noChangeAspect="1" noChangeArrowheads="1"/>
              </p:cNvPicPr>
              <p:nvPr/>
            </p:nvPicPr>
            <p:blipFill>
              <a:blip r:embed="rId15" cstate="print"/>
              <a:srcRect/>
              <a:stretch>
                <a:fillRect/>
              </a:stretch>
            </p:blipFill>
            <p:spPr bwMode="auto">
              <a:xfrm>
                <a:off x="428596" y="1326201"/>
                <a:ext cx="1056640" cy="1201928"/>
              </a:xfrm>
              <a:prstGeom prst="rect">
                <a:avLst/>
              </a:prstGeom>
              <a:noFill/>
            </p:spPr>
          </p:pic>
          <p:sp>
            <p:nvSpPr>
              <p:cNvPr id="114" name="矩形 113"/>
              <p:cNvSpPr/>
              <p:nvPr/>
            </p:nvSpPr>
            <p:spPr>
              <a:xfrm>
                <a:off x="438855" y="2500307"/>
                <a:ext cx="955298" cy="367321"/>
              </a:xfrm>
              <a:prstGeom prst="rect">
                <a:avLst/>
              </a:prstGeom>
              <a:noFill/>
            </p:spPr>
            <p:txBody>
              <a:bodyPr wrap="none">
                <a:spAutoFit/>
              </a:bodyPr>
              <a:lstStyle/>
              <a:p>
                <a:pPr algn="ctr"/>
                <a:r>
                  <a:rPr lang="zh-CN" altLang="en-US" sz="1200" b="1" dirty="0" smtClean="0">
                    <a:solidFill>
                      <a:schemeClr val="bg1"/>
                    </a:solidFill>
                  </a:rPr>
                  <a:t>输入图像</a:t>
                </a:r>
                <a:endParaRPr lang="zh-CN" altLang="en-US" sz="1200" b="1" dirty="0">
                  <a:solidFill>
                    <a:schemeClr val="bg1"/>
                  </a:solidFill>
                </a:endParaRPr>
              </a:p>
            </p:txBody>
          </p:sp>
        </p:grpSp>
        <p:sp>
          <p:nvSpPr>
            <p:cNvPr id="64" name="右箭头 63"/>
            <p:cNvSpPr/>
            <p:nvPr/>
          </p:nvSpPr>
          <p:spPr>
            <a:xfrm rot="16200000">
              <a:off x="5840725" y="3374722"/>
              <a:ext cx="785817" cy="46574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nvGrpSpPr>
            <p:cNvPr id="65" name="组合 213"/>
            <p:cNvGrpSpPr/>
            <p:nvPr/>
          </p:nvGrpSpPr>
          <p:grpSpPr>
            <a:xfrm>
              <a:off x="7173002" y="842066"/>
              <a:ext cx="1861559" cy="2870674"/>
              <a:chOff x="7925415" y="627752"/>
              <a:chExt cx="1861559" cy="2870674"/>
            </a:xfrm>
          </p:grpSpPr>
          <p:sp>
            <p:nvSpPr>
              <p:cNvPr id="103" name="圆角矩形 102"/>
              <p:cNvSpPr/>
              <p:nvPr/>
            </p:nvSpPr>
            <p:spPr>
              <a:xfrm>
                <a:off x="7925415" y="627752"/>
                <a:ext cx="1861559" cy="285752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04" name="矩形 103"/>
              <p:cNvSpPr/>
              <p:nvPr/>
            </p:nvSpPr>
            <p:spPr>
              <a:xfrm>
                <a:off x="8379094" y="3131105"/>
                <a:ext cx="955300" cy="367321"/>
              </a:xfrm>
              <a:prstGeom prst="rect">
                <a:avLst/>
              </a:prstGeom>
              <a:noFill/>
            </p:spPr>
            <p:txBody>
              <a:bodyPr wrap="none">
                <a:spAutoFit/>
              </a:bodyPr>
              <a:lstStyle/>
              <a:p>
                <a:pPr algn="ctr"/>
                <a:r>
                  <a:rPr lang="zh-CN" altLang="en-US" sz="1200" b="1" dirty="0" smtClean="0"/>
                  <a:t>查询结果</a:t>
                </a:r>
              </a:p>
            </p:txBody>
          </p:sp>
          <p:pic>
            <p:nvPicPr>
              <p:cNvPr id="105" name="Picture 7" descr="D:\Research\data\DupGroundTruthDataset\Mona Lisa\114.jpg"/>
              <p:cNvPicPr>
                <a:picLocks noChangeAspect="1" noChangeArrowheads="1"/>
              </p:cNvPicPr>
              <p:nvPr/>
            </p:nvPicPr>
            <p:blipFill>
              <a:blip r:embed="rId16" cstate="print"/>
              <a:srcRect/>
              <a:stretch>
                <a:fillRect/>
              </a:stretch>
            </p:blipFill>
            <p:spPr bwMode="auto">
              <a:xfrm>
                <a:off x="8109046" y="2314128"/>
                <a:ext cx="720000" cy="720000"/>
              </a:xfrm>
              <a:prstGeom prst="rect">
                <a:avLst/>
              </a:prstGeom>
              <a:noFill/>
            </p:spPr>
          </p:pic>
          <p:pic>
            <p:nvPicPr>
              <p:cNvPr id="106" name="Picture 8" descr="D:\Research\data\DupGroundTruthDataset\Mona Lisa\385.jpg"/>
              <p:cNvPicPr>
                <a:picLocks noChangeAspect="1" noChangeArrowheads="1"/>
              </p:cNvPicPr>
              <p:nvPr/>
            </p:nvPicPr>
            <p:blipFill>
              <a:blip r:embed="rId17" cstate="print"/>
              <a:srcRect/>
              <a:stretch>
                <a:fillRect/>
              </a:stretch>
            </p:blipFill>
            <p:spPr bwMode="auto">
              <a:xfrm>
                <a:off x="8900484" y="2314128"/>
                <a:ext cx="720000" cy="720000"/>
              </a:xfrm>
              <a:prstGeom prst="rect">
                <a:avLst/>
              </a:prstGeom>
              <a:noFill/>
            </p:spPr>
          </p:pic>
          <p:pic>
            <p:nvPicPr>
              <p:cNvPr id="107" name="Picture 9" descr="D:\Research\data\DupGroundTruthDataset\Mona Lisa\489.jpg"/>
              <p:cNvPicPr>
                <a:picLocks noChangeAspect="1" noChangeArrowheads="1"/>
              </p:cNvPicPr>
              <p:nvPr/>
            </p:nvPicPr>
            <p:blipFill>
              <a:blip r:embed="rId18" cstate="print"/>
              <a:srcRect/>
              <a:stretch>
                <a:fillRect/>
              </a:stretch>
            </p:blipFill>
            <p:spPr bwMode="auto">
              <a:xfrm>
                <a:off x="8658034" y="742492"/>
                <a:ext cx="947368" cy="720000"/>
              </a:xfrm>
              <a:prstGeom prst="rect">
                <a:avLst/>
              </a:prstGeom>
              <a:noFill/>
            </p:spPr>
          </p:pic>
          <p:pic>
            <p:nvPicPr>
              <p:cNvPr id="108" name="Picture 11" descr="D:\Research\data\DupGroundTruthDataset\Mona Lisa\01355.jpg"/>
              <p:cNvPicPr>
                <a:picLocks noChangeAspect="1" noChangeArrowheads="1"/>
              </p:cNvPicPr>
              <p:nvPr/>
            </p:nvPicPr>
            <p:blipFill>
              <a:blip r:embed="rId19" cstate="print"/>
              <a:srcRect r="13937"/>
              <a:stretch>
                <a:fillRect/>
              </a:stretch>
            </p:blipFill>
            <p:spPr bwMode="auto">
              <a:xfrm>
                <a:off x="8100598" y="1528310"/>
                <a:ext cx="815021" cy="720000"/>
              </a:xfrm>
              <a:prstGeom prst="rect">
                <a:avLst/>
              </a:prstGeom>
              <a:noFill/>
            </p:spPr>
          </p:pic>
          <p:pic>
            <p:nvPicPr>
              <p:cNvPr id="109" name="Picture 12" descr="D:\Research\data\DupGroundTruthDataset\Mona Lisa\148.jpg"/>
              <p:cNvPicPr>
                <a:picLocks noChangeAspect="1" noChangeArrowheads="1"/>
              </p:cNvPicPr>
              <p:nvPr/>
            </p:nvPicPr>
            <p:blipFill>
              <a:blip r:embed="rId20" cstate="print"/>
              <a:srcRect/>
              <a:stretch>
                <a:fillRect/>
              </a:stretch>
            </p:blipFill>
            <p:spPr bwMode="auto">
              <a:xfrm>
                <a:off x="8985958" y="1528310"/>
                <a:ext cx="613491" cy="720000"/>
              </a:xfrm>
              <a:prstGeom prst="rect">
                <a:avLst/>
              </a:prstGeom>
              <a:noFill/>
            </p:spPr>
          </p:pic>
          <p:pic>
            <p:nvPicPr>
              <p:cNvPr id="110" name="Picture 13" descr="D:\Research\data\DupGroundTruthDataset\Mona Lisa\452.jpg"/>
              <p:cNvPicPr>
                <a:picLocks noChangeAspect="1" noChangeArrowheads="1"/>
              </p:cNvPicPr>
              <p:nvPr/>
            </p:nvPicPr>
            <p:blipFill>
              <a:blip r:embed="rId21" cstate="print"/>
              <a:srcRect/>
              <a:stretch>
                <a:fillRect/>
              </a:stretch>
            </p:blipFill>
            <p:spPr bwMode="auto">
              <a:xfrm>
                <a:off x="8100598" y="742492"/>
                <a:ext cx="527790" cy="720000"/>
              </a:xfrm>
              <a:prstGeom prst="rect">
                <a:avLst/>
              </a:prstGeom>
              <a:noFill/>
            </p:spPr>
          </p:pic>
          <p:sp>
            <p:nvSpPr>
              <p:cNvPr id="111" name="TextBox 178"/>
              <p:cNvSpPr txBox="1"/>
              <p:nvPr/>
            </p:nvSpPr>
            <p:spPr>
              <a:xfrm>
                <a:off x="8034106" y="2840345"/>
                <a:ext cx="500804" cy="412062"/>
              </a:xfrm>
              <a:prstGeom prst="rect">
                <a:avLst/>
              </a:prstGeom>
              <a:noFill/>
            </p:spPr>
            <p:txBody>
              <a:bodyPr wrap="none" rtlCol="0">
                <a:spAutoFit/>
              </a:bodyPr>
              <a:lstStyle/>
              <a:p>
                <a:r>
                  <a:rPr lang="en-US" altLang="zh-CN" sz="1200" dirty="0" smtClean="0"/>
                  <a:t>……</a:t>
                </a:r>
                <a:endParaRPr lang="zh-CN" altLang="en-US" sz="1200" dirty="0"/>
              </a:p>
            </p:txBody>
          </p:sp>
        </p:grpSp>
        <p:grpSp>
          <p:nvGrpSpPr>
            <p:cNvPr id="66" name="组合 181"/>
            <p:cNvGrpSpPr/>
            <p:nvPr/>
          </p:nvGrpSpPr>
          <p:grpSpPr>
            <a:xfrm>
              <a:off x="3644404" y="1595117"/>
              <a:ext cx="1428760" cy="1500198"/>
              <a:chOff x="4429124" y="3929066"/>
              <a:chExt cx="1428760" cy="1500198"/>
            </a:xfrm>
          </p:grpSpPr>
          <p:sp>
            <p:nvSpPr>
              <p:cNvPr id="75" name="圆角矩形 74"/>
              <p:cNvSpPr/>
              <p:nvPr/>
            </p:nvSpPr>
            <p:spPr>
              <a:xfrm>
                <a:off x="4429124" y="3929066"/>
                <a:ext cx="1428760" cy="1500198"/>
              </a:xfrm>
              <a:prstGeom prst="roundRect">
                <a:avLst/>
              </a:prstGeom>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dirty="0">
                  <a:solidFill>
                    <a:schemeClr val="bg1"/>
                  </a:solidFill>
                </a:endParaRPr>
              </a:p>
            </p:txBody>
          </p:sp>
          <p:grpSp>
            <p:nvGrpSpPr>
              <p:cNvPr id="76" name="Group 97"/>
              <p:cNvGrpSpPr/>
              <p:nvPr/>
            </p:nvGrpSpPr>
            <p:grpSpPr>
              <a:xfrm rot="19503373">
                <a:off x="4578884" y="3995357"/>
                <a:ext cx="914474" cy="1060219"/>
                <a:chOff x="5105400" y="103188"/>
                <a:chExt cx="2667000" cy="4164012"/>
              </a:xfrm>
              <a:solidFill>
                <a:srgbClr val="CCFF99"/>
              </a:solidFill>
            </p:grpSpPr>
            <p:sp>
              <p:nvSpPr>
                <p:cNvPr id="78" name="Line 7"/>
                <p:cNvSpPr>
                  <a:spLocks noChangeShapeType="1"/>
                </p:cNvSpPr>
                <p:nvPr/>
              </p:nvSpPr>
              <p:spPr bwMode="auto">
                <a:xfrm flipV="1">
                  <a:off x="7043738" y="3089275"/>
                  <a:ext cx="304800" cy="4572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79" name="Line 8"/>
                <p:cNvSpPr>
                  <a:spLocks noChangeShapeType="1"/>
                </p:cNvSpPr>
                <p:nvPr/>
              </p:nvSpPr>
              <p:spPr bwMode="auto">
                <a:xfrm>
                  <a:off x="7350125" y="3109913"/>
                  <a:ext cx="0" cy="7620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80" name="Line 9"/>
                <p:cNvSpPr>
                  <a:spLocks noChangeShapeType="1"/>
                </p:cNvSpPr>
                <p:nvPr/>
              </p:nvSpPr>
              <p:spPr bwMode="auto">
                <a:xfrm>
                  <a:off x="7391400" y="3124200"/>
                  <a:ext cx="228600" cy="9906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81" name="Oval 10"/>
                <p:cNvSpPr>
                  <a:spLocks noChangeArrowheads="1"/>
                </p:cNvSpPr>
                <p:nvPr/>
              </p:nvSpPr>
              <p:spPr bwMode="auto">
                <a:xfrm>
                  <a:off x="7239000" y="37338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82" name="Oval 11"/>
                <p:cNvSpPr>
                  <a:spLocks noChangeArrowheads="1"/>
                </p:cNvSpPr>
                <p:nvPr/>
              </p:nvSpPr>
              <p:spPr bwMode="auto">
                <a:xfrm>
                  <a:off x="7543800" y="40386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83" name="Oval 12"/>
                <p:cNvSpPr>
                  <a:spLocks noChangeArrowheads="1"/>
                </p:cNvSpPr>
                <p:nvPr/>
              </p:nvSpPr>
              <p:spPr bwMode="auto">
                <a:xfrm>
                  <a:off x="6934200" y="34290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84" name="Line 13"/>
                <p:cNvSpPr>
                  <a:spLocks noChangeShapeType="1"/>
                </p:cNvSpPr>
                <p:nvPr/>
              </p:nvSpPr>
              <p:spPr bwMode="auto">
                <a:xfrm flipV="1">
                  <a:off x="6129338" y="2212975"/>
                  <a:ext cx="304800" cy="4572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85" name="Line 14"/>
                <p:cNvSpPr>
                  <a:spLocks noChangeShapeType="1"/>
                </p:cNvSpPr>
                <p:nvPr/>
              </p:nvSpPr>
              <p:spPr bwMode="auto">
                <a:xfrm>
                  <a:off x="6435725" y="2233613"/>
                  <a:ext cx="0" cy="7620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86" name="Line 15"/>
                <p:cNvSpPr>
                  <a:spLocks noChangeShapeType="1"/>
                </p:cNvSpPr>
                <p:nvPr/>
              </p:nvSpPr>
              <p:spPr bwMode="auto">
                <a:xfrm>
                  <a:off x="6477000" y="2247900"/>
                  <a:ext cx="228600" cy="9906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87" name="Oval 16"/>
                <p:cNvSpPr>
                  <a:spLocks noChangeArrowheads="1"/>
                </p:cNvSpPr>
                <p:nvPr/>
              </p:nvSpPr>
              <p:spPr bwMode="auto">
                <a:xfrm>
                  <a:off x="6324600" y="28575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88" name="Oval 17"/>
                <p:cNvSpPr>
                  <a:spLocks noChangeArrowheads="1"/>
                </p:cNvSpPr>
                <p:nvPr/>
              </p:nvSpPr>
              <p:spPr bwMode="auto">
                <a:xfrm>
                  <a:off x="6629400" y="31623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89" name="Oval 18"/>
                <p:cNvSpPr>
                  <a:spLocks noChangeArrowheads="1"/>
                </p:cNvSpPr>
                <p:nvPr/>
              </p:nvSpPr>
              <p:spPr bwMode="auto">
                <a:xfrm>
                  <a:off x="6019800" y="25527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90" name="Line 19"/>
                <p:cNvSpPr>
                  <a:spLocks noChangeShapeType="1"/>
                </p:cNvSpPr>
                <p:nvPr/>
              </p:nvSpPr>
              <p:spPr bwMode="auto">
                <a:xfrm flipV="1">
                  <a:off x="5214938" y="1298575"/>
                  <a:ext cx="304800" cy="4572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91" name="Line 20"/>
                <p:cNvSpPr>
                  <a:spLocks noChangeShapeType="1"/>
                </p:cNvSpPr>
                <p:nvPr/>
              </p:nvSpPr>
              <p:spPr bwMode="auto">
                <a:xfrm>
                  <a:off x="5521325" y="1319213"/>
                  <a:ext cx="0" cy="7620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92" name="Line 21"/>
                <p:cNvSpPr>
                  <a:spLocks noChangeShapeType="1"/>
                </p:cNvSpPr>
                <p:nvPr/>
              </p:nvSpPr>
              <p:spPr bwMode="auto">
                <a:xfrm>
                  <a:off x="5562600" y="1333500"/>
                  <a:ext cx="228600" cy="9906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93" name="Oval 22"/>
                <p:cNvSpPr>
                  <a:spLocks noChangeArrowheads="1"/>
                </p:cNvSpPr>
                <p:nvPr/>
              </p:nvSpPr>
              <p:spPr bwMode="auto">
                <a:xfrm>
                  <a:off x="5410200" y="19431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94" name="Oval 23"/>
                <p:cNvSpPr>
                  <a:spLocks noChangeArrowheads="1"/>
                </p:cNvSpPr>
                <p:nvPr/>
              </p:nvSpPr>
              <p:spPr bwMode="auto">
                <a:xfrm>
                  <a:off x="5715000" y="2247900"/>
                  <a:ext cx="228600" cy="228600"/>
                </a:xfrm>
                <a:prstGeom prst="ellipse">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95" name="Line 24"/>
                <p:cNvSpPr>
                  <a:spLocks noChangeShapeType="1"/>
                </p:cNvSpPr>
                <p:nvPr/>
              </p:nvSpPr>
              <p:spPr bwMode="auto">
                <a:xfrm flipV="1">
                  <a:off x="5562600" y="381000"/>
                  <a:ext cx="685800" cy="9144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96" name="Line 25"/>
                <p:cNvSpPr>
                  <a:spLocks noChangeShapeType="1"/>
                </p:cNvSpPr>
                <p:nvPr/>
              </p:nvSpPr>
              <p:spPr bwMode="auto">
                <a:xfrm flipV="1">
                  <a:off x="6400800" y="457200"/>
                  <a:ext cx="0" cy="17526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97" name="Line 26"/>
                <p:cNvSpPr>
                  <a:spLocks noChangeShapeType="1"/>
                </p:cNvSpPr>
                <p:nvPr/>
              </p:nvSpPr>
              <p:spPr bwMode="auto">
                <a:xfrm flipH="1" flipV="1">
                  <a:off x="6553200" y="457200"/>
                  <a:ext cx="838200" cy="2667000"/>
                </a:xfrm>
                <a:prstGeom prst="line">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98" name="AutoShape 35"/>
                <p:cNvSpPr>
                  <a:spLocks noChangeAspect="1" noChangeArrowheads="1"/>
                </p:cNvSpPr>
                <p:nvPr/>
              </p:nvSpPr>
              <p:spPr bwMode="auto">
                <a:xfrm>
                  <a:off x="6134100" y="103188"/>
                  <a:ext cx="569913" cy="571500"/>
                </a:xfrm>
                <a:prstGeom prst="diamond">
                  <a:avLst/>
                </a:prstGeom>
                <a:solidFill>
                  <a:srgbClr val="00B0F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99" name="AutoShape 36"/>
                <p:cNvSpPr>
                  <a:spLocks noChangeAspect="1" noChangeArrowheads="1"/>
                </p:cNvSpPr>
                <p:nvPr/>
              </p:nvSpPr>
              <p:spPr bwMode="auto">
                <a:xfrm>
                  <a:off x="5105400" y="1676400"/>
                  <a:ext cx="244475" cy="244475"/>
                </a:xfrm>
                <a:prstGeom prst="flowChartConnector">
                  <a:avLst/>
                </a:prstGeom>
                <a:solidFill>
                  <a:srgbClr val="FFC000"/>
                </a:solid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00" name="AutoShape 37"/>
                <p:cNvSpPr>
                  <a:spLocks noChangeAspect="1" noChangeArrowheads="1"/>
                </p:cNvSpPr>
                <p:nvPr/>
              </p:nvSpPr>
              <p:spPr bwMode="auto">
                <a:xfrm>
                  <a:off x="5334000" y="1066800"/>
                  <a:ext cx="406400" cy="407988"/>
                </a:xfrm>
                <a:prstGeom prst="octagon">
                  <a:avLst>
                    <a:gd name="adj" fmla="val 29287"/>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01" name="AutoShape 38"/>
                <p:cNvSpPr>
                  <a:spLocks noChangeAspect="1" noChangeArrowheads="1"/>
                </p:cNvSpPr>
                <p:nvPr/>
              </p:nvSpPr>
              <p:spPr bwMode="auto">
                <a:xfrm>
                  <a:off x="6248400" y="1905000"/>
                  <a:ext cx="406400" cy="407988"/>
                </a:xfrm>
                <a:prstGeom prst="octagon">
                  <a:avLst>
                    <a:gd name="adj" fmla="val 29287"/>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02" name="AutoShape 39"/>
                <p:cNvSpPr>
                  <a:spLocks noChangeAspect="1" noChangeArrowheads="1"/>
                </p:cNvSpPr>
                <p:nvPr/>
              </p:nvSpPr>
              <p:spPr bwMode="auto">
                <a:xfrm>
                  <a:off x="7162800" y="2819400"/>
                  <a:ext cx="406400" cy="407988"/>
                </a:xfrm>
                <a:prstGeom prst="octagon">
                  <a:avLst>
                    <a:gd name="adj" fmla="val 29287"/>
                  </a:avLst>
                </a:prstGeom>
                <a:grpFill/>
                <a:ln>
                  <a:solidFill>
                    <a:schemeClr val="bg2">
                      <a:lumMod val="5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grpSp>
          <p:sp>
            <p:nvSpPr>
              <p:cNvPr id="77" name="矩形 76"/>
              <p:cNvSpPr/>
              <p:nvPr/>
            </p:nvSpPr>
            <p:spPr>
              <a:xfrm>
                <a:off x="4662183" y="4830866"/>
                <a:ext cx="955299" cy="367321"/>
              </a:xfrm>
              <a:prstGeom prst="rect">
                <a:avLst/>
              </a:prstGeom>
              <a:ln w="19050">
                <a:solidFill>
                  <a:schemeClr val="tx1"/>
                </a:solidFill>
              </a:ln>
            </p:spPr>
            <p:txBody>
              <a:bodyPr wrap="none">
                <a:spAutoFit/>
              </a:bodyPr>
              <a:lstStyle/>
              <a:p>
                <a:pPr algn="ctr"/>
                <a:r>
                  <a:rPr lang="zh-CN" altLang="en-US" sz="1200" b="1" dirty="0" smtClean="0">
                    <a:solidFill>
                      <a:schemeClr val="bg1"/>
                    </a:solidFill>
                  </a:rPr>
                  <a:t>视觉词袋</a:t>
                </a:r>
                <a:endParaRPr lang="zh-CN" altLang="en-US" sz="1200" b="1" dirty="0">
                  <a:solidFill>
                    <a:schemeClr val="bg1"/>
                  </a:solidFill>
                </a:endParaRPr>
              </a:p>
            </p:txBody>
          </p:sp>
        </p:grpSp>
        <p:sp>
          <p:nvSpPr>
            <p:cNvPr id="67" name="右箭头 66"/>
            <p:cNvSpPr/>
            <p:nvPr/>
          </p:nvSpPr>
          <p:spPr>
            <a:xfrm>
              <a:off x="6744374" y="2143116"/>
              <a:ext cx="428660"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68" name="圆角右箭头 67"/>
            <p:cNvSpPr/>
            <p:nvPr/>
          </p:nvSpPr>
          <p:spPr>
            <a:xfrm rot="16200000" flipV="1">
              <a:off x="3893056" y="5390187"/>
              <a:ext cx="813816" cy="1115576"/>
            </a:xfrm>
            <a:prstGeom prst="ben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tx1"/>
                </a:solidFill>
              </a:endParaRPr>
            </a:p>
          </p:txBody>
        </p:sp>
        <p:sp>
          <p:nvSpPr>
            <p:cNvPr id="69" name="右箭头 68"/>
            <p:cNvSpPr/>
            <p:nvPr/>
          </p:nvSpPr>
          <p:spPr>
            <a:xfrm>
              <a:off x="5101268" y="2143116"/>
              <a:ext cx="428660"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0" name="右箭头 69"/>
            <p:cNvSpPr/>
            <p:nvPr/>
          </p:nvSpPr>
          <p:spPr>
            <a:xfrm>
              <a:off x="3200610" y="2143116"/>
              <a:ext cx="428660"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1" name="右箭头 70"/>
            <p:cNvSpPr/>
            <p:nvPr/>
          </p:nvSpPr>
          <p:spPr>
            <a:xfrm>
              <a:off x="1471998" y="2143116"/>
              <a:ext cx="428660"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2" name="右箭头 71"/>
            <p:cNvSpPr/>
            <p:nvPr/>
          </p:nvSpPr>
          <p:spPr>
            <a:xfrm>
              <a:off x="1624398" y="4514638"/>
              <a:ext cx="428660"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3" name="右箭头 72"/>
            <p:cNvSpPr/>
            <p:nvPr/>
          </p:nvSpPr>
          <p:spPr>
            <a:xfrm>
              <a:off x="3328320" y="4528706"/>
              <a:ext cx="428660"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4" name="右箭头 73"/>
            <p:cNvSpPr/>
            <p:nvPr/>
          </p:nvSpPr>
          <p:spPr>
            <a:xfrm>
              <a:off x="5252104" y="4514638"/>
              <a:ext cx="428660"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pic>
        <p:nvPicPr>
          <p:cNvPr id="2" name="图片 1"/>
          <p:cNvPicPr>
            <a:picLocks noChangeAspect="1"/>
          </p:cNvPicPr>
          <p:nvPr/>
        </p:nvPicPr>
        <p:blipFill>
          <a:blip r:embed="rId22"/>
          <a:stretch>
            <a:fillRect/>
          </a:stretch>
        </p:blipFill>
        <p:spPr>
          <a:xfrm>
            <a:off x="10658827" y="1491179"/>
            <a:ext cx="1219467" cy="3429844"/>
          </a:xfrm>
          <a:prstGeom prst="rect">
            <a:avLst/>
          </a:prstGeom>
        </p:spPr>
      </p:pic>
    </p:spTree>
    <p:extLst>
      <p:ext uri="{BB962C8B-B14F-4D97-AF65-F5344CB8AC3E}">
        <p14:creationId xmlns:p14="http://schemas.microsoft.com/office/powerpoint/2010/main" val="35821250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08817" y="1370275"/>
            <a:ext cx="10385085" cy="630942"/>
          </a:xfrm>
          <a:prstGeom prst="rect">
            <a:avLst/>
          </a:prstGeom>
        </p:spPr>
        <p:txBody>
          <a:bodyPr wrap="square">
            <a:spAutoFit/>
          </a:bodyPr>
          <a:lstStyle/>
          <a:p>
            <a:pPr>
              <a:lnSpc>
                <a:spcPct val="125000"/>
              </a:lnSpc>
              <a:defRPr/>
            </a:pPr>
            <a:r>
              <a:rPr kumimoji="0" lang="zh-CN" altLang="en-US" sz="2800" b="1" i="0" u="none" strike="noStrike" kern="1200" cap="none" spc="0" normalizeH="0" baseline="0" noProof="0" dirty="0" smtClean="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rPr>
              <a:t>局部特征（</a:t>
            </a:r>
            <a:r>
              <a:rPr kumimoji="0" lang="en-US" altLang="zh-CN" sz="2800" b="1" i="0" u="none" strike="noStrike" kern="1200" cap="none" spc="0" normalizeH="0" baseline="0" noProof="0" dirty="0" smtClean="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rPr>
              <a:t>Local  Feature</a:t>
            </a:r>
            <a:r>
              <a:rPr kumimoji="0" lang="zh-CN" altLang="en-US" sz="2800" b="1" i="0" u="none" strike="noStrike" kern="1200" cap="none" spc="0" normalizeH="0" baseline="0" noProof="0" dirty="0" smtClean="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rPr>
              <a:t>）：图像区块（</a:t>
            </a:r>
            <a:r>
              <a:rPr kumimoji="0" lang="en-US" altLang="zh-CN" sz="2800" b="1" i="0" u="none" strike="noStrike" kern="1200" cap="none" spc="0" normalizeH="0" baseline="0" noProof="0" dirty="0" smtClean="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rPr>
              <a:t>patch</a:t>
            </a:r>
            <a:r>
              <a:rPr kumimoji="0" lang="zh-CN" altLang="en-US" sz="2800" b="1" i="0" u="none" strike="noStrike" kern="1200" cap="none" spc="0" normalizeH="0" baseline="0" noProof="0" dirty="0" smtClean="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rPr>
              <a:t>）的向量</a:t>
            </a:r>
            <a:endParaRPr kumimoji="0" lang="zh-CN" altLang="en-US" sz="2800" b="1" i="0" u="none" strike="noStrike" kern="1200" cap="none" spc="0" normalizeH="0" baseline="0" noProof="0" dirty="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24" y="1491790"/>
            <a:ext cx="461108" cy="461108"/>
          </a:xfrm>
          <a:prstGeom prst="rect">
            <a:avLst/>
          </a:prstGeom>
        </p:spPr>
      </p:pic>
      <p:sp>
        <p:nvSpPr>
          <p:cNvPr id="6" name="矩形 5"/>
          <p:cNvSpPr/>
          <p:nvPr/>
        </p:nvSpPr>
        <p:spPr>
          <a:xfrm>
            <a:off x="1518208" y="419365"/>
            <a:ext cx="750460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中期图片识别技术（</a:t>
            </a:r>
            <a:r>
              <a:rPr kumimoji="1" lang="en-US" altLang="zh-CN" sz="3600" b="1" dirty="0" smtClean="0">
                <a:solidFill>
                  <a:prstClr val="black"/>
                </a:solidFill>
                <a:latin typeface="微软雅黑" panose="020B0503020204020204" pitchFamily="34" charset="-122"/>
                <a:ea typeface="微软雅黑" panose="020B0503020204020204" pitchFamily="34" charset="-122"/>
              </a:rPr>
              <a:t>2003-2012</a:t>
            </a:r>
            <a:r>
              <a:rPr kumimoji="1" lang="zh-CN" altLang="en-US" sz="3600" b="1" dirty="0" smtClean="0">
                <a:solidFill>
                  <a:prstClr val="black"/>
                </a:solidFill>
                <a:latin typeface="微软雅黑" panose="020B0503020204020204" pitchFamily="34" charset="-122"/>
                <a:ea typeface="微软雅黑" panose="020B0503020204020204" pitchFamily="34" charset="-122"/>
              </a:rPr>
              <a:t>）</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1" name="Picture 4"/>
          <p:cNvPicPr>
            <a:picLocks noChangeAspect="1" noChangeArrowheads="1"/>
          </p:cNvPicPr>
          <p:nvPr/>
        </p:nvPicPr>
        <p:blipFill>
          <a:blip r:embed="rId3" cstate="print"/>
          <a:srcRect l="21875" t="7143" r="17857" b="10714"/>
          <a:stretch>
            <a:fillRect/>
          </a:stretch>
        </p:blipFill>
        <p:spPr bwMode="auto">
          <a:xfrm>
            <a:off x="6561183" y="2237263"/>
            <a:ext cx="2404263" cy="2018702"/>
          </a:xfrm>
          <a:prstGeom prst="rect">
            <a:avLst/>
          </a:prstGeom>
          <a:noFill/>
          <a:ln w="9525">
            <a:noFill/>
            <a:miter lim="800000"/>
            <a:headEnd/>
            <a:tailEnd/>
          </a:ln>
          <a:effectLst/>
        </p:spPr>
      </p:pic>
      <p:pic>
        <p:nvPicPr>
          <p:cNvPr id="22" name="Picture 2" descr="D:\Software\vlfeat-0.9.9-bin\vlfeat-0.9.9\data\a.jpg"/>
          <p:cNvPicPr>
            <a:picLocks noChangeAspect="1" noChangeArrowheads="1"/>
          </p:cNvPicPr>
          <p:nvPr/>
        </p:nvPicPr>
        <p:blipFill>
          <a:blip r:embed="rId4" cstate="print"/>
          <a:srcRect/>
          <a:stretch>
            <a:fillRect/>
          </a:stretch>
        </p:blipFill>
        <p:spPr bwMode="auto">
          <a:xfrm>
            <a:off x="1775552" y="2094387"/>
            <a:ext cx="3706452" cy="2273808"/>
          </a:xfrm>
          <a:prstGeom prst="rect">
            <a:avLst/>
          </a:prstGeom>
          <a:noFill/>
        </p:spPr>
      </p:pic>
      <p:sp>
        <p:nvSpPr>
          <p:cNvPr id="23" name="椭圆 22"/>
          <p:cNvSpPr>
            <a:spLocks noChangeAspect="1"/>
          </p:cNvSpPr>
          <p:nvPr/>
        </p:nvSpPr>
        <p:spPr>
          <a:xfrm>
            <a:off x="1789499" y="2094387"/>
            <a:ext cx="1372969" cy="1129061"/>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4" name="矩形 23"/>
          <p:cNvSpPr/>
          <p:nvPr/>
        </p:nvSpPr>
        <p:spPr>
          <a:xfrm>
            <a:off x="2680411" y="4666155"/>
            <a:ext cx="59662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solidFill>
                  <a:srgbClr val="00B0F0"/>
                </a:solidFill>
                <a:latin typeface="微软雅黑" panose="020B0503020204020204" pitchFamily="34" charset="-122"/>
                <a:ea typeface="微软雅黑" panose="020B0503020204020204" pitchFamily="34" charset="-122"/>
              </a:rPr>
              <a:t>问题</a:t>
            </a:r>
            <a:r>
              <a:rPr lang="en-US" altLang="zh-CN" sz="2000" dirty="0">
                <a:solidFill>
                  <a:srgbClr val="00B0F0"/>
                </a:solidFill>
                <a:latin typeface="微软雅黑" panose="020B0503020204020204" pitchFamily="34" charset="-122"/>
                <a:ea typeface="微软雅黑" panose="020B0503020204020204" pitchFamily="34" charset="-122"/>
              </a:rPr>
              <a:t> 1: </a:t>
            </a:r>
            <a:r>
              <a:rPr lang="zh-CN" altLang="en-US" sz="2000" dirty="0">
                <a:solidFill>
                  <a:srgbClr val="00B0F0"/>
                </a:solidFill>
                <a:latin typeface="微软雅黑" panose="020B0503020204020204" pitchFamily="34" charset="-122"/>
                <a:ea typeface="微软雅黑" panose="020B0503020204020204" pitchFamily="34" charset="-122"/>
              </a:rPr>
              <a:t>图像的哪个区块，即区块坐标是</a:t>
            </a:r>
            <a:r>
              <a:rPr lang="en-US" altLang="zh-CN" sz="2000" dirty="0">
                <a:solidFill>
                  <a:srgbClr val="00B0F0"/>
                </a:solidFill>
                <a:latin typeface="微软雅黑" panose="020B0503020204020204" pitchFamily="34" charset="-122"/>
                <a:ea typeface="微软雅黑" panose="020B0503020204020204" pitchFamily="34" charset="-122"/>
              </a:rPr>
              <a:t>?</a:t>
            </a:r>
          </a:p>
        </p:txBody>
      </p:sp>
      <p:cxnSp>
        <p:nvCxnSpPr>
          <p:cNvPr id="25" name="直接箭头连接符 24"/>
          <p:cNvCxnSpPr/>
          <p:nvPr/>
        </p:nvCxnSpPr>
        <p:spPr>
          <a:xfrm>
            <a:off x="2966164" y="2665891"/>
            <a:ext cx="3643338" cy="285752"/>
          </a:xfrm>
          <a:prstGeom prst="straightConnector1">
            <a:avLst/>
          </a:prstGeom>
          <a:ln w="762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680412" y="5580132"/>
            <a:ext cx="59662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solidFill>
                  <a:srgbClr val="00B0F0"/>
                </a:solidFill>
                <a:latin typeface="微软雅黑" panose="020B0503020204020204" pitchFamily="34" charset="-122"/>
                <a:ea typeface="微软雅黑" panose="020B0503020204020204" pitchFamily="34" charset="-122"/>
              </a:rPr>
              <a:t>问题</a:t>
            </a:r>
            <a:r>
              <a:rPr lang="en-US" altLang="zh-CN" sz="2000" dirty="0">
                <a:solidFill>
                  <a:srgbClr val="00B0F0"/>
                </a:solidFill>
                <a:latin typeface="微软雅黑" panose="020B0503020204020204" pitchFamily="34" charset="-122"/>
                <a:ea typeface="微软雅黑" panose="020B0503020204020204" pitchFamily="34" charset="-122"/>
              </a:rPr>
              <a:t>2: </a:t>
            </a:r>
            <a:r>
              <a:rPr lang="zh-CN" altLang="en-US" sz="2000" dirty="0">
                <a:solidFill>
                  <a:srgbClr val="00B0F0"/>
                </a:solidFill>
                <a:latin typeface="微软雅黑" panose="020B0503020204020204" pitchFamily="34" charset="-122"/>
                <a:ea typeface="微软雅黑" panose="020B0503020204020204" pitchFamily="34" charset="-122"/>
              </a:rPr>
              <a:t>怎么把图像区块表示为向量</a:t>
            </a:r>
            <a:r>
              <a:rPr lang="en-US" altLang="zh-CN" sz="2000" dirty="0">
                <a:solidFill>
                  <a:srgbClr val="00B0F0"/>
                </a:solidFill>
                <a:latin typeface="微软雅黑" panose="020B0503020204020204" pitchFamily="34" charset="-122"/>
                <a:ea typeface="微软雅黑" panose="020B0503020204020204" pitchFamily="34" charset="-122"/>
              </a:rPr>
              <a:t>?</a:t>
            </a:r>
          </a:p>
        </p:txBody>
      </p:sp>
      <p:pic>
        <p:nvPicPr>
          <p:cNvPr id="27" name="Picture 4" descr="C:\Users\balan\AppData\Roaming\Tencent\Users\32506426\QQ\WinTemp\RichOle\PK~@QWP67GDO%$R1%[$MUF3.jpg"/>
          <p:cNvPicPr>
            <a:picLocks noChangeAspect="1" noChangeArrowheads="1"/>
          </p:cNvPicPr>
          <p:nvPr/>
        </p:nvPicPr>
        <p:blipFill>
          <a:blip r:embed="rId5" cstate="print"/>
          <a:srcRect/>
          <a:stretch>
            <a:fillRect/>
          </a:stretch>
        </p:blipFill>
        <p:spPr bwMode="auto">
          <a:xfrm>
            <a:off x="1180214" y="4737593"/>
            <a:ext cx="1505746" cy="1485900"/>
          </a:xfrm>
          <a:prstGeom prst="rect">
            <a:avLst/>
          </a:prstGeom>
          <a:noFill/>
        </p:spPr>
      </p:pic>
      <p:sp>
        <p:nvSpPr>
          <p:cNvPr id="28" name="TextBox 37"/>
          <p:cNvSpPr txBox="1"/>
          <p:nvPr/>
        </p:nvSpPr>
        <p:spPr>
          <a:xfrm>
            <a:off x="3745433" y="5169310"/>
            <a:ext cx="4265632" cy="369332"/>
          </a:xfrm>
          <a:prstGeom prst="rect">
            <a:avLst/>
          </a:prstGeom>
          <a:solidFill>
            <a:schemeClr val="accent1">
              <a:lumMod val="75000"/>
            </a:schemeClr>
          </a:solidFill>
        </p:spPr>
        <p:txBody>
          <a:bodyPr wrap="square" rtlCol="0">
            <a:spAutoFit/>
          </a:bodyPr>
          <a:lstStyle/>
          <a:p>
            <a:r>
              <a:rPr lang="zh-CN" altLang="en-US" b="1" dirty="0" smtClean="0">
                <a:solidFill>
                  <a:schemeClr val="bg1"/>
                </a:solidFill>
              </a:rPr>
              <a:t>答：特征检测子（</a:t>
            </a:r>
            <a:r>
              <a:rPr lang="en-US" altLang="zh-CN" b="1" dirty="0">
                <a:solidFill>
                  <a:schemeClr val="bg1"/>
                </a:solidFill>
              </a:rPr>
              <a:t> </a:t>
            </a:r>
            <a:r>
              <a:rPr lang="en-US" altLang="zh-CN" b="1" dirty="0" smtClean="0">
                <a:solidFill>
                  <a:schemeClr val="bg1"/>
                </a:solidFill>
              </a:rPr>
              <a:t>Feature Detector </a:t>
            </a:r>
            <a:r>
              <a:rPr lang="zh-CN" altLang="en-US" b="1" dirty="0" smtClean="0">
                <a:solidFill>
                  <a:schemeClr val="bg1"/>
                </a:solidFill>
              </a:rPr>
              <a:t>）</a:t>
            </a:r>
            <a:endParaRPr lang="zh-CN" altLang="en-US" b="1" dirty="0">
              <a:solidFill>
                <a:schemeClr val="bg1"/>
              </a:solidFill>
            </a:endParaRPr>
          </a:p>
        </p:txBody>
      </p:sp>
      <p:sp>
        <p:nvSpPr>
          <p:cNvPr id="29" name="TextBox 38"/>
          <p:cNvSpPr txBox="1"/>
          <p:nvPr/>
        </p:nvSpPr>
        <p:spPr>
          <a:xfrm>
            <a:off x="3745433" y="6041797"/>
            <a:ext cx="4265631" cy="369332"/>
          </a:xfrm>
          <a:prstGeom prst="rect">
            <a:avLst/>
          </a:prstGeom>
          <a:solidFill>
            <a:schemeClr val="accent1">
              <a:lumMod val="75000"/>
            </a:schemeClr>
          </a:solidFill>
        </p:spPr>
        <p:txBody>
          <a:bodyPr wrap="square" rtlCol="0">
            <a:spAutoFit/>
          </a:bodyPr>
          <a:lstStyle/>
          <a:p>
            <a:r>
              <a:rPr lang="zh-CN" altLang="en-US" b="1" dirty="0">
                <a:solidFill>
                  <a:schemeClr val="bg1"/>
                </a:solidFill>
              </a:rPr>
              <a:t>答：</a:t>
            </a:r>
            <a:r>
              <a:rPr lang="zh-CN" altLang="en-US" b="1" dirty="0" smtClean="0">
                <a:solidFill>
                  <a:schemeClr val="bg1"/>
                </a:solidFill>
              </a:rPr>
              <a:t>特征描述子</a:t>
            </a:r>
            <a:r>
              <a:rPr lang="zh-CN" altLang="en-US" b="1" dirty="0">
                <a:solidFill>
                  <a:schemeClr val="bg1"/>
                </a:solidFill>
              </a:rPr>
              <a:t>（</a:t>
            </a:r>
            <a:r>
              <a:rPr lang="en-US" altLang="zh-CN" b="1" dirty="0">
                <a:solidFill>
                  <a:schemeClr val="bg1"/>
                </a:solidFill>
              </a:rPr>
              <a:t> Feature </a:t>
            </a:r>
            <a:r>
              <a:rPr lang="en-US" altLang="zh-CN" b="1" dirty="0" smtClean="0">
                <a:solidFill>
                  <a:schemeClr val="bg1"/>
                </a:solidFill>
              </a:rPr>
              <a:t>Descriptor </a:t>
            </a:r>
            <a:r>
              <a:rPr lang="zh-CN" altLang="en-US" b="1" dirty="0">
                <a:solidFill>
                  <a:schemeClr val="bg1"/>
                </a:solidFill>
              </a:rPr>
              <a:t>）</a:t>
            </a:r>
          </a:p>
        </p:txBody>
      </p:sp>
      <p:pic>
        <p:nvPicPr>
          <p:cNvPr id="2" name="图片 1"/>
          <p:cNvPicPr>
            <a:picLocks noChangeAspect="1"/>
          </p:cNvPicPr>
          <p:nvPr/>
        </p:nvPicPr>
        <p:blipFill>
          <a:blip r:embed="rId6"/>
          <a:stretch>
            <a:fillRect/>
          </a:stretch>
        </p:blipFill>
        <p:spPr>
          <a:xfrm>
            <a:off x="10603695" y="1714078"/>
            <a:ext cx="1219467" cy="3429844"/>
          </a:xfrm>
          <a:prstGeom prst="rect">
            <a:avLst/>
          </a:prstGeom>
        </p:spPr>
      </p:pic>
    </p:spTree>
    <p:extLst>
      <p:ext uri="{BB962C8B-B14F-4D97-AF65-F5344CB8AC3E}">
        <p14:creationId xmlns:p14="http://schemas.microsoft.com/office/powerpoint/2010/main" val="111479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ox(in)">
                                      <p:cBhvr>
                                        <p:cTn id="7" dur="500"/>
                                        <p:tgtEl>
                                          <p:spTgt spid="25"/>
                                        </p:tgtEl>
                                      </p:cBhvr>
                                    </p:animEffect>
                                  </p:childTnLst>
                                </p:cTn>
                              </p:par>
                              <p:par>
                                <p:cTn id="8" presetID="4" presetClass="entr" presetSubtype="16"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ox(in)">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ox(in)">
                                      <p:cBhvr>
                                        <p:cTn id="15" dur="500"/>
                                        <p:tgtEl>
                                          <p:spTgt spid="24"/>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ox(in)">
                                      <p:cBhvr>
                                        <p:cTn id="18" dur="500"/>
                                        <p:tgtEl>
                                          <p:spTgt spid="26"/>
                                        </p:tgtEl>
                                      </p:cBhvr>
                                    </p:animEffect>
                                  </p:childTnLst>
                                </p:cTn>
                              </p:par>
                              <p:par>
                                <p:cTn id="19" presetID="4" presetClass="entr" presetSubtype="16"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ox(in)">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ox(in)">
                                      <p:cBhvr>
                                        <p:cTn id="26" dur="500"/>
                                        <p:tgtEl>
                                          <p:spTgt spid="28"/>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box(in)">
                                      <p:cBhvr>
                                        <p:cTn id="2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8" grpId="0" animBg="1"/>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69471" y="1370275"/>
            <a:ext cx="5343035" cy="581762"/>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rPr>
              <a:t>局部特征</a:t>
            </a:r>
            <a:endParaRPr kumimoji="0" lang="zh-CN" altLang="en-US" sz="2800" b="1" i="0" u="none" strike="noStrike" kern="1200" cap="none" spc="0" normalizeH="0" baseline="0" noProof="0" dirty="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363" y="1467664"/>
            <a:ext cx="461108" cy="461108"/>
          </a:xfrm>
          <a:prstGeom prst="rect">
            <a:avLst/>
          </a:prstGeom>
        </p:spPr>
      </p:pic>
      <p:sp>
        <p:nvSpPr>
          <p:cNvPr id="6" name="矩形 5"/>
          <p:cNvSpPr/>
          <p:nvPr/>
        </p:nvSpPr>
        <p:spPr>
          <a:xfrm>
            <a:off x="1518209" y="419365"/>
            <a:ext cx="411141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中期图像识别技术</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508363" y="1952037"/>
            <a:ext cx="9905792" cy="4708981"/>
          </a:xfrm>
          <a:prstGeom prst="rect">
            <a:avLst/>
          </a:prstGeom>
        </p:spPr>
        <p:txBody>
          <a:bodyPr wrap="square">
            <a:spAutoFit/>
          </a:bodyPr>
          <a:lstStyle/>
          <a:p>
            <a:pPr marL="457200" indent="-457200">
              <a:lnSpc>
                <a:spcPct val="150000"/>
              </a:lnSpc>
              <a:buFont typeface="Wingdings" panose="05000000000000000000" pitchFamily="2" charset="2"/>
              <a:buChar char="u"/>
            </a:pPr>
            <a:r>
              <a:rPr lang="zh-CN" altLang="en-US" sz="2400" dirty="0" smtClean="0">
                <a:solidFill>
                  <a:srgbClr val="CC0099"/>
                </a:solidFill>
                <a:latin typeface="微软雅黑" panose="020B0503020204020204" pitchFamily="34" charset="-122"/>
                <a:ea typeface="微软雅黑" panose="020B0503020204020204" pitchFamily="34" charset="-122"/>
                <a:cs typeface="Arial"/>
              </a:rPr>
              <a:t>特征检测子 </a:t>
            </a:r>
            <a:r>
              <a:rPr lang="en-US" altLang="zh-CN" sz="2400" dirty="0" smtClean="0">
                <a:solidFill>
                  <a:srgbClr val="CC0099"/>
                </a:solidFill>
                <a:latin typeface="微软雅黑" panose="020B0503020204020204" pitchFamily="34" charset="-122"/>
                <a:ea typeface="微软雅黑" panose="020B0503020204020204" pitchFamily="34" charset="-122"/>
                <a:cs typeface="Arial"/>
              </a:rPr>
              <a:t>Feature Detector</a:t>
            </a:r>
            <a:r>
              <a:rPr lang="zh-CN" altLang="en-US" sz="2400" dirty="0" smtClean="0">
                <a:solidFill>
                  <a:srgbClr val="CC0099"/>
                </a:solidFill>
                <a:latin typeface="微软雅黑" panose="020B0503020204020204" pitchFamily="34" charset="-122"/>
                <a:ea typeface="微软雅黑" panose="020B0503020204020204" pitchFamily="34" charset="-122"/>
                <a:cs typeface="Arial"/>
              </a:rPr>
              <a:t>：</a:t>
            </a:r>
            <a:endParaRPr lang="en-US" altLang="zh-CN" sz="2400" dirty="0" smtClean="0">
              <a:solidFill>
                <a:srgbClr val="CC0099"/>
              </a:solidFill>
              <a:latin typeface="微软雅黑" panose="020B0503020204020204" pitchFamily="34" charset="-122"/>
              <a:ea typeface="微软雅黑" panose="020B0503020204020204" pitchFamily="34" charset="-122"/>
              <a:cs typeface="Arial"/>
            </a:endParaRPr>
          </a:p>
          <a:p>
            <a:pPr lvl="1">
              <a:lnSpc>
                <a:spcPct val="150000"/>
              </a:lnSpc>
            </a:pPr>
            <a:r>
              <a:rPr lang="zh-CN" altLang="en-US" sz="2000" dirty="0" smtClean="0">
                <a:solidFill>
                  <a:srgbClr val="00B0F0"/>
                </a:solidFill>
                <a:latin typeface="微软雅黑" panose="020B0503020204020204" pitchFamily="34" charset="-122"/>
                <a:ea typeface="微软雅黑" panose="020B0503020204020204" pitchFamily="34" charset="-122"/>
                <a:cs typeface="Arial"/>
              </a:rPr>
              <a:t>检测图像区块中心位置（</a:t>
            </a:r>
            <a:r>
              <a:rPr lang="en-US" altLang="zh-CN" sz="2000" dirty="0" smtClean="0">
                <a:solidFill>
                  <a:srgbClr val="00B0F0"/>
                </a:solidFill>
                <a:latin typeface="微软雅黑" panose="020B0503020204020204" pitchFamily="34" charset="-122"/>
                <a:ea typeface="微软雅黑" panose="020B0503020204020204" pitchFamily="34" charset="-122"/>
                <a:cs typeface="Arial"/>
              </a:rPr>
              <a:t> </a:t>
            </a:r>
            <a:r>
              <a:rPr lang="en-US" altLang="zh-CN" sz="2000" dirty="0">
                <a:solidFill>
                  <a:srgbClr val="00B0F0"/>
                </a:solidFill>
                <a:latin typeface="微软雅黑" panose="020B0503020204020204" pitchFamily="34" charset="-122"/>
                <a:ea typeface="微软雅黑" panose="020B0503020204020204" pitchFamily="34" charset="-122"/>
                <a:cs typeface="Arial"/>
              </a:rPr>
              <a:t>interest </a:t>
            </a:r>
            <a:r>
              <a:rPr lang="en-US" altLang="zh-CN" sz="2000" dirty="0" smtClean="0">
                <a:solidFill>
                  <a:srgbClr val="00B0F0"/>
                </a:solidFill>
                <a:latin typeface="微软雅黑" panose="020B0503020204020204" pitchFamily="34" charset="-122"/>
                <a:ea typeface="微软雅黑" panose="020B0503020204020204" pitchFamily="34" charset="-122"/>
                <a:cs typeface="Arial"/>
              </a:rPr>
              <a:t>points</a:t>
            </a:r>
            <a:r>
              <a:rPr lang="zh-CN" altLang="en-US" sz="2000" dirty="0" smtClean="0">
                <a:solidFill>
                  <a:srgbClr val="00B0F0"/>
                </a:solidFill>
                <a:latin typeface="微软雅黑" panose="020B0503020204020204" pitchFamily="34" charset="-122"/>
                <a:ea typeface="微软雅黑" panose="020B0503020204020204" pitchFamily="34" charset="-122"/>
                <a:cs typeface="Arial"/>
              </a:rPr>
              <a:t>）</a:t>
            </a:r>
            <a:endParaRPr lang="en-US" altLang="zh-CN" sz="2000" dirty="0">
              <a:solidFill>
                <a:srgbClr val="00B0F0"/>
              </a:solidFill>
              <a:latin typeface="微软雅黑" panose="020B0503020204020204" pitchFamily="34" charset="-122"/>
              <a:ea typeface="微软雅黑" panose="020B0503020204020204" pitchFamily="34" charset="-122"/>
              <a:cs typeface="Arial"/>
            </a:endParaRPr>
          </a:p>
          <a:p>
            <a:pPr marL="1200150" lvl="2" indent="-285750">
              <a:lnSpc>
                <a:spcPct val="150000"/>
              </a:lnSpc>
              <a:buFont typeface="Wingdings" panose="05000000000000000000" pitchFamily="2" charset="2"/>
              <a:buChar char="Ø"/>
            </a:pPr>
            <a:r>
              <a:rPr lang="zh-CN" altLang="en-US" sz="1600" b="1" dirty="0" smtClean="0">
                <a:latin typeface="微软雅黑" panose="020B0503020204020204" pitchFamily="34" charset="-122"/>
                <a:ea typeface="微软雅黑" panose="020B0503020204020204" pitchFamily="34" charset="-122"/>
                <a:cs typeface="Arial"/>
              </a:rPr>
              <a:t>稳定</a:t>
            </a:r>
            <a:r>
              <a:rPr lang="zh-CN" altLang="en-US" sz="1600" b="1" dirty="0">
                <a:latin typeface="微软雅黑" panose="020B0503020204020204" pitchFamily="34" charset="-122"/>
                <a:ea typeface="微软雅黑" panose="020B0503020204020204" pitchFamily="34" charset="-122"/>
                <a:cs typeface="Arial"/>
              </a:rPr>
              <a:t>：</a:t>
            </a:r>
            <a:r>
              <a:rPr lang="en-US" altLang="zh-CN" sz="1600" dirty="0">
                <a:latin typeface="微软雅黑" panose="020B0503020204020204" pitchFamily="34" charset="-122"/>
                <a:ea typeface="微软雅黑" panose="020B0503020204020204" pitchFamily="34" charset="-122"/>
                <a:cs typeface="Arial"/>
              </a:rPr>
              <a:t>Stable to image changes, e.g., zoom-in, zoom-out, rotation, illumination, affine</a:t>
            </a:r>
          </a:p>
          <a:p>
            <a:pPr marL="1200150" lvl="2" indent="-285750">
              <a:lnSpc>
                <a:spcPct val="150000"/>
              </a:lnSpc>
              <a:buFont typeface="Wingdings" panose="05000000000000000000" pitchFamily="2" charset="2"/>
              <a:buChar char="Ø"/>
            </a:pPr>
            <a:r>
              <a:rPr lang="zh-CN" altLang="en-US" sz="1600" b="1" dirty="0" smtClean="0">
                <a:latin typeface="微软雅黑" panose="020B0503020204020204" pitchFamily="34" charset="-122"/>
                <a:ea typeface="微软雅黑" panose="020B0503020204020204" pitchFamily="34" charset="-122"/>
                <a:cs typeface="Arial"/>
              </a:rPr>
              <a:t>重复</a:t>
            </a:r>
            <a:r>
              <a:rPr lang="zh-CN" altLang="en-US" sz="1600" b="1" dirty="0">
                <a:latin typeface="微软雅黑" panose="020B0503020204020204" pitchFamily="34" charset="-122"/>
                <a:ea typeface="微软雅黑" panose="020B0503020204020204" pitchFamily="34" charset="-122"/>
                <a:cs typeface="Arial"/>
              </a:rPr>
              <a:t>：</a:t>
            </a:r>
            <a:r>
              <a:rPr lang="en-US" altLang="zh-CN" sz="1600" dirty="0">
                <a:latin typeface="微软雅黑" panose="020B0503020204020204" pitchFamily="34" charset="-122"/>
                <a:ea typeface="微软雅黑" panose="020B0503020204020204" pitchFamily="34" charset="-122"/>
                <a:cs typeface="Arial"/>
              </a:rPr>
              <a:t>Highly repeatable among visually similar images</a:t>
            </a:r>
            <a:r>
              <a:rPr lang="en-US" altLang="zh-CN" sz="1600" dirty="0" smtClean="0">
                <a:latin typeface="微软雅黑" panose="020B0503020204020204" pitchFamily="34" charset="-122"/>
                <a:ea typeface="微软雅黑" panose="020B0503020204020204" pitchFamily="34" charset="-122"/>
                <a:cs typeface="Arial"/>
              </a:rPr>
              <a:t>.</a:t>
            </a:r>
            <a:endParaRPr lang="en-US" altLang="zh-CN" dirty="0">
              <a:latin typeface="微软雅黑" panose="020B0503020204020204" pitchFamily="34" charset="-122"/>
              <a:ea typeface="微软雅黑" panose="020B0503020204020204" pitchFamily="34" charset="-122"/>
              <a:cs typeface="Arial"/>
            </a:endParaRPr>
          </a:p>
          <a:p>
            <a:pPr marL="457200" indent="-457200">
              <a:lnSpc>
                <a:spcPct val="150000"/>
              </a:lnSpc>
              <a:buFont typeface="Wingdings" panose="05000000000000000000" pitchFamily="2" charset="2"/>
              <a:buChar char="u"/>
            </a:pPr>
            <a:r>
              <a:rPr lang="zh-CN" altLang="en-US" sz="2400" dirty="0" smtClean="0">
                <a:solidFill>
                  <a:srgbClr val="CC0099"/>
                </a:solidFill>
                <a:latin typeface="微软雅黑" panose="020B0503020204020204" pitchFamily="34" charset="-122"/>
                <a:ea typeface="微软雅黑" panose="020B0503020204020204" pitchFamily="34" charset="-122"/>
                <a:cs typeface="Arial"/>
              </a:rPr>
              <a:t>特征描述子 </a:t>
            </a:r>
            <a:r>
              <a:rPr lang="en-US" altLang="zh-CN" sz="2400" dirty="0">
                <a:solidFill>
                  <a:srgbClr val="CC0099"/>
                </a:solidFill>
                <a:latin typeface="微软雅黑" panose="020B0503020204020204" pitchFamily="34" charset="-122"/>
                <a:ea typeface="微软雅黑" panose="020B0503020204020204" pitchFamily="34" charset="-122"/>
                <a:cs typeface="Arial"/>
              </a:rPr>
              <a:t>Feature </a:t>
            </a:r>
            <a:r>
              <a:rPr lang="en-US" altLang="zh-CN" sz="2400" dirty="0" smtClean="0">
                <a:solidFill>
                  <a:srgbClr val="CC0099"/>
                </a:solidFill>
                <a:latin typeface="微软雅黑" panose="020B0503020204020204" pitchFamily="34" charset="-122"/>
                <a:ea typeface="微软雅黑" panose="020B0503020204020204" pitchFamily="34" charset="-122"/>
                <a:cs typeface="Arial"/>
              </a:rPr>
              <a:t>Descriptor</a:t>
            </a:r>
            <a:r>
              <a:rPr lang="zh-CN" altLang="en-US" sz="2400" dirty="0" smtClean="0">
                <a:solidFill>
                  <a:srgbClr val="CC0099"/>
                </a:solidFill>
                <a:latin typeface="微软雅黑" panose="020B0503020204020204" pitchFamily="34" charset="-122"/>
                <a:ea typeface="微软雅黑" panose="020B0503020204020204" pitchFamily="34" charset="-122"/>
                <a:cs typeface="Arial"/>
              </a:rPr>
              <a:t>：</a:t>
            </a:r>
            <a:endParaRPr lang="en-US" altLang="zh-CN" sz="2400" dirty="0">
              <a:solidFill>
                <a:srgbClr val="CC0099"/>
              </a:solidFill>
              <a:latin typeface="微软雅黑" panose="020B0503020204020204" pitchFamily="34" charset="-122"/>
              <a:ea typeface="微软雅黑" panose="020B0503020204020204" pitchFamily="34" charset="-122"/>
              <a:cs typeface="Arial"/>
            </a:endParaRPr>
          </a:p>
          <a:p>
            <a:pPr lvl="1">
              <a:lnSpc>
                <a:spcPct val="150000"/>
              </a:lnSpc>
            </a:pPr>
            <a:r>
              <a:rPr lang="zh-CN" altLang="en-US" sz="2000" dirty="0" smtClean="0">
                <a:solidFill>
                  <a:srgbClr val="00B0F0"/>
                </a:solidFill>
                <a:latin typeface="微软雅黑" panose="020B0503020204020204" pitchFamily="34" charset="-122"/>
                <a:ea typeface="微软雅黑" panose="020B0503020204020204" pitchFamily="34" charset="-122"/>
                <a:cs typeface="Arial"/>
              </a:rPr>
              <a:t>描述区块的视觉内容</a:t>
            </a:r>
            <a:endParaRPr lang="en-US" altLang="zh-CN" sz="2000" dirty="0" smtClean="0">
              <a:solidFill>
                <a:srgbClr val="00B0F0"/>
              </a:solidFill>
              <a:latin typeface="微软雅黑" panose="020B0503020204020204" pitchFamily="34" charset="-122"/>
              <a:ea typeface="微软雅黑" panose="020B0503020204020204" pitchFamily="34" charset="-122"/>
              <a:cs typeface="Arial"/>
            </a:endParaRPr>
          </a:p>
          <a:p>
            <a:pPr marL="1200150" lvl="2" indent="-285750">
              <a:lnSpc>
                <a:spcPct val="150000"/>
              </a:lnSpc>
              <a:buFont typeface="Wingdings" panose="05000000000000000000" pitchFamily="2" charset="2"/>
              <a:buChar char="Ø"/>
            </a:pPr>
            <a:r>
              <a:rPr lang="zh-CN" altLang="en-US" sz="1600" b="1" dirty="0" smtClean="0">
                <a:latin typeface="微软雅黑" panose="020B0503020204020204" pitchFamily="34" charset="-122"/>
                <a:ea typeface="微软雅黑" panose="020B0503020204020204" pitchFamily="34" charset="-122"/>
                <a:cs typeface="Arial"/>
              </a:rPr>
              <a:t>高效</a:t>
            </a:r>
            <a:r>
              <a:rPr lang="zh-CN" altLang="en-US" sz="1600" b="1" dirty="0">
                <a:latin typeface="微软雅黑" panose="020B0503020204020204" pitchFamily="34" charset="-122"/>
                <a:ea typeface="微软雅黑" panose="020B0503020204020204" pitchFamily="34" charset="-122"/>
                <a:cs typeface="Arial"/>
              </a:rPr>
              <a:t>：</a:t>
            </a:r>
            <a:r>
              <a:rPr lang="en-US" altLang="zh-CN" sz="1600" dirty="0">
                <a:latin typeface="微软雅黑" panose="020B0503020204020204" pitchFamily="34" charset="-122"/>
                <a:ea typeface="微软雅黑" panose="020B0503020204020204" pitchFamily="34" charset="-122"/>
                <a:cs typeface="Arial"/>
              </a:rPr>
              <a:t>Efficient to extract                                                          </a:t>
            </a:r>
            <a:r>
              <a:rPr lang="en-US" altLang="zh-CN" sz="1600" dirty="0" smtClean="0">
                <a:latin typeface="微软雅黑" panose="020B0503020204020204" pitchFamily="34" charset="-122"/>
                <a:ea typeface="微软雅黑" panose="020B0503020204020204" pitchFamily="34" charset="-122"/>
                <a:cs typeface="Arial"/>
              </a:rPr>
              <a:t> - </a:t>
            </a:r>
            <a:r>
              <a:rPr lang="en-US" altLang="zh-CN" sz="1600" dirty="0">
                <a:latin typeface="微软雅黑" panose="020B0503020204020204" pitchFamily="34" charset="-122"/>
                <a:ea typeface="微软雅黑" panose="020B0503020204020204" pitchFamily="34" charset="-122"/>
                <a:cs typeface="Arial"/>
              </a:rPr>
              <a:t>Speed</a:t>
            </a:r>
          </a:p>
          <a:p>
            <a:pPr marL="1200150" lvl="2" indent="-285750">
              <a:lnSpc>
                <a:spcPct val="150000"/>
              </a:lnSpc>
              <a:buFont typeface="Wingdings" panose="05000000000000000000" pitchFamily="2" charset="2"/>
              <a:buChar char="Ø"/>
            </a:pPr>
            <a:r>
              <a:rPr lang="zh-CN" altLang="en-US" sz="1600" b="1" dirty="0" smtClean="0">
                <a:latin typeface="微软雅黑" panose="020B0503020204020204" pitchFamily="34" charset="-122"/>
                <a:ea typeface="微软雅黑" panose="020B0503020204020204" pitchFamily="34" charset="-122"/>
                <a:cs typeface="Arial"/>
              </a:rPr>
              <a:t>紧凑</a:t>
            </a:r>
            <a:r>
              <a:rPr lang="zh-CN" altLang="en-US" sz="1600" b="1" dirty="0">
                <a:latin typeface="微软雅黑" panose="020B0503020204020204" pitchFamily="34" charset="-122"/>
                <a:ea typeface="微软雅黑" panose="020B0503020204020204" pitchFamily="34" charset="-122"/>
                <a:cs typeface="Arial"/>
              </a:rPr>
              <a:t>：</a:t>
            </a:r>
            <a:r>
              <a:rPr lang="en-US" altLang="zh-CN" sz="1600" dirty="0">
                <a:latin typeface="微软雅黑" panose="020B0503020204020204" pitchFamily="34" charset="-122"/>
                <a:ea typeface="微软雅黑" panose="020B0503020204020204" pitchFamily="34" charset="-122"/>
                <a:cs typeface="Arial"/>
              </a:rPr>
              <a:t>Compact to store                                                            </a:t>
            </a:r>
            <a:r>
              <a:rPr lang="en-US" altLang="zh-CN" sz="1600" dirty="0" smtClean="0">
                <a:latin typeface="微软雅黑" panose="020B0503020204020204" pitchFamily="34" charset="-122"/>
                <a:ea typeface="微软雅黑" panose="020B0503020204020204" pitchFamily="34" charset="-122"/>
                <a:cs typeface="Arial"/>
              </a:rPr>
              <a:t>- </a:t>
            </a:r>
            <a:r>
              <a:rPr lang="en-US" altLang="zh-CN" sz="1600" dirty="0">
                <a:latin typeface="微软雅黑" panose="020B0503020204020204" pitchFamily="34" charset="-122"/>
                <a:ea typeface="微软雅黑" panose="020B0503020204020204" pitchFamily="34" charset="-122"/>
                <a:cs typeface="Arial"/>
              </a:rPr>
              <a:t>Memory cost</a:t>
            </a:r>
          </a:p>
          <a:p>
            <a:pPr marL="1200150" lvl="2" indent="-285750">
              <a:lnSpc>
                <a:spcPct val="150000"/>
              </a:lnSpc>
              <a:buFont typeface="Wingdings" panose="05000000000000000000" pitchFamily="2" charset="2"/>
              <a:buChar char="Ø"/>
            </a:pPr>
            <a:r>
              <a:rPr lang="zh-CN" altLang="en-US" sz="1600" b="1" dirty="0" smtClean="0">
                <a:latin typeface="微软雅黑" panose="020B0503020204020204" pitchFamily="34" charset="-122"/>
                <a:ea typeface="微软雅黑" panose="020B0503020204020204" pitchFamily="34" charset="-122"/>
                <a:cs typeface="Arial"/>
              </a:rPr>
              <a:t>判别</a:t>
            </a:r>
            <a:r>
              <a:rPr lang="zh-CN" altLang="en-US" sz="1600" b="1" dirty="0">
                <a:latin typeface="微软雅黑" panose="020B0503020204020204" pitchFamily="34" charset="-122"/>
                <a:ea typeface="微软雅黑" panose="020B0503020204020204" pitchFamily="34" charset="-122"/>
                <a:cs typeface="Arial"/>
              </a:rPr>
              <a:t>：</a:t>
            </a:r>
            <a:r>
              <a:rPr lang="en-US" altLang="zh-CN" sz="1600" dirty="0">
                <a:latin typeface="微软雅黑" panose="020B0503020204020204" pitchFamily="34" charset="-122"/>
                <a:ea typeface="微软雅黑" panose="020B0503020204020204" pitchFamily="34" charset="-122"/>
                <a:cs typeface="Arial"/>
              </a:rPr>
              <a:t>Discriminative                                                                 - Performance</a:t>
            </a:r>
          </a:p>
          <a:p>
            <a:pPr marL="1200150" lvl="2" indent="-285750">
              <a:lnSpc>
                <a:spcPct val="150000"/>
              </a:lnSpc>
              <a:buFont typeface="Wingdings" panose="05000000000000000000" pitchFamily="2" charset="2"/>
              <a:buChar char="Ø"/>
            </a:pPr>
            <a:r>
              <a:rPr lang="zh-CN" altLang="en-US" sz="1600" b="1" dirty="0" smtClean="0">
                <a:latin typeface="微软雅黑" panose="020B0503020204020204" pitchFamily="34" charset="-122"/>
                <a:ea typeface="微软雅黑" panose="020B0503020204020204" pitchFamily="34" charset="-122"/>
                <a:cs typeface="Arial"/>
              </a:rPr>
              <a:t>鲁</a:t>
            </a:r>
            <a:r>
              <a:rPr lang="zh-CN" altLang="en-US" sz="1600" b="1" dirty="0">
                <a:latin typeface="微软雅黑" panose="020B0503020204020204" pitchFamily="34" charset="-122"/>
                <a:ea typeface="微软雅黑" panose="020B0503020204020204" pitchFamily="34" charset="-122"/>
                <a:cs typeface="Arial"/>
              </a:rPr>
              <a:t>棒：</a:t>
            </a:r>
            <a:r>
              <a:rPr lang="en-US" altLang="zh-CN" sz="1600" dirty="0">
                <a:latin typeface="微软雅黑" panose="020B0503020204020204" pitchFamily="34" charset="-122"/>
                <a:ea typeface="微软雅黑" panose="020B0503020204020204" pitchFamily="34" charset="-122"/>
                <a:cs typeface="Arial"/>
              </a:rPr>
              <a:t>Robust to scale, orientation, Affine transformation </a:t>
            </a:r>
            <a:r>
              <a:rPr lang="en-US" altLang="zh-CN" sz="1600" dirty="0" smtClean="0">
                <a:latin typeface="微软雅黑" panose="020B0503020204020204" pitchFamily="34" charset="-122"/>
                <a:ea typeface="微软雅黑" panose="020B0503020204020204" pitchFamily="34" charset="-122"/>
                <a:cs typeface="Arial"/>
              </a:rPr>
              <a:t>changes    </a:t>
            </a:r>
          </a:p>
          <a:p>
            <a:pPr lvl="2">
              <a:lnSpc>
                <a:spcPct val="150000"/>
              </a:lnSpc>
            </a:pPr>
            <a:r>
              <a:rPr lang="en-US" altLang="zh-CN" sz="1600" dirty="0">
                <a:latin typeface="微软雅黑" panose="020B0503020204020204" pitchFamily="34" charset="-122"/>
                <a:ea typeface="微软雅黑" panose="020B0503020204020204" pitchFamily="34" charset="-122"/>
                <a:cs typeface="Arial"/>
              </a:rPr>
              <a:t>	</a:t>
            </a:r>
            <a:r>
              <a:rPr lang="en-US" altLang="zh-CN" sz="1600" dirty="0" smtClean="0">
                <a:latin typeface="微软雅黑" panose="020B0503020204020204" pitchFamily="34" charset="-122"/>
                <a:ea typeface="微软雅黑" panose="020B0503020204020204" pitchFamily="34" charset="-122"/>
                <a:cs typeface="Arial"/>
              </a:rPr>
              <a:t>				</a:t>
            </a:r>
            <a:r>
              <a:rPr lang="en-US" altLang="zh-CN" sz="1600" dirty="0">
                <a:latin typeface="微软雅黑" panose="020B0503020204020204" pitchFamily="34" charset="-122"/>
                <a:ea typeface="微软雅黑" panose="020B0503020204020204" pitchFamily="34" charset="-122"/>
                <a:cs typeface="Arial"/>
              </a:rPr>
              <a:t> </a:t>
            </a:r>
            <a:r>
              <a:rPr lang="en-US" altLang="zh-CN" sz="1600" dirty="0" smtClean="0">
                <a:latin typeface="微软雅黑" panose="020B0503020204020204" pitchFamily="34" charset="-122"/>
                <a:ea typeface="微软雅黑" panose="020B0503020204020204" pitchFamily="34" charset="-122"/>
                <a:cs typeface="Arial"/>
              </a:rPr>
              <a:t>                         </a:t>
            </a:r>
            <a:r>
              <a:rPr lang="en-US" altLang="zh-CN" sz="1600" dirty="0">
                <a:latin typeface="微软雅黑" panose="020B0503020204020204" pitchFamily="34" charset="-122"/>
                <a:ea typeface="微软雅黑" panose="020B0503020204020204" pitchFamily="34" charset="-122"/>
                <a:cs typeface="Arial"/>
              </a:rPr>
              <a:t> </a:t>
            </a:r>
            <a:r>
              <a:rPr lang="en-US" altLang="zh-CN" sz="1600" dirty="0" smtClean="0">
                <a:latin typeface="微软雅黑" panose="020B0503020204020204" pitchFamily="34" charset="-122"/>
                <a:ea typeface="微软雅黑" panose="020B0503020204020204" pitchFamily="34" charset="-122"/>
                <a:cs typeface="Arial"/>
              </a:rPr>
              <a:t>- Performance</a:t>
            </a:r>
            <a:endParaRPr lang="en-US" altLang="zh-CN" sz="1600" dirty="0">
              <a:latin typeface="微软雅黑" panose="020B0503020204020204" pitchFamily="34" charset="-122"/>
              <a:ea typeface="微软雅黑" panose="020B0503020204020204" pitchFamily="34" charset="-122"/>
              <a:cs typeface="Arial"/>
            </a:endParaRPr>
          </a:p>
        </p:txBody>
      </p:sp>
      <p:pic>
        <p:nvPicPr>
          <p:cNvPr id="18" name="图片 17"/>
          <p:cNvPicPr>
            <a:picLocks noChangeAspect="1"/>
          </p:cNvPicPr>
          <p:nvPr/>
        </p:nvPicPr>
        <p:blipFill>
          <a:blip r:embed="rId3"/>
          <a:stretch>
            <a:fillRect/>
          </a:stretch>
        </p:blipFill>
        <p:spPr>
          <a:xfrm>
            <a:off x="10603695" y="1714078"/>
            <a:ext cx="1219467" cy="3429844"/>
          </a:xfrm>
          <a:prstGeom prst="rect">
            <a:avLst/>
          </a:prstGeom>
        </p:spPr>
      </p:pic>
    </p:spTree>
    <p:extLst>
      <p:ext uri="{BB962C8B-B14F-4D97-AF65-F5344CB8AC3E}">
        <p14:creationId xmlns:p14="http://schemas.microsoft.com/office/powerpoint/2010/main" val="177248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08817" y="1370275"/>
            <a:ext cx="5343035" cy="589072"/>
          </a:xfrm>
          <a:prstGeom prst="rect">
            <a:avLst/>
          </a:prstGeom>
        </p:spPr>
        <p:txBody>
          <a:bodyPr wrap="square">
            <a:spAutoFit/>
          </a:bodyPr>
          <a:lstStyle/>
          <a:p>
            <a:pPr lvl="0">
              <a:lnSpc>
                <a:spcPct val="125000"/>
              </a:lnSpc>
            </a:pPr>
            <a:r>
              <a:rPr lang="zh-CN" altLang="en-US" sz="2800" b="1" noProof="0" dirty="0">
                <a:solidFill>
                  <a:srgbClr val="ED7D31">
                    <a:lumMod val="75000"/>
                  </a:srgbClr>
                </a:solidFill>
                <a:latin typeface="微软雅黑" panose="020B0503020204020204" pitchFamily="34" charset="-122"/>
                <a:ea typeface="微软雅黑" panose="020B0503020204020204" pitchFamily="34" charset="-122"/>
              </a:rPr>
              <a:t>局部检测子</a:t>
            </a:r>
            <a:endParaRPr kumimoji="0" lang="zh-CN" altLang="en-US" sz="2800" b="1" i="0" u="none" strike="noStrike" kern="1200" cap="none" spc="0" normalizeH="0" baseline="0" noProof="0" dirty="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24" y="1491790"/>
            <a:ext cx="461108" cy="461108"/>
          </a:xfrm>
          <a:prstGeom prst="rect">
            <a:avLst/>
          </a:prstGeom>
        </p:spPr>
      </p:pic>
      <p:sp>
        <p:nvSpPr>
          <p:cNvPr id="6" name="矩形 5"/>
          <p:cNvSpPr/>
          <p:nvPr/>
        </p:nvSpPr>
        <p:spPr>
          <a:xfrm>
            <a:off x="1518209" y="419365"/>
            <a:ext cx="411141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中期图像识别技术</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Content Placeholder 2"/>
          <p:cNvSpPr txBox="1">
            <a:spLocks/>
          </p:cNvSpPr>
          <p:nvPr/>
        </p:nvSpPr>
        <p:spPr>
          <a:xfrm>
            <a:off x="730124" y="1973643"/>
            <a:ext cx="9825581" cy="33944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u"/>
            </a:pPr>
            <a:r>
              <a:rPr lang="en-US" altLang="zh-CN" dirty="0" smtClean="0">
                <a:solidFill>
                  <a:srgbClr val="CC0099"/>
                </a:solidFill>
              </a:rPr>
              <a:t>Harris</a:t>
            </a:r>
            <a:r>
              <a:rPr lang="en-US" altLang="zh-CN" dirty="0">
                <a:solidFill>
                  <a:srgbClr val="CC0099"/>
                </a:solidFill>
              </a:rPr>
              <a:t>, </a:t>
            </a:r>
            <a:r>
              <a:rPr lang="en-US" altLang="zh-CN" dirty="0" err="1">
                <a:solidFill>
                  <a:srgbClr val="CC0099"/>
                </a:solidFill>
              </a:rPr>
              <a:t>DoG</a:t>
            </a:r>
            <a:r>
              <a:rPr lang="en-US" altLang="zh-CN" dirty="0">
                <a:solidFill>
                  <a:srgbClr val="CC0099"/>
                </a:solidFill>
              </a:rPr>
              <a:t>, </a:t>
            </a:r>
            <a:r>
              <a:rPr lang="en-US" altLang="zh-CN" dirty="0" smtClean="0">
                <a:solidFill>
                  <a:srgbClr val="CC0099"/>
                </a:solidFill>
              </a:rPr>
              <a:t>SURF, Harris-Affine, Hessian-Affine, and MSER…</a:t>
            </a:r>
          </a:p>
          <a:p>
            <a:endParaRPr lang="en-US" altLang="zh-CN" sz="1800" dirty="0" smtClean="0">
              <a:solidFill>
                <a:srgbClr val="CC0099"/>
              </a:solidFill>
            </a:endParaRPr>
          </a:p>
          <a:p>
            <a:endParaRPr lang="en-US" altLang="zh-CN" sz="1800" dirty="0" smtClean="0">
              <a:solidFill>
                <a:srgbClr val="CC0099"/>
              </a:solidFill>
            </a:endParaRPr>
          </a:p>
          <a:p>
            <a:pPr>
              <a:buFont typeface="Arial" panose="020B0604020202020204" pitchFamily="34" charset="0"/>
              <a:buNone/>
            </a:pPr>
            <a:endParaRPr lang="en-US" altLang="zh-CN" sz="1800" dirty="0">
              <a:solidFill>
                <a:srgbClr val="CC0099"/>
              </a:solidFill>
            </a:endParaRPr>
          </a:p>
        </p:txBody>
      </p:sp>
      <p:pic>
        <p:nvPicPr>
          <p:cNvPr id="8" name="图片 7" descr="HarrisEigenvalueSpace"/>
          <p:cNvPicPr>
            <a:picLocks noChangeAspect="1" noChangeArrowheads="1"/>
          </p:cNvPicPr>
          <p:nvPr/>
        </p:nvPicPr>
        <p:blipFill>
          <a:blip r:embed="rId3" cstate="print"/>
          <a:srcRect/>
          <a:stretch>
            <a:fillRect/>
          </a:stretch>
        </p:blipFill>
        <p:spPr bwMode="auto">
          <a:xfrm>
            <a:off x="2419902" y="2676189"/>
            <a:ext cx="1164370" cy="1134126"/>
          </a:xfrm>
          <a:prstGeom prst="rect">
            <a:avLst/>
          </a:prstGeom>
          <a:noFill/>
          <a:ln w="9525">
            <a:noFill/>
            <a:miter lim="800000"/>
            <a:headEnd/>
            <a:tailEnd/>
          </a:ln>
        </p:spPr>
      </p:pic>
      <p:sp>
        <p:nvSpPr>
          <p:cNvPr id="9" name="TextBox 8"/>
          <p:cNvSpPr txBox="1"/>
          <p:nvPr/>
        </p:nvSpPr>
        <p:spPr>
          <a:xfrm>
            <a:off x="2651048" y="3831060"/>
            <a:ext cx="702078" cy="300082"/>
          </a:xfrm>
          <a:prstGeom prst="rect">
            <a:avLst/>
          </a:prstGeom>
          <a:noFill/>
        </p:spPr>
        <p:txBody>
          <a:bodyPr wrap="square" rtlCol="0">
            <a:spAutoFit/>
          </a:bodyPr>
          <a:lstStyle/>
          <a:p>
            <a:r>
              <a:rPr lang="en-US" altLang="zh-CN" sz="1350" dirty="0" smtClean="0"/>
              <a:t>Harris</a:t>
            </a:r>
            <a:endParaRPr lang="zh-CN" altLang="en-US" sz="1350" dirty="0">
              <a:solidFill>
                <a:schemeClr val="bg2"/>
              </a:solidFill>
            </a:endParaRPr>
          </a:p>
        </p:txBody>
      </p:sp>
      <p:pic>
        <p:nvPicPr>
          <p:cNvPr id="10" name="Picture 2"/>
          <p:cNvPicPr>
            <a:picLocks noChangeAspect="1" noChangeArrowheads="1"/>
          </p:cNvPicPr>
          <p:nvPr/>
        </p:nvPicPr>
        <p:blipFill>
          <a:blip r:embed="rId4" cstate="print"/>
          <a:srcRect/>
          <a:stretch>
            <a:fillRect/>
          </a:stretch>
        </p:blipFill>
        <p:spPr bwMode="auto">
          <a:xfrm>
            <a:off x="7079300" y="2707392"/>
            <a:ext cx="1404156" cy="560863"/>
          </a:xfrm>
          <a:prstGeom prst="rect">
            <a:avLst/>
          </a:prstGeom>
          <a:noFill/>
          <a:ln w="9525">
            <a:noFill/>
            <a:miter lim="800000"/>
            <a:headEnd/>
            <a:tailEnd/>
          </a:ln>
        </p:spPr>
      </p:pic>
      <p:pic>
        <p:nvPicPr>
          <p:cNvPr id="11" name="Picture 3"/>
          <p:cNvPicPr>
            <a:picLocks noChangeAspect="1" noChangeArrowheads="1"/>
          </p:cNvPicPr>
          <p:nvPr/>
        </p:nvPicPr>
        <p:blipFill>
          <a:blip r:embed="rId5" cstate="print"/>
          <a:srcRect/>
          <a:stretch>
            <a:fillRect/>
          </a:stretch>
        </p:blipFill>
        <p:spPr bwMode="auto">
          <a:xfrm>
            <a:off x="7079301" y="3268255"/>
            <a:ext cx="1404155" cy="542060"/>
          </a:xfrm>
          <a:prstGeom prst="rect">
            <a:avLst/>
          </a:prstGeom>
          <a:noFill/>
          <a:ln w="9525">
            <a:noFill/>
            <a:miter lim="800000"/>
            <a:headEnd/>
            <a:tailEnd/>
          </a:ln>
        </p:spPr>
      </p:pic>
      <p:sp>
        <p:nvSpPr>
          <p:cNvPr id="12" name="TextBox 11"/>
          <p:cNvSpPr txBox="1"/>
          <p:nvPr/>
        </p:nvSpPr>
        <p:spPr>
          <a:xfrm>
            <a:off x="7363022" y="3856059"/>
            <a:ext cx="836712" cy="300082"/>
          </a:xfrm>
          <a:prstGeom prst="rect">
            <a:avLst/>
          </a:prstGeom>
          <a:noFill/>
        </p:spPr>
        <p:txBody>
          <a:bodyPr wrap="square" rtlCol="0">
            <a:spAutoFit/>
          </a:bodyPr>
          <a:lstStyle/>
          <a:p>
            <a:pPr algn="r"/>
            <a:r>
              <a:rPr lang="en-US" altLang="zh-CN" sz="1350" dirty="0"/>
              <a:t>SURF</a:t>
            </a:r>
            <a:endParaRPr lang="zh-CN" altLang="en-US" sz="1350" dirty="0"/>
          </a:p>
        </p:txBody>
      </p:sp>
      <p:pic>
        <p:nvPicPr>
          <p:cNvPr id="13" name="Picture 4"/>
          <p:cNvPicPr>
            <a:picLocks noChangeAspect="1" noChangeArrowheads="1"/>
          </p:cNvPicPr>
          <p:nvPr/>
        </p:nvPicPr>
        <p:blipFill>
          <a:blip r:embed="rId6" cstate="print"/>
          <a:srcRect/>
          <a:stretch>
            <a:fillRect/>
          </a:stretch>
        </p:blipFill>
        <p:spPr bwMode="auto">
          <a:xfrm>
            <a:off x="4628628" y="2593065"/>
            <a:ext cx="1670826" cy="1148667"/>
          </a:xfrm>
          <a:prstGeom prst="rect">
            <a:avLst/>
          </a:prstGeom>
          <a:noFill/>
          <a:ln w="9525">
            <a:noFill/>
            <a:miter lim="800000"/>
            <a:headEnd/>
            <a:tailEnd/>
          </a:ln>
        </p:spPr>
      </p:pic>
      <p:sp>
        <p:nvSpPr>
          <p:cNvPr id="14" name="TextBox 13"/>
          <p:cNvSpPr txBox="1"/>
          <p:nvPr/>
        </p:nvSpPr>
        <p:spPr>
          <a:xfrm>
            <a:off x="5216033" y="3811288"/>
            <a:ext cx="594066" cy="300082"/>
          </a:xfrm>
          <a:prstGeom prst="rect">
            <a:avLst/>
          </a:prstGeom>
          <a:noFill/>
        </p:spPr>
        <p:txBody>
          <a:bodyPr wrap="square" rtlCol="0">
            <a:spAutoFit/>
          </a:bodyPr>
          <a:lstStyle/>
          <a:p>
            <a:r>
              <a:rPr lang="en-US" altLang="zh-CN" sz="1350" dirty="0" err="1"/>
              <a:t>DoG</a:t>
            </a:r>
            <a:endParaRPr lang="zh-CN" altLang="en-US" sz="1350" dirty="0"/>
          </a:p>
        </p:txBody>
      </p:sp>
      <p:graphicFrame>
        <p:nvGraphicFramePr>
          <p:cNvPr id="15" name="表格 14"/>
          <p:cNvGraphicFramePr>
            <a:graphicFrameLocks noGrp="1"/>
          </p:cNvGraphicFramePr>
          <p:nvPr>
            <p:extLst>
              <p:ext uri="{D42A27DB-BD31-4B8C-83A1-F6EECF244321}">
                <p14:modId xmlns:p14="http://schemas.microsoft.com/office/powerpoint/2010/main" val="4024568457"/>
              </p:ext>
            </p:extLst>
          </p:nvPr>
        </p:nvGraphicFramePr>
        <p:xfrm>
          <a:off x="1869266" y="4176886"/>
          <a:ext cx="7733840" cy="2139591"/>
        </p:xfrm>
        <a:graphic>
          <a:graphicData uri="http://schemas.openxmlformats.org/drawingml/2006/table">
            <a:tbl>
              <a:tblPr>
                <a:tableStyleId>{638B1855-1B75-4FBE-930C-398BA8C253C6}</a:tableStyleId>
              </a:tblPr>
              <a:tblGrid>
                <a:gridCol w="1883322">
                  <a:extLst>
                    <a:ext uri="{9D8B030D-6E8A-4147-A177-3AD203B41FA5}">
                      <a16:colId xmlns="" xmlns:a16="http://schemas.microsoft.com/office/drawing/2014/main" val="20000"/>
                    </a:ext>
                  </a:extLst>
                </a:gridCol>
                <a:gridCol w="2454961">
                  <a:extLst>
                    <a:ext uri="{9D8B030D-6E8A-4147-A177-3AD203B41FA5}">
                      <a16:colId xmlns="" xmlns:a16="http://schemas.microsoft.com/office/drawing/2014/main" val="20001"/>
                    </a:ext>
                  </a:extLst>
                </a:gridCol>
                <a:gridCol w="3395557">
                  <a:extLst>
                    <a:ext uri="{9D8B030D-6E8A-4147-A177-3AD203B41FA5}">
                      <a16:colId xmlns="" xmlns:a16="http://schemas.microsoft.com/office/drawing/2014/main" val="20002"/>
                    </a:ext>
                  </a:extLst>
                </a:gridCol>
              </a:tblGrid>
              <a:tr h="211172">
                <a:tc>
                  <a:txBody>
                    <a:bodyPr/>
                    <a:lstStyle/>
                    <a:p>
                      <a:pPr algn="ctr">
                        <a:spcAft>
                          <a:spcPts val="0"/>
                        </a:spcAft>
                      </a:pPr>
                      <a:r>
                        <a:rPr lang="en-US" sz="1400" b="1" kern="100" dirty="0">
                          <a:solidFill>
                            <a:schemeClr val="tx1"/>
                          </a:solidFill>
                        </a:rPr>
                        <a:t>Name</a:t>
                      </a:r>
                      <a:endParaRPr lang="zh-CN" sz="1400" b="1" kern="100" dirty="0">
                        <a:solidFill>
                          <a:schemeClr val="tx1"/>
                        </a:solidFill>
                        <a:latin typeface="Times New Roman" pitchFamily="18" charset="0"/>
                        <a:ea typeface="宋体"/>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en-US" sz="1400" b="1" kern="100" dirty="0">
                          <a:solidFill>
                            <a:schemeClr val="tx1"/>
                          </a:solidFill>
                        </a:rPr>
                        <a:t>Invariant</a:t>
                      </a:r>
                      <a:endParaRPr lang="zh-CN" sz="1400" b="1" kern="100" dirty="0">
                        <a:solidFill>
                          <a:schemeClr val="tx1"/>
                        </a:solidFill>
                        <a:latin typeface="Times New Roman" pitchFamily="18" charset="0"/>
                        <a:ea typeface="宋体"/>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en-US" sz="1400" b="1" kern="100" dirty="0">
                          <a:solidFill>
                            <a:schemeClr val="tx1"/>
                          </a:solidFill>
                        </a:rPr>
                        <a:t>Keys</a:t>
                      </a:r>
                      <a:endParaRPr lang="zh-CN" sz="1400" b="1" kern="100" dirty="0">
                        <a:solidFill>
                          <a:schemeClr val="tx1"/>
                        </a:solidFill>
                        <a:latin typeface="Times New Roman" pitchFamily="18" charset="0"/>
                        <a:ea typeface="宋体"/>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225171">
                <a:tc>
                  <a:txBody>
                    <a:bodyPr/>
                    <a:lstStyle/>
                    <a:p>
                      <a:pPr algn="l">
                        <a:spcAft>
                          <a:spcPts val="0"/>
                        </a:spcAft>
                      </a:pPr>
                      <a:r>
                        <a:rPr lang="en-US" sz="1400" b="1" kern="100" dirty="0" smtClean="0">
                          <a:solidFill>
                            <a:schemeClr val="tx1"/>
                          </a:solidFill>
                        </a:rPr>
                        <a:t>  Harris </a:t>
                      </a:r>
                      <a:endParaRPr lang="zh-CN" sz="1400" b="1" kern="100" dirty="0">
                        <a:solidFill>
                          <a:schemeClr val="tx1"/>
                        </a:solidFill>
                        <a:latin typeface="Times New Roman" pitchFamily="18" charset="0"/>
                        <a:ea typeface="宋体"/>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en-US" sz="1400" kern="100" dirty="0">
                          <a:solidFill>
                            <a:schemeClr val="tx1"/>
                          </a:solidFill>
                        </a:rPr>
                        <a:t>Rotation</a:t>
                      </a:r>
                      <a:endParaRPr lang="zh-CN" sz="1400" kern="100" dirty="0">
                        <a:solidFill>
                          <a:schemeClr val="tx1"/>
                        </a:solidFill>
                        <a:latin typeface="Times New Roman" pitchFamily="18" charset="0"/>
                        <a:ea typeface="宋体"/>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en-US" sz="1400" kern="100" dirty="0">
                          <a:solidFill>
                            <a:schemeClr val="tx1"/>
                          </a:solidFill>
                        </a:rPr>
                        <a:t>Harris Matrix</a:t>
                      </a:r>
                      <a:endParaRPr lang="zh-CN" sz="1400" kern="100" dirty="0">
                        <a:solidFill>
                          <a:schemeClr val="tx1"/>
                        </a:solidFill>
                        <a:latin typeface="Times New Roman" pitchFamily="18" charset="0"/>
                        <a:ea typeface="宋体"/>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257339">
                <a:tc>
                  <a:txBody>
                    <a:bodyPr/>
                    <a:lstStyle/>
                    <a:p>
                      <a:pPr algn="l">
                        <a:spcAft>
                          <a:spcPts val="0"/>
                        </a:spcAft>
                      </a:pPr>
                      <a:r>
                        <a:rPr lang="en-US" sz="1400" b="1" kern="100" dirty="0" smtClean="0">
                          <a:solidFill>
                            <a:schemeClr val="tx1"/>
                          </a:solidFill>
                        </a:rPr>
                        <a:t>  Harris-Laplace</a:t>
                      </a:r>
                      <a:endParaRPr lang="zh-CN" sz="1400" b="1" kern="100" dirty="0">
                        <a:solidFill>
                          <a:schemeClr val="tx1"/>
                        </a:solidFill>
                        <a:latin typeface="Times New Roman" pitchFamily="18" charset="0"/>
                        <a:ea typeface="宋体"/>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en-US" sz="1400" kern="100" dirty="0">
                          <a:solidFill>
                            <a:schemeClr val="tx1"/>
                          </a:solidFill>
                        </a:rPr>
                        <a:t>Rotation, Scale</a:t>
                      </a:r>
                      <a:endParaRPr lang="zh-CN" sz="1400" kern="100" dirty="0">
                        <a:solidFill>
                          <a:schemeClr val="tx1"/>
                        </a:solidFill>
                        <a:latin typeface="Times New Roman" pitchFamily="18" charset="0"/>
                        <a:ea typeface="宋体"/>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spcAft>
                          <a:spcPts val="0"/>
                        </a:spcAft>
                      </a:pPr>
                      <a:r>
                        <a:rPr lang="en-US" sz="1400" kern="100" dirty="0" err="1">
                          <a:solidFill>
                            <a:schemeClr val="tx1"/>
                          </a:solidFill>
                        </a:rPr>
                        <a:t>Laplacian</a:t>
                      </a:r>
                      <a:r>
                        <a:rPr lang="en-US" sz="1400" kern="100" dirty="0">
                          <a:solidFill>
                            <a:schemeClr val="tx1"/>
                          </a:solidFill>
                        </a:rPr>
                        <a:t>-of-Gaussian operator</a:t>
                      </a:r>
                      <a:endParaRPr lang="zh-CN" sz="1400" kern="100" dirty="0">
                        <a:solidFill>
                          <a:schemeClr val="tx1"/>
                        </a:solidFill>
                        <a:latin typeface="Times New Roman" pitchFamily="18" charset="0"/>
                        <a:ea typeface="宋体"/>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838964">
                <a:tc>
                  <a:txBody>
                    <a:bodyPr/>
                    <a:lstStyle/>
                    <a:p>
                      <a:pPr algn="l">
                        <a:spcAft>
                          <a:spcPts val="0"/>
                        </a:spcAft>
                      </a:pPr>
                      <a:r>
                        <a:rPr lang="en-US" sz="1400" b="1" kern="100" dirty="0" smtClean="0">
                          <a:solidFill>
                            <a:schemeClr val="tx1"/>
                          </a:solidFill>
                        </a:rPr>
                        <a:t>  </a:t>
                      </a:r>
                      <a:r>
                        <a:rPr lang="en-US" sz="1400" b="1" kern="100" dirty="0" err="1" smtClean="0">
                          <a:solidFill>
                            <a:schemeClr val="tx1"/>
                          </a:solidFill>
                        </a:rPr>
                        <a:t>Hession</a:t>
                      </a:r>
                      <a:r>
                        <a:rPr lang="en-US" sz="1400" b="1" kern="100" dirty="0" smtClean="0">
                          <a:solidFill>
                            <a:schemeClr val="tx1"/>
                          </a:solidFill>
                        </a:rPr>
                        <a:t>-Laplace</a:t>
                      </a:r>
                      <a:endParaRPr lang="zh-CN" sz="1400" b="1" kern="100" dirty="0">
                        <a:solidFill>
                          <a:schemeClr val="tx1"/>
                        </a:solidFill>
                        <a:latin typeface="Times New Roman" pitchFamily="18" charset="0"/>
                        <a:ea typeface="宋体"/>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en-US" sz="1400" kern="100" dirty="0">
                          <a:solidFill>
                            <a:schemeClr val="tx1"/>
                          </a:solidFill>
                        </a:rPr>
                        <a:t>Rotation, Scale</a:t>
                      </a:r>
                      <a:endParaRPr lang="zh-CN" sz="1400" kern="100" dirty="0">
                        <a:solidFill>
                          <a:schemeClr val="tx1"/>
                        </a:solidFill>
                        <a:latin typeface="Times New Roman" pitchFamily="18" charset="0"/>
                        <a:ea typeface="宋体"/>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spcAft>
                          <a:spcPts val="0"/>
                        </a:spcAft>
                      </a:pPr>
                      <a:r>
                        <a:rPr lang="en-US" sz="1400" kern="100" dirty="0" smtClean="0">
                          <a:solidFill>
                            <a:schemeClr val="tx1"/>
                          </a:solidFill>
                        </a:rPr>
                        <a:t>scale </a:t>
                      </a:r>
                      <a:r>
                        <a:rPr lang="en-US" sz="1400" kern="100" dirty="0">
                          <a:solidFill>
                            <a:schemeClr val="tx1"/>
                          </a:solidFill>
                        </a:rPr>
                        <a:t>selection accuracy is higher than in the case of the Harris-Laplace and </a:t>
                      </a:r>
                      <a:r>
                        <a:rPr lang="en-US" sz="1400" kern="100" dirty="0" err="1" smtClean="0">
                          <a:solidFill>
                            <a:schemeClr val="tx1"/>
                          </a:solidFill>
                        </a:rPr>
                        <a:t>DoG</a:t>
                      </a:r>
                      <a:r>
                        <a:rPr lang="en-US" sz="1400" kern="100" dirty="0" smtClean="0">
                          <a:solidFill>
                            <a:schemeClr val="tx1"/>
                          </a:solidFill>
                        </a:rPr>
                        <a:t> in the case of blob-like</a:t>
                      </a:r>
                      <a:endParaRPr lang="zh-CN" sz="1400" kern="100" dirty="0">
                        <a:solidFill>
                          <a:schemeClr val="tx1"/>
                        </a:solidFill>
                        <a:latin typeface="Times New Roman" pitchFamily="18" charset="0"/>
                        <a:ea typeface="宋体"/>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319533">
                <a:tc>
                  <a:txBody>
                    <a:bodyPr/>
                    <a:lstStyle/>
                    <a:p>
                      <a:pPr algn="l">
                        <a:spcAft>
                          <a:spcPts val="0"/>
                        </a:spcAft>
                      </a:pPr>
                      <a:r>
                        <a:rPr lang="en-US" sz="1400" b="1" kern="100" dirty="0" smtClean="0">
                          <a:solidFill>
                            <a:schemeClr val="tx1"/>
                          </a:solidFill>
                        </a:rPr>
                        <a:t>  </a:t>
                      </a:r>
                      <a:r>
                        <a:rPr lang="en-US" sz="1400" b="1" kern="100" dirty="0" err="1" smtClean="0">
                          <a:solidFill>
                            <a:schemeClr val="tx1"/>
                          </a:solidFill>
                        </a:rPr>
                        <a:t>Hession</a:t>
                      </a:r>
                      <a:r>
                        <a:rPr lang="en-US" sz="1400" b="1" kern="100" dirty="0" smtClean="0">
                          <a:solidFill>
                            <a:schemeClr val="tx1"/>
                          </a:solidFill>
                        </a:rPr>
                        <a:t>-Affine</a:t>
                      </a:r>
                      <a:endParaRPr lang="zh-CN" sz="1400" b="1" kern="100" dirty="0">
                        <a:solidFill>
                          <a:schemeClr val="tx1"/>
                        </a:solidFill>
                        <a:latin typeface="Times New Roman" pitchFamily="18" charset="0"/>
                        <a:ea typeface="宋体"/>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en-US" sz="1400" kern="100" dirty="0">
                          <a:solidFill>
                            <a:schemeClr val="tx1"/>
                          </a:solidFill>
                        </a:rPr>
                        <a:t>Rotation, Scale, </a:t>
                      </a:r>
                      <a:r>
                        <a:rPr lang="en-US" sz="1400" kern="100" dirty="0" smtClean="0">
                          <a:solidFill>
                            <a:schemeClr val="tx1"/>
                          </a:solidFill>
                        </a:rPr>
                        <a:t>Affine</a:t>
                      </a:r>
                      <a:endParaRPr lang="zh-CN" sz="1400" kern="100" dirty="0">
                        <a:solidFill>
                          <a:schemeClr val="tx1"/>
                        </a:solidFill>
                        <a:latin typeface="Times New Roman" pitchFamily="18" charset="0"/>
                        <a:ea typeface="宋体"/>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spcAft>
                          <a:spcPts val="0"/>
                        </a:spcAft>
                      </a:pPr>
                      <a:r>
                        <a:rPr lang="en-US" sz="1400" kern="100" dirty="0" err="1" smtClean="0">
                          <a:solidFill>
                            <a:schemeClr val="tx1"/>
                          </a:solidFill>
                        </a:rPr>
                        <a:t>Hession-Laplace+affine</a:t>
                      </a:r>
                      <a:r>
                        <a:rPr lang="en-US" sz="1400" kern="100" dirty="0" smtClean="0">
                          <a:solidFill>
                            <a:schemeClr val="tx1"/>
                          </a:solidFill>
                        </a:rPr>
                        <a:t> </a:t>
                      </a:r>
                      <a:r>
                        <a:rPr lang="en-US" sz="1400" kern="100" dirty="0">
                          <a:solidFill>
                            <a:schemeClr val="tx1"/>
                          </a:solidFill>
                        </a:rPr>
                        <a:t>adaptation</a:t>
                      </a:r>
                      <a:endParaRPr lang="zh-CN" sz="1400" kern="100" dirty="0">
                        <a:solidFill>
                          <a:schemeClr val="tx1"/>
                        </a:solidFill>
                        <a:latin typeface="Times New Roman" pitchFamily="18" charset="0"/>
                        <a:ea typeface="宋体"/>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285224">
                <a:tc>
                  <a:txBody>
                    <a:bodyPr/>
                    <a:lstStyle/>
                    <a:p>
                      <a:pPr algn="l">
                        <a:spcAft>
                          <a:spcPts val="0"/>
                        </a:spcAft>
                      </a:pPr>
                      <a:r>
                        <a:rPr lang="en-US" sz="1400" b="1" kern="100" dirty="0" smtClean="0">
                          <a:solidFill>
                            <a:schemeClr val="tx1"/>
                          </a:solidFill>
                        </a:rPr>
                        <a:t>  Harris-Affine</a:t>
                      </a:r>
                      <a:endParaRPr lang="zh-CN" sz="1400" b="1" kern="100" dirty="0">
                        <a:solidFill>
                          <a:schemeClr val="tx1"/>
                        </a:solidFill>
                        <a:latin typeface="Times New Roman" pitchFamily="18" charset="0"/>
                        <a:ea typeface="宋体"/>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en-US" sz="1400" kern="100" dirty="0">
                          <a:solidFill>
                            <a:schemeClr val="tx1"/>
                          </a:solidFill>
                        </a:rPr>
                        <a:t>Rotation, Scale, </a:t>
                      </a:r>
                      <a:r>
                        <a:rPr lang="en-US" sz="1400" kern="100" dirty="0" smtClean="0">
                          <a:solidFill>
                            <a:schemeClr val="tx1"/>
                          </a:solidFill>
                        </a:rPr>
                        <a:t>Affine</a:t>
                      </a:r>
                      <a:endParaRPr lang="zh-CN" sz="1400" kern="100" dirty="0">
                        <a:solidFill>
                          <a:schemeClr val="tx1"/>
                        </a:solidFill>
                        <a:latin typeface="Times New Roman" pitchFamily="18" charset="0"/>
                        <a:ea typeface="宋体"/>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spcAft>
                          <a:spcPts val="0"/>
                        </a:spcAft>
                      </a:pPr>
                      <a:r>
                        <a:rPr lang="en-US" sz="1400" kern="100" dirty="0">
                          <a:solidFill>
                            <a:schemeClr val="tx1"/>
                          </a:solidFill>
                        </a:rPr>
                        <a:t>Harris-Laplace + affine adaptation</a:t>
                      </a:r>
                      <a:endParaRPr lang="zh-CN" sz="1400" kern="100" dirty="0">
                        <a:solidFill>
                          <a:schemeClr val="tx1"/>
                        </a:solidFill>
                        <a:latin typeface="Times New Roman" pitchFamily="18" charset="0"/>
                        <a:ea typeface="宋体"/>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5"/>
                  </a:ext>
                </a:extLst>
              </a:tr>
            </a:tbl>
          </a:graphicData>
        </a:graphic>
      </p:graphicFrame>
      <p:pic>
        <p:nvPicPr>
          <p:cNvPr id="27" name="图片 26"/>
          <p:cNvPicPr>
            <a:picLocks noChangeAspect="1"/>
          </p:cNvPicPr>
          <p:nvPr/>
        </p:nvPicPr>
        <p:blipFill>
          <a:blip r:embed="rId7"/>
          <a:stretch>
            <a:fillRect/>
          </a:stretch>
        </p:blipFill>
        <p:spPr>
          <a:xfrm>
            <a:off x="10603695" y="1714078"/>
            <a:ext cx="1219467" cy="3429844"/>
          </a:xfrm>
          <a:prstGeom prst="rect">
            <a:avLst/>
          </a:prstGeom>
        </p:spPr>
      </p:pic>
    </p:spTree>
    <p:extLst>
      <p:ext uri="{BB962C8B-B14F-4D97-AF65-F5344CB8AC3E}">
        <p14:creationId xmlns:p14="http://schemas.microsoft.com/office/powerpoint/2010/main" val="7913987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08817" y="1370275"/>
            <a:ext cx="6271636" cy="581762"/>
          </a:xfrm>
          <a:prstGeom prst="rect">
            <a:avLst/>
          </a:prstGeom>
        </p:spPr>
        <p:txBody>
          <a:bodyPr wrap="square">
            <a:spAutoFit/>
          </a:bodyPr>
          <a:lstStyle/>
          <a:p>
            <a:pPr lvl="0">
              <a:lnSpc>
                <a:spcPct val="125000"/>
              </a:lnSpc>
            </a:pPr>
            <a:r>
              <a:rPr lang="zh-CN" altLang="en-US" sz="2800" b="1" dirty="0">
                <a:solidFill>
                  <a:srgbClr val="ED7D31">
                    <a:lumMod val="75000"/>
                  </a:srgbClr>
                </a:solidFill>
                <a:latin typeface="微软雅黑" panose="020B0503020204020204" pitchFamily="34" charset="-122"/>
                <a:ea typeface="微软雅黑" panose="020B0503020204020204" pitchFamily="34" charset="-122"/>
              </a:rPr>
              <a:t>局部描述子</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24" y="1491790"/>
            <a:ext cx="461108" cy="461108"/>
          </a:xfrm>
          <a:prstGeom prst="rect">
            <a:avLst/>
          </a:prstGeom>
        </p:spPr>
      </p:pic>
      <p:sp>
        <p:nvSpPr>
          <p:cNvPr id="6" name="矩形 5"/>
          <p:cNvSpPr/>
          <p:nvPr/>
        </p:nvSpPr>
        <p:spPr>
          <a:xfrm>
            <a:off x="1518209" y="419365"/>
            <a:ext cx="411141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中期图像识别技术</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Content Placeholder 2"/>
          <p:cNvSpPr txBox="1">
            <a:spLocks/>
          </p:cNvSpPr>
          <p:nvPr/>
        </p:nvSpPr>
        <p:spPr>
          <a:xfrm>
            <a:off x="1191232" y="1952037"/>
            <a:ext cx="8229600" cy="33944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u"/>
            </a:pPr>
            <a:r>
              <a:rPr lang="en-US" altLang="zh-CN" dirty="0" smtClean="0">
                <a:solidFill>
                  <a:srgbClr val="CC0099"/>
                </a:solidFill>
              </a:rPr>
              <a:t>SIFT</a:t>
            </a:r>
            <a:r>
              <a:rPr lang="en-US" altLang="zh-CN" dirty="0">
                <a:solidFill>
                  <a:srgbClr val="CC0099"/>
                </a:solidFill>
              </a:rPr>
              <a:t>, PCA-SIFT, GLOH, Shape Context, </a:t>
            </a:r>
            <a:r>
              <a:rPr lang="en-US" altLang="zh-CN" dirty="0" smtClean="0">
                <a:solidFill>
                  <a:srgbClr val="CC0099"/>
                </a:solidFill>
              </a:rPr>
              <a:t>ORB, COGE….</a:t>
            </a:r>
          </a:p>
          <a:p>
            <a:endParaRPr lang="en-US" altLang="zh-CN" sz="1800" dirty="0" smtClean="0"/>
          </a:p>
          <a:p>
            <a:endParaRPr lang="en-US" altLang="zh-CN" sz="1800" dirty="0" smtClean="0"/>
          </a:p>
          <a:p>
            <a:pPr>
              <a:buFont typeface="Arial" panose="020B0604020202020204" pitchFamily="34" charset="0"/>
              <a:buNone/>
            </a:pPr>
            <a:endParaRPr lang="en-US" altLang="zh-CN" sz="1800" dirty="0"/>
          </a:p>
        </p:txBody>
      </p:sp>
      <p:pic>
        <p:nvPicPr>
          <p:cNvPr id="16" name="Picture 2"/>
          <p:cNvPicPr>
            <a:picLocks noChangeAspect="1" noChangeArrowheads="1"/>
          </p:cNvPicPr>
          <p:nvPr/>
        </p:nvPicPr>
        <p:blipFill>
          <a:blip r:embed="rId3" cstate="print"/>
          <a:srcRect/>
          <a:stretch>
            <a:fillRect/>
          </a:stretch>
        </p:blipFill>
        <p:spPr bwMode="auto">
          <a:xfrm>
            <a:off x="1462027" y="2800712"/>
            <a:ext cx="3244497" cy="1484850"/>
          </a:xfrm>
          <a:prstGeom prst="rect">
            <a:avLst/>
          </a:prstGeom>
          <a:noFill/>
          <a:ln w="9525">
            <a:noFill/>
            <a:miter lim="800000"/>
            <a:headEnd/>
            <a:tailEnd/>
          </a:ln>
        </p:spPr>
      </p:pic>
      <p:sp>
        <p:nvSpPr>
          <p:cNvPr id="17" name="TextBox 5"/>
          <p:cNvSpPr txBox="1"/>
          <p:nvPr/>
        </p:nvSpPr>
        <p:spPr>
          <a:xfrm>
            <a:off x="4503281" y="2496975"/>
            <a:ext cx="546048" cy="338554"/>
          </a:xfrm>
          <a:prstGeom prst="rect">
            <a:avLst/>
          </a:prstGeom>
          <a:noFill/>
        </p:spPr>
        <p:txBody>
          <a:bodyPr wrap="square" rtlCol="0">
            <a:spAutoFit/>
          </a:bodyPr>
          <a:lstStyle/>
          <a:p>
            <a:r>
              <a:rPr lang="en-US" altLang="zh-CN" sz="1600" dirty="0"/>
              <a:t>SIFT</a:t>
            </a:r>
            <a:endParaRPr lang="zh-CN" altLang="en-US" sz="1600" dirty="0"/>
          </a:p>
        </p:txBody>
      </p:sp>
      <p:pic>
        <p:nvPicPr>
          <p:cNvPr id="18" name="Picture 5"/>
          <p:cNvPicPr>
            <a:picLocks noChangeAspect="1" noChangeArrowheads="1"/>
          </p:cNvPicPr>
          <p:nvPr/>
        </p:nvPicPr>
        <p:blipFill>
          <a:blip r:embed="rId4" cstate="print"/>
          <a:srcRect/>
          <a:stretch>
            <a:fillRect/>
          </a:stretch>
        </p:blipFill>
        <p:spPr bwMode="auto">
          <a:xfrm>
            <a:off x="5306032" y="3033914"/>
            <a:ext cx="2424024" cy="894631"/>
          </a:xfrm>
          <a:prstGeom prst="rect">
            <a:avLst/>
          </a:prstGeom>
          <a:noFill/>
          <a:ln w="9525">
            <a:noFill/>
            <a:miter lim="800000"/>
            <a:headEnd/>
            <a:tailEnd/>
          </a:ln>
        </p:spPr>
      </p:pic>
      <p:graphicFrame>
        <p:nvGraphicFramePr>
          <p:cNvPr id="22" name="表格 4"/>
          <p:cNvGraphicFramePr>
            <a:graphicFrameLocks noGrp="1"/>
          </p:cNvGraphicFramePr>
          <p:nvPr>
            <p:extLst>
              <p:ext uri="{D42A27DB-BD31-4B8C-83A1-F6EECF244321}">
                <p14:modId xmlns:p14="http://schemas.microsoft.com/office/powerpoint/2010/main" val="2949147698"/>
              </p:ext>
            </p:extLst>
          </p:nvPr>
        </p:nvGraphicFramePr>
        <p:xfrm>
          <a:off x="1372444" y="4446434"/>
          <a:ext cx="7496134" cy="2097584"/>
        </p:xfrm>
        <a:graphic>
          <a:graphicData uri="http://schemas.openxmlformats.org/drawingml/2006/table">
            <a:tbl>
              <a:tblPr>
                <a:tableStyleId>{638B1855-1B75-4FBE-930C-398BA8C253C6}</a:tableStyleId>
              </a:tblPr>
              <a:tblGrid>
                <a:gridCol w="2385109">
                  <a:extLst>
                    <a:ext uri="{9D8B030D-6E8A-4147-A177-3AD203B41FA5}">
                      <a16:colId xmlns="" xmlns:a16="http://schemas.microsoft.com/office/drawing/2014/main" val="20000"/>
                    </a:ext>
                  </a:extLst>
                </a:gridCol>
                <a:gridCol w="5111025">
                  <a:extLst>
                    <a:ext uri="{9D8B030D-6E8A-4147-A177-3AD203B41FA5}">
                      <a16:colId xmlns="" xmlns:a16="http://schemas.microsoft.com/office/drawing/2014/main" val="20001"/>
                    </a:ext>
                  </a:extLst>
                </a:gridCol>
              </a:tblGrid>
              <a:tr h="262198">
                <a:tc>
                  <a:txBody>
                    <a:bodyPr/>
                    <a:lstStyle/>
                    <a:p>
                      <a:pPr algn="ctr">
                        <a:spcAft>
                          <a:spcPts val="0"/>
                        </a:spcAft>
                      </a:pPr>
                      <a:r>
                        <a:rPr lang="en-US" sz="1400" b="1" kern="100" dirty="0">
                          <a:solidFill>
                            <a:srgbClr val="FFFF00"/>
                          </a:solidFill>
                        </a:rPr>
                        <a:t>Name</a:t>
                      </a:r>
                      <a:endParaRPr lang="zh-CN" sz="1400" b="1" kern="100" dirty="0">
                        <a:solidFill>
                          <a:srgbClr val="FFFF00"/>
                        </a:solidFill>
                        <a:latin typeface="Times New Roman" pitchFamily="18" charset="0"/>
                        <a:ea typeface="宋体"/>
                        <a:cs typeface="Times New Roman" pitchFamily="18" charset="0"/>
                      </a:endParaRPr>
                    </a:p>
                  </a:txBody>
                  <a:tcPr marL="51435" marR="51435"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00B050"/>
                    </a:solidFill>
                  </a:tcPr>
                </a:tc>
                <a:tc>
                  <a:txBody>
                    <a:bodyPr/>
                    <a:lstStyle/>
                    <a:p>
                      <a:pPr marL="0" algn="ctr" defTabSz="914400" rtl="0" eaLnBrk="1" latinLnBrk="0" hangingPunct="1">
                        <a:spcAft>
                          <a:spcPts val="0"/>
                        </a:spcAft>
                      </a:pPr>
                      <a:r>
                        <a:rPr lang="en-US" sz="1400" b="1" kern="100" dirty="0">
                          <a:solidFill>
                            <a:srgbClr val="FFFF00"/>
                          </a:solidFill>
                        </a:rPr>
                        <a:t>Keys</a:t>
                      </a:r>
                      <a:endParaRPr lang="zh-CN" sz="1400" b="1" kern="100" dirty="0">
                        <a:solidFill>
                          <a:srgbClr val="FFFF00"/>
                        </a:solidFill>
                        <a:latin typeface="Times New Roman" pitchFamily="18" charset="0"/>
                        <a:ea typeface="+mn-ea"/>
                        <a:cs typeface="Times New Roman" pitchFamily="18" charset="0"/>
                      </a:endParaRPr>
                    </a:p>
                  </a:txBody>
                  <a:tcPr marL="51435" marR="51435" marT="0" marB="0">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00B050"/>
                    </a:solidFill>
                  </a:tcPr>
                </a:tc>
                <a:extLst>
                  <a:ext uri="{0D108BD9-81ED-4DB2-BD59-A6C34878D82A}">
                    <a16:rowId xmlns="" xmlns:a16="http://schemas.microsoft.com/office/drawing/2014/main" val="10000"/>
                  </a:ext>
                </a:extLst>
              </a:tr>
              <a:tr h="786594">
                <a:tc>
                  <a:txBody>
                    <a:bodyPr/>
                    <a:lstStyle/>
                    <a:p>
                      <a:pPr algn="l">
                        <a:spcAft>
                          <a:spcPts val="0"/>
                        </a:spcAft>
                      </a:pPr>
                      <a:r>
                        <a:rPr lang="en-US" sz="1400" b="1" kern="0" dirty="0" smtClean="0"/>
                        <a:t>  Gradient location-  orientation </a:t>
                      </a:r>
                      <a:r>
                        <a:rPr lang="en-US" sz="1400" b="1" kern="0" dirty="0"/>
                        <a:t>histogram </a:t>
                      </a:r>
                      <a:r>
                        <a:rPr lang="en-US" sz="1400" b="1" kern="0" dirty="0" smtClean="0"/>
                        <a:t> </a:t>
                      </a:r>
                    </a:p>
                    <a:p>
                      <a:pPr algn="l">
                        <a:spcAft>
                          <a:spcPts val="0"/>
                        </a:spcAft>
                      </a:pPr>
                      <a:r>
                        <a:rPr lang="en-US" sz="1400" b="1" kern="0" dirty="0" smtClean="0"/>
                        <a:t>  (</a:t>
                      </a:r>
                      <a:r>
                        <a:rPr lang="en-US" sz="1400" b="1" kern="0" dirty="0"/>
                        <a:t>GLOH)</a:t>
                      </a:r>
                      <a:endParaRPr lang="zh-CN" sz="1400" b="1" kern="100" dirty="0">
                        <a:latin typeface="Times New Roman" pitchFamily="18" charset="0"/>
                        <a:ea typeface="宋体"/>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accent1">
                        <a:lumMod val="75000"/>
                      </a:schemeClr>
                    </a:solidFill>
                  </a:tcPr>
                </a:tc>
                <a:tc>
                  <a:txBody>
                    <a:bodyPr/>
                    <a:lstStyle/>
                    <a:p>
                      <a:pPr marL="0" algn="just" defTabSz="914400" rtl="0" eaLnBrk="1" latinLnBrk="0" hangingPunct="1">
                        <a:spcAft>
                          <a:spcPts val="0"/>
                        </a:spcAft>
                      </a:pPr>
                      <a:r>
                        <a:rPr lang="en-US" sz="1400" kern="100" dirty="0"/>
                        <a:t>3 bins in radial </a:t>
                      </a:r>
                      <a:r>
                        <a:rPr lang="en-US" sz="1400" kern="100" dirty="0" smtClean="0"/>
                        <a:t>direction </a:t>
                      </a:r>
                      <a:r>
                        <a:rPr lang="en-US" sz="1400" kern="100" dirty="0"/>
                        <a:t>and 8 in angular direction, which results in 17 location </a:t>
                      </a:r>
                      <a:r>
                        <a:rPr lang="en-US" sz="1400" kern="100" dirty="0" smtClean="0"/>
                        <a:t>bins, quantized, reduced with PCA. </a:t>
                      </a:r>
                      <a:endParaRPr lang="zh-CN" sz="1400" kern="100" dirty="0">
                        <a:solidFill>
                          <a:schemeClr val="tx1"/>
                        </a:solidFill>
                        <a:latin typeface="Times New Roman" pitchFamily="18" charset="0"/>
                        <a:ea typeface="+mn-ea"/>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accent1">
                        <a:lumMod val="75000"/>
                      </a:schemeClr>
                    </a:solidFill>
                  </a:tcPr>
                </a:tc>
                <a:extLst>
                  <a:ext uri="{0D108BD9-81ED-4DB2-BD59-A6C34878D82A}">
                    <a16:rowId xmlns="" xmlns:a16="http://schemas.microsoft.com/office/drawing/2014/main" val="10001"/>
                  </a:ext>
                </a:extLst>
              </a:tr>
              <a:tr h="524396">
                <a:tc>
                  <a:txBody>
                    <a:bodyPr/>
                    <a:lstStyle/>
                    <a:p>
                      <a:pPr algn="l">
                        <a:spcAft>
                          <a:spcPts val="0"/>
                        </a:spcAft>
                      </a:pPr>
                      <a:r>
                        <a:rPr lang="en-US" sz="1400" b="1" kern="0" dirty="0" smtClean="0"/>
                        <a:t>  Shape </a:t>
                      </a:r>
                      <a:r>
                        <a:rPr lang="en-US" sz="1400" b="1" kern="0" dirty="0"/>
                        <a:t>context</a:t>
                      </a:r>
                      <a:endParaRPr lang="zh-CN" sz="1400" b="1" kern="100" dirty="0">
                        <a:latin typeface="Times New Roman" pitchFamily="18" charset="0"/>
                        <a:ea typeface="宋体"/>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accent1">
                        <a:lumMod val="75000"/>
                      </a:schemeClr>
                    </a:solidFill>
                  </a:tcPr>
                </a:tc>
                <a:tc>
                  <a:txBody>
                    <a:bodyPr/>
                    <a:lstStyle/>
                    <a:p>
                      <a:pPr marL="0" algn="just" defTabSz="914400" rtl="0" eaLnBrk="1" latinLnBrk="0" hangingPunct="1">
                        <a:spcAft>
                          <a:spcPts val="0"/>
                        </a:spcAft>
                      </a:pPr>
                      <a:r>
                        <a:rPr lang="en-US" sz="1400" kern="100" dirty="0"/>
                        <a:t>Edges are extracted by the Canny detector. </a:t>
                      </a:r>
                      <a:endParaRPr lang="en-US" sz="1400" kern="100" dirty="0" smtClean="0"/>
                    </a:p>
                    <a:p>
                      <a:pPr marL="0" algn="just" defTabSz="914400" rtl="0" eaLnBrk="1" latinLnBrk="0" hangingPunct="1">
                        <a:spcAft>
                          <a:spcPts val="0"/>
                        </a:spcAft>
                      </a:pPr>
                      <a:r>
                        <a:rPr lang="en-US" sz="1400" kern="100" dirty="0" smtClean="0"/>
                        <a:t>Location </a:t>
                      </a:r>
                      <a:r>
                        <a:rPr lang="en-US" sz="1400" kern="100" dirty="0"/>
                        <a:t>is quantized </a:t>
                      </a:r>
                      <a:r>
                        <a:rPr lang="en-US" sz="1400" kern="100" dirty="0" smtClean="0"/>
                        <a:t>with </a:t>
                      </a:r>
                      <a:r>
                        <a:rPr lang="en-US" sz="1400" kern="100" dirty="0"/>
                        <a:t>the </a:t>
                      </a:r>
                      <a:r>
                        <a:rPr lang="en-US" sz="1400" kern="100" dirty="0" smtClean="0"/>
                        <a:t>radius. </a:t>
                      </a:r>
                      <a:endParaRPr lang="zh-CN" sz="1400" kern="100" dirty="0">
                        <a:solidFill>
                          <a:schemeClr val="tx1"/>
                        </a:solidFill>
                        <a:latin typeface="Times New Roman" pitchFamily="18" charset="0"/>
                        <a:ea typeface="+mn-ea"/>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accent1">
                        <a:lumMod val="75000"/>
                      </a:schemeClr>
                    </a:solidFill>
                  </a:tcPr>
                </a:tc>
                <a:extLst>
                  <a:ext uri="{0D108BD9-81ED-4DB2-BD59-A6C34878D82A}">
                    <a16:rowId xmlns="" xmlns:a16="http://schemas.microsoft.com/office/drawing/2014/main" val="10002"/>
                  </a:ext>
                </a:extLst>
              </a:tr>
              <a:tr h="524396">
                <a:tc>
                  <a:txBody>
                    <a:bodyPr/>
                    <a:lstStyle/>
                    <a:p>
                      <a:pPr algn="l">
                        <a:spcAft>
                          <a:spcPts val="0"/>
                        </a:spcAft>
                      </a:pPr>
                      <a:r>
                        <a:rPr lang="en-US" sz="1400" b="1" kern="0" dirty="0" smtClean="0"/>
                        <a:t>  PCA-SIFT</a:t>
                      </a:r>
                      <a:endParaRPr lang="zh-CN" sz="1400" b="1" kern="100" dirty="0">
                        <a:latin typeface="Times New Roman" pitchFamily="18" charset="0"/>
                        <a:ea typeface="宋体"/>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accent1">
                        <a:lumMod val="75000"/>
                      </a:schemeClr>
                    </a:solidFill>
                  </a:tcPr>
                </a:tc>
                <a:tc>
                  <a:txBody>
                    <a:bodyPr/>
                    <a:lstStyle/>
                    <a:p>
                      <a:pPr marL="0" algn="just" defTabSz="914400" rtl="0" eaLnBrk="1" latinLnBrk="0" hangingPunct="1">
                        <a:spcAft>
                          <a:spcPts val="0"/>
                        </a:spcAft>
                      </a:pPr>
                      <a:r>
                        <a:rPr lang="en-US" sz="1400" kern="100" dirty="0" smtClean="0"/>
                        <a:t>Image gradient vector in a 39*39 region, </a:t>
                      </a:r>
                    </a:p>
                    <a:p>
                      <a:pPr marL="0" algn="just" defTabSz="914400" rtl="0" eaLnBrk="1" latinLnBrk="0" hangingPunct="1">
                        <a:spcAft>
                          <a:spcPts val="0"/>
                        </a:spcAft>
                      </a:pPr>
                      <a:r>
                        <a:rPr lang="en-US" sz="1400" kern="100" dirty="0" smtClean="0"/>
                        <a:t>reduced </a:t>
                      </a:r>
                      <a:r>
                        <a:rPr lang="en-US" sz="1400" kern="100" dirty="0"/>
                        <a:t>to 36 with PCA.</a:t>
                      </a:r>
                      <a:endParaRPr lang="zh-CN" sz="1400" kern="100" dirty="0">
                        <a:solidFill>
                          <a:schemeClr val="tx1"/>
                        </a:solidFill>
                        <a:latin typeface="Times New Roman" pitchFamily="18" charset="0"/>
                        <a:ea typeface="+mn-ea"/>
                        <a:cs typeface="Times New Roman" pitchFamily="18" charset="0"/>
                      </a:endParaRPr>
                    </a:p>
                  </a:txBody>
                  <a:tcPr marL="51435" marR="51435" marT="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accent1">
                        <a:lumMod val="75000"/>
                      </a:schemeClr>
                    </a:solidFill>
                  </a:tcPr>
                </a:tc>
                <a:extLst>
                  <a:ext uri="{0D108BD9-81ED-4DB2-BD59-A6C34878D82A}">
                    <a16:rowId xmlns="" xmlns:a16="http://schemas.microsoft.com/office/drawing/2014/main" val="10003"/>
                  </a:ext>
                </a:extLst>
              </a:tr>
            </a:tbl>
          </a:graphicData>
        </a:graphic>
      </p:graphicFrame>
      <p:pic>
        <p:nvPicPr>
          <p:cNvPr id="25" name="图片 24"/>
          <p:cNvPicPr>
            <a:picLocks noChangeAspect="1"/>
          </p:cNvPicPr>
          <p:nvPr/>
        </p:nvPicPr>
        <p:blipFill>
          <a:blip r:embed="rId5"/>
          <a:stretch>
            <a:fillRect/>
          </a:stretch>
        </p:blipFill>
        <p:spPr>
          <a:xfrm>
            <a:off x="10603695" y="1714078"/>
            <a:ext cx="1219467" cy="3429844"/>
          </a:xfrm>
          <a:prstGeom prst="rect">
            <a:avLst/>
          </a:prstGeom>
        </p:spPr>
      </p:pic>
    </p:spTree>
    <p:extLst>
      <p:ext uri="{BB962C8B-B14F-4D97-AF65-F5344CB8AC3E}">
        <p14:creationId xmlns:p14="http://schemas.microsoft.com/office/powerpoint/2010/main" val="10830139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08817" y="1370275"/>
            <a:ext cx="6271636" cy="581762"/>
          </a:xfrm>
          <a:prstGeom prst="rect">
            <a:avLst/>
          </a:prstGeom>
        </p:spPr>
        <p:txBody>
          <a:bodyPr wrap="square">
            <a:spAutoFit/>
          </a:bodyPr>
          <a:lstStyle/>
          <a:p>
            <a:pPr lvl="0">
              <a:lnSpc>
                <a:spcPct val="125000"/>
              </a:lnSpc>
            </a:pPr>
            <a:r>
              <a:rPr lang="zh-CN" altLang="en-US" sz="2800" b="1" dirty="0" smtClean="0">
                <a:solidFill>
                  <a:srgbClr val="ED7D31">
                    <a:lumMod val="75000"/>
                  </a:srgbClr>
                </a:solidFill>
                <a:latin typeface="微软雅黑" panose="020B0503020204020204" pitchFamily="34" charset="-122"/>
                <a:ea typeface="微软雅黑" panose="020B0503020204020204" pitchFamily="34" charset="-122"/>
              </a:rPr>
              <a:t>局部特征示例</a:t>
            </a:r>
            <a:endParaRPr lang="zh-CN" altLang="en-US" sz="28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24" y="1491790"/>
            <a:ext cx="461108" cy="461108"/>
          </a:xfrm>
          <a:prstGeom prst="rect">
            <a:avLst/>
          </a:prstGeom>
        </p:spPr>
      </p:pic>
      <p:sp>
        <p:nvSpPr>
          <p:cNvPr id="6" name="矩形 5"/>
          <p:cNvSpPr/>
          <p:nvPr/>
        </p:nvSpPr>
        <p:spPr>
          <a:xfrm>
            <a:off x="1518209" y="419365"/>
            <a:ext cx="411141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中期图像识别技术</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Rectangle 5"/>
          <p:cNvSpPr>
            <a:spLocks noChangeArrowheads="1"/>
          </p:cNvSpPr>
          <p:nvPr/>
        </p:nvSpPr>
        <p:spPr bwMode="auto">
          <a:xfrm>
            <a:off x="1775525" y="2328195"/>
            <a:ext cx="9144000" cy="0"/>
          </a:xfrm>
          <a:prstGeom prst="rect">
            <a:avLst/>
          </a:prstGeom>
          <a:noFill/>
          <a:ln w="9525">
            <a:noFill/>
            <a:miter lim="800000"/>
            <a:headEnd/>
            <a:tailEnd/>
          </a:ln>
        </p:spPr>
        <p:txBody>
          <a:bodyPr wrap="none" anchor="ctr">
            <a:spAutoFit/>
          </a:bodyPr>
          <a:lstStyle/>
          <a:p>
            <a:endParaRPr lang="zh-CN" altLang="en-US"/>
          </a:p>
        </p:txBody>
      </p:sp>
      <p:sp>
        <p:nvSpPr>
          <p:cNvPr id="26" name="Text Box 5903"/>
          <p:cNvSpPr txBox="1">
            <a:spLocks noChangeArrowheads="1"/>
          </p:cNvSpPr>
          <p:nvPr/>
        </p:nvSpPr>
        <p:spPr bwMode="auto">
          <a:xfrm>
            <a:off x="6183107" y="6322555"/>
            <a:ext cx="8908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defRPr sz="2000">
                <a:solidFill>
                  <a:srgbClr val="00B0F0"/>
                </a:solidFill>
                <a:latin typeface="微软雅黑" panose="020B0503020204020204" pitchFamily="34" charset="-122"/>
                <a:ea typeface="微软雅黑" panose="020B0503020204020204" pitchFamily="34" charset="-122"/>
              </a:defRPr>
            </a:lvl1pPr>
          </a:lstStyle>
          <a:p>
            <a:r>
              <a:rPr lang="en-US" altLang="zh-CN" sz="1800" dirty="0"/>
              <a:t>COGE</a:t>
            </a:r>
          </a:p>
        </p:txBody>
      </p:sp>
      <p:sp>
        <p:nvSpPr>
          <p:cNvPr id="27" name="Text Box 5903"/>
          <p:cNvSpPr txBox="1">
            <a:spLocks noChangeArrowheads="1"/>
          </p:cNvSpPr>
          <p:nvPr/>
        </p:nvSpPr>
        <p:spPr bwMode="auto">
          <a:xfrm>
            <a:off x="2369123" y="3957732"/>
            <a:ext cx="6911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defRPr sz="2000">
                <a:solidFill>
                  <a:srgbClr val="00B0F0"/>
                </a:solidFill>
                <a:latin typeface="微软雅黑" panose="020B0503020204020204" pitchFamily="34" charset="-122"/>
                <a:ea typeface="微软雅黑" panose="020B0503020204020204" pitchFamily="34" charset="-122"/>
              </a:defRPr>
            </a:lvl1pPr>
          </a:lstStyle>
          <a:p>
            <a:r>
              <a:rPr lang="en-US" altLang="zh-CN" sz="1800" dirty="0"/>
              <a:t>SIFT</a:t>
            </a:r>
          </a:p>
        </p:txBody>
      </p:sp>
      <p:sp>
        <p:nvSpPr>
          <p:cNvPr id="28" name="Text Box 5903"/>
          <p:cNvSpPr txBox="1">
            <a:spLocks noChangeArrowheads="1"/>
          </p:cNvSpPr>
          <p:nvPr/>
        </p:nvSpPr>
        <p:spPr bwMode="auto">
          <a:xfrm>
            <a:off x="2193797" y="6322554"/>
            <a:ext cx="8624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defRPr sz="2000">
                <a:solidFill>
                  <a:srgbClr val="00B0F0"/>
                </a:solidFill>
                <a:latin typeface="微软雅黑" panose="020B0503020204020204" pitchFamily="34" charset="-122"/>
                <a:ea typeface="微软雅黑" panose="020B0503020204020204" pitchFamily="34" charset="-122"/>
              </a:defRPr>
            </a:lvl1pPr>
          </a:lstStyle>
          <a:p>
            <a:r>
              <a:rPr lang="en-US" altLang="zh-CN" sz="1800" dirty="0"/>
              <a:t>BRIEF</a:t>
            </a:r>
          </a:p>
        </p:txBody>
      </p:sp>
      <p:pic>
        <p:nvPicPr>
          <p:cNvPr id="29" name="Picture 2" descr="I:\my work\Matching Demo\MatchingImg.jpg"/>
          <p:cNvPicPr>
            <a:picLocks noChangeAspect="1" noChangeArrowheads="1"/>
          </p:cNvPicPr>
          <p:nvPr/>
        </p:nvPicPr>
        <p:blipFill>
          <a:blip r:embed="rId3" cstate="print"/>
          <a:srcRect/>
          <a:stretch>
            <a:fillRect/>
          </a:stretch>
        </p:blipFill>
        <p:spPr bwMode="auto">
          <a:xfrm>
            <a:off x="986879" y="2028383"/>
            <a:ext cx="3434851" cy="1962772"/>
          </a:xfrm>
          <a:prstGeom prst="rect">
            <a:avLst/>
          </a:prstGeom>
          <a:noFill/>
          <a:ln w="9525">
            <a:noFill/>
            <a:miter lim="800000"/>
            <a:headEnd/>
            <a:tailEnd/>
          </a:ln>
        </p:spPr>
      </p:pic>
      <p:pic>
        <p:nvPicPr>
          <p:cNvPr id="30" name="Picture 2" descr="I:\my work\Matching Demo\MatchingImg.jpg"/>
          <p:cNvPicPr>
            <a:picLocks noChangeAspect="1" noChangeArrowheads="1"/>
          </p:cNvPicPr>
          <p:nvPr/>
        </p:nvPicPr>
        <p:blipFill>
          <a:blip r:embed="rId4" cstate="print"/>
          <a:srcRect/>
          <a:stretch>
            <a:fillRect/>
          </a:stretch>
        </p:blipFill>
        <p:spPr bwMode="auto">
          <a:xfrm>
            <a:off x="992309" y="4290967"/>
            <a:ext cx="3429421" cy="1959669"/>
          </a:xfrm>
          <a:prstGeom prst="rect">
            <a:avLst/>
          </a:prstGeom>
          <a:noFill/>
          <a:ln w="9525">
            <a:noFill/>
            <a:miter lim="800000"/>
            <a:headEnd/>
            <a:tailEnd/>
          </a:ln>
        </p:spPr>
      </p:pic>
      <p:pic>
        <p:nvPicPr>
          <p:cNvPr id="31" name="Picture 7" descr="I:\my work\Matching Demo\MatchingImg.jpg"/>
          <p:cNvPicPr>
            <a:picLocks noChangeAspect="1" noChangeArrowheads="1"/>
          </p:cNvPicPr>
          <p:nvPr/>
        </p:nvPicPr>
        <p:blipFill>
          <a:blip r:embed="rId5" cstate="print"/>
          <a:srcRect/>
          <a:stretch>
            <a:fillRect/>
          </a:stretch>
        </p:blipFill>
        <p:spPr bwMode="auto">
          <a:xfrm>
            <a:off x="5124273" y="4290967"/>
            <a:ext cx="3437333" cy="1964668"/>
          </a:xfrm>
          <a:prstGeom prst="rect">
            <a:avLst/>
          </a:prstGeom>
          <a:noFill/>
          <a:ln w="9525">
            <a:noFill/>
            <a:miter lim="800000"/>
            <a:headEnd/>
            <a:tailEnd/>
          </a:ln>
        </p:spPr>
      </p:pic>
      <p:pic>
        <p:nvPicPr>
          <p:cNvPr id="32" name="Picture 2" descr="I:\USB\my work\Matching Demo\MatchingImg.jpg"/>
          <p:cNvPicPr>
            <a:picLocks noChangeAspect="1" noChangeArrowheads="1"/>
          </p:cNvPicPr>
          <p:nvPr/>
        </p:nvPicPr>
        <p:blipFill>
          <a:blip r:embed="rId6" cstate="print"/>
          <a:srcRect/>
          <a:stretch>
            <a:fillRect/>
          </a:stretch>
        </p:blipFill>
        <p:spPr bwMode="auto">
          <a:xfrm>
            <a:off x="5124273" y="2026965"/>
            <a:ext cx="3437333" cy="1964190"/>
          </a:xfrm>
          <a:prstGeom prst="rect">
            <a:avLst/>
          </a:prstGeom>
          <a:noFill/>
        </p:spPr>
      </p:pic>
      <p:sp>
        <p:nvSpPr>
          <p:cNvPr id="33" name="Text Box 5903"/>
          <p:cNvSpPr txBox="1">
            <a:spLocks noChangeArrowheads="1"/>
          </p:cNvSpPr>
          <p:nvPr/>
        </p:nvSpPr>
        <p:spPr bwMode="auto">
          <a:xfrm>
            <a:off x="6241992" y="3957678"/>
            <a:ext cx="8239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defRPr sz="2000">
                <a:solidFill>
                  <a:srgbClr val="00B0F0"/>
                </a:solidFill>
                <a:latin typeface="微软雅黑" panose="020B0503020204020204" pitchFamily="34" charset="-122"/>
                <a:ea typeface="微软雅黑" panose="020B0503020204020204" pitchFamily="34" charset="-122"/>
              </a:defRPr>
            </a:lvl1pPr>
          </a:lstStyle>
          <a:p>
            <a:r>
              <a:rPr lang="en-US" altLang="zh-CN" sz="1800" dirty="0"/>
              <a:t>SURF</a:t>
            </a:r>
          </a:p>
        </p:txBody>
      </p:sp>
      <p:pic>
        <p:nvPicPr>
          <p:cNvPr id="34" name="图片 33"/>
          <p:cNvPicPr>
            <a:picLocks noChangeAspect="1"/>
          </p:cNvPicPr>
          <p:nvPr/>
        </p:nvPicPr>
        <p:blipFill>
          <a:blip r:embed="rId7"/>
          <a:stretch>
            <a:fillRect/>
          </a:stretch>
        </p:blipFill>
        <p:spPr>
          <a:xfrm>
            <a:off x="10603695" y="1714078"/>
            <a:ext cx="1219467" cy="3429844"/>
          </a:xfrm>
          <a:prstGeom prst="rect">
            <a:avLst/>
          </a:prstGeom>
        </p:spPr>
      </p:pic>
    </p:spTree>
    <p:extLst>
      <p:ext uri="{BB962C8B-B14F-4D97-AF65-F5344CB8AC3E}">
        <p14:creationId xmlns:p14="http://schemas.microsoft.com/office/powerpoint/2010/main" val="17728629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08817" y="1370275"/>
            <a:ext cx="6271636" cy="581762"/>
          </a:xfrm>
          <a:prstGeom prst="rect">
            <a:avLst/>
          </a:prstGeom>
        </p:spPr>
        <p:txBody>
          <a:bodyPr wrap="square">
            <a:spAutoFit/>
          </a:bodyPr>
          <a:lstStyle/>
          <a:p>
            <a:pPr lvl="0">
              <a:lnSpc>
                <a:spcPct val="125000"/>
              </a:lnSpc>
            </a:pPr>
            <a:r>
              <a:rPr lang="zh-CN" altLang="en-US" sz="2800" b="1" dirty="0" smtClean="0">
                <a:solidFill>
                  <a:srgbClr val="ED7D31">
                    <a:lumMod val="75000"/>
                  </a:srgbClr>
                </a:solidFill>
                <a:latin typeface="微软雅黑" panose="020B0503020204020204" pitchFamily="34" charset="-122"/>
                <a:ea typeface="微软雅黑" panose="020B0503020204020204" pitchFamily="34" charset="-122"/>
              </a:rPr>
              <a:t>视觉词典生成</a:t>
            </a:r>
            <a:endParaRPr lang="zh-CN" altLang="en-US" sz="28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124" y="1491790"/>
            <a:ext cx="461108" cy="461108"/>
          </a:xfrm>
          <a:prstGeom prst="rect">
            <a:avLst/>
          </a:prstGeom>
        </p:spPr>
      </p:pic>
      <p:sp>
        <p:nvSpPr>
          <p:cNvPr id="6" name="矩形 5"/>
          <p:cNvSpPr/>
          <p:nvPr/>
        </p:nvSpPr>
        <p:spPr>
          <a:xfrm>
            <a:off x="1518209" y="419365"/>
            <a:ext cx="411141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中期图像识别技术</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354" name="Group 3"/>
          <p:cNvGrpSpPr>
            <a:grpSpLocks/>
          </p:cNvGrpSpPr>
          <p:nvPr/>
        </p:nvGrpSpPr>
        <p:grpSpPr bwMode="auto">
          <a:xfrm>
            <a:off x="2089709" y="1931839"/>
            <a:ext cx="3246438" cy="1009650"/>
            <a:chOff x="990600" y="1362075"/>
            <a:chExt cx="3246438" cy="1009650"/>
          </a:xfrm>
        </p:grpSpPr>
        <p:grpSp>
          <p:nvGrpSpPr>
            <p:cNvPr id="355" name="Group 4"/>
            <p:cNvGrpSpPr>
              <a:grpSpLocks/>
            </p:cNvGrpSpPr>
            <p:nvPr/>
          </p:nvGrpSpPr>
          <p:grpSpPr bwMode="auto">
            <a:xfrm>
              <a:off x="990600" y="1362075"/>
              <a:ext cx="555625" cy="1000125"/>
              <a:chOff x="2532" y="1542"/>
              <a:chExt cx="184" cy="332"/>
            </a:xfrm>
          </p:grpSpPr>
          <p:sp>
            <p:nvSpPr>
              <p:cNvPr id="379" name="AutoShape 4"/>
              <p:cNvSpPr>
                <a:spLocks noChangeArrowheads="1"/>
              </p:cNvSpPr>
              <p:nvPr/>
            </p:nvSpPr>
            <p:spPr bwMode="auto">
              <a:xfrm>
                <a:off x="2532" y="1542"/>
                <a:ext cx="184" cy="332"/>
              </a:xfrm>
              <a:prstGeom prst="bracketPair">
                <a:avLst>
                  <a:gd name="adj" fmla="val 16667"/>
                </a:avLst>
              </a:prstGeom>
              <a:noFill/>
              <a:ln w="19050">
                <a:solidFill>
                  <a:schemeClr val="tx1"/>
                </a:solidFill>
                <a:round/>
                <a:headEnd/>
                <a:tailEnd/>
              </a:ln>
            </p:spPr>
            <p:txBody>
              <a:bodyPr wrap="none" anchor="ctr"/>
              <a:lstStyle/>
              <a:p>
                <a:endParaRPr lang="en-US" altLang="zh-CN">
                  <a:latin typeface="Arial"/>
                  <a:cs typeface="Arial"/>
                </a:endParaRPr>
              </a:p>
            </p:txBody>
          </p:sp>
          <p:sp>
            <p:nvSpPr>
              <p:cNvPr id="380" name="Line 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zh-CN" altLang="en-US">
                  <a:latin typeface="Arial"/>
                  <a:cs typeface="Arial"/>
                </a:endParaRPr>
              </a:p>
            </p:txBody>
          </p:sp>
          <p:sp>
            <p:nvSpPr>
              <p:cNvPr id="381" name="Line 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zh-CN" altLang="en-US">
                  <a:latin typeface="Arial"/>
                  <a:cs typeface="Arial"/>
                </a:endParaRPr>
              </a:p>
            </p:txBody>
          </p:sp>
          <p:sp>
            <p:nvSpPr>
              <p:cNvPr id="382" name="Line 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zh-CN" altLang="en-US">
                  <a:latin typeface="Arial"/>
                  <a:cs typeface="Arial"/>
                </a:endParaRPr>
              </a:p>
            </p:txBody>
          </p:sp>
          <p:sp>
            <p:nvSpPr>
              <p:cNvPr id="383" name="Line 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zh-CN" altLang="en-US">
                  <a:latin typeface="Arial"/>
                  <a:cs typeface="Arial"/>
                </a:endParaRPr>
              </a:p>
            </p:txBody>
          </p:sp>
          <p:sp>
            <p:nvSpPr>
              <p:cNvPr id="384" name="Line 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zh-CN" altLang="en-US">
                  <a:latin typeface="Arial"/>
                  <a:cs typeface="Arial"/>
                </a:endParaRPr>
              </a:p>
            </p:txBody>
          </p:sp>
        </p:grpSp>
        <p:grpSp>
          <p:nvGrpSpPr>
            <p:cNvPr id="356" name="Group 10"/>
            <p:cNvGrpSpPr>
              <a:grpSpLocks/>
            </p:cNvGrpSpPr>
            <p:nvPr/>
          </p:nvGrpSpPr>
          <p:grpSpPr bwMode="auto">
            <a:xfrm>
              <a:off x="1654175" y="1362075"/>
              <a:ext cx="2582863" cy="1009650"/>
              <a:chOff x="1042" y="858"/>
              <a:chExt cx="1627" cy="636"/>
            </a:xfrm>
          </p:grpSpPr>
          <p:grpSp>
            <p:nvGrpSpPr>
              <p:cNvPr id="357" name="Group 11"/>
              <p:cNvGrpSpPr>
                <a:grpSpLocks/>
              </p:cNvGrpSpPr>
              <p:nvPr/>
            </p:nvGrpSpPr>
            <p:grpSpPr bwMode="auto">
              <a:xfrm>
                <a:off x="1042" y="858"/>
                <a:ext cx="350" cy="630"/>
                <a:chOff x="2532" y="1542"/>
                <a:chExt cx="184" cy="332"/>
              </a:xfrm>
            </p:grpSpPr>
            <p:sp>
              <p:nvSpPr>
                <p:cNvPr id="373" name="AutoShape 12"/>
                <p:cNvSpPr>
                  <a:spLocks noChangeArrowheads="1"/>
                </p:cNvSpPr>
                <p:nvPr/>
              </p:nvSpPr>
              <p:spPr bwMode="auto">
                <a:xfrm>
                  <a:off x="2532" y="1542"/>
                  <a:ext cx="184" cy="332"/>
                </a:xfrm>
                <a:prstGeom prst="bracketPair">
                  <a:avLst>
                    <a:gd name="adj" fmla="val 16667"/>
                  </a:avLst>
                </a:prstGeom>
                <a:noFill/>
                <a:ln w="19050">
                  <a:solidFill>
                    <a:schemeClr val="tx1"/>
                  </a:solidFill>
                  <a:round/>
                  <a:headEnd/>
                  <a:tailEnd/>
                </a:ln>
              </p:spPr>
              <p:txBody>
                <a:bodyPr wrap="none" anchor="ctr"/>
                <a:lstStyle/>
                <a:p>
                  <a:endParaRPr lang="en-US" altLang="zh-CN">
                    <a:latin typeface="Arial"/>
                    <a:cs typeface="Arial"/>
                  </a:endParaRPr>
                </a:p>
              </p:txBody>
            </p:sp>
            <p:sp>
              <p:nvSpPr>
                <p:cNvPr id="374"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zh-CN" altLang="en-US">
                    <a:latin typeface="Arial"/>
                    <a:cs typeface="Arial"/>
                  </a:endParaRPr>
                </a:p>
              </p:txBody>
            </p:sp>
            <p:sp>
              <p:nvSpPr>
                <p:cNvPr id="375"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zh-CN" altLang="en-US">
                    <a:latin typeface="Arial"/>
                    <a:cs typeface="Arial"/>
                  </a:endParaRPr>
                </a:p>
              </p:txBody>
            </p:sp>
            <p:sp>
              <p:nvSpPr>
                <p:cNvPr id="376"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zh-CN" altLang="en-US">
                    <a:latin typeface="Arial"/>
                    <a:cs typeface="Arial"/>
                  </a:endParaRPr>
                </a:p>
              </p:txBody>
            </p:sp>
            <p:sp>
              <p:nvSpPr>
                <p:cNvPr id="377"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zh-CN" altLang="en-US">
                    <a:latin typeface="Arial"/>
                    <a:cs typeface="Arial"/>
                  </a:endParaRPr>
                </a:p>
              </p:txBody>
            </p:sp>
            <p:sp>
              <p:nvSpPr>
                <p:cNvPr id="378"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zh-CN" altLang="en-US">
                    <a:latin typeface="Arial"/>
                    <a:cs typeface="Arial"/>
                  </a:endParaRPr>
                </a:p>
              </p:txBody>
            </p:sp>
          </p:grpSp>
          <p:grpSp>
            <p:nvGrpSpPr>
              <p:cNvPr id="358" name="Group 18"/>
              <p:cNvGrpSpPr>
                <a:grpSpLocks/>
              </p:cNvGrpSpPr>
              <p:nvPr/>
            </p:nvGrpSpPr>
            <p:grpSpPr bwMode="auto">
              <a:xfrm>
                <a:off x="1474" y="864"/>
                <a:ext cx="350" cy="630"/>
                <a:chOff x="2532" y="1542"/>
                <a:chExt cx="184" cy="332"/>
              </a:xfrm>
            </p:grpSpPr>
            <p:sp>
              <p:nvSpPr>
                <p:cNvPr id="367" name="AutoShape 19"/>
                <p:cNvSpPr>
                  <a:spLocks noChangeArrowheads="1"/>
                </p:cNvSpPr>
                <p:nvPr/>
              </p:nvSpPr>
              <p:spPr bwMode="auto">
                <a:xfrm>
                  <a:off x="2532" y="1542"/>
                  <a:ext cx="184" cy="332"/>
                </a:xfrm>
                <a:prstGeom prst="bracketPair">
                  <a:avLst>
                    <a:gd name="adj" fmla="val 16667"/>
                  </a:avLst>
                </a:prstGeom>
                <a:noFill/>
                <a:ln w="19050">
                  <a:solidFill>
                    <a:schemeClr val="tx1"/>
                  </a:solidFill>
                  <a:round/>
                  <a:headEnd/>
                  <a:tailEnd/>
                </a:ln>
              </p:spPr>
              <p:txBody>
                <a:bodyPr wrap="none" anchor="ctr"/>
                <a:lstStyle/>
                <a:p>
                  <a:endParaRPr lang="en-US" altLang="zh-CN">
                    <a:latin typeface="Arial"/>
                    <a:cs typeface="Arial"/>
                  </a:endParaRPr>
                </a:p>
              </p:txBody>
            </p:sp>
            <p:sp>
              <p:nvSpPr>
                <p:cNvPr id="368"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zh-CN" altLang="en-US">
                    <a:latin typeface="Arial"/>
                    <a:cs typeface="Arial"/>
                  </a:endParaRPr>
                </a:p>
              </p:txBody>
            </p:sp>
            <p:sp>
              <p:nvSpPr>
                <p:cNvPr id="369"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zh-CN" altLang="en-US">
                    <a:latin typeface="Arial"/>
                    <a:cs typeface="Arial"/>
                  </a:endParaRPr>
                </a:p>
              </p:txBody>
            </p:sp>
            <p:sp>
              <p:nvSpPr>
                <p:cNvPr id="370"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zh-CN" altLang="en-US">
                    <a:latin typeface="Arial"/>
                    <a:cs typeface="Arial"/>
                  </a:endParaRPr>
                </a:p>
              </p:txBody>
            </p:sp>
            <p:sp>
              <p:nvSpPr>
                <p:cNvPr id="371"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zh-CN" altLang="en-US">
                    <a:latin typeface="Arial"/>
                    <a:cs typeface="Arial"/>
                  </a:endParaRPr>
                </a:p>
              </p:txBody>
            </p:sp>
            <p:sp>
              <p:nvSpPr>
                <p:cNvPr id="372"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zh-CN" altLang="en-US">
                    <a:latin typeface="Arial"/>
                    <a:cs typeface="Arial"/>
                  </a:endParaRPr>
                </a:p>
              </p:txBody>
            </p:sp>
          </p:grpSp>
          <p:grpSp>
            <p:nvGrpSpPr>
              <p:cNvPr id="359" name="Group 25"/>
              <p:cNvGrpSpPr>
                <a:grpSpLocks/>
              </p:cNvGrpSpPr>
              <p:nvPr/>
            </p:nvGrpSpPr>
            <p:grpSpPr bwMode="auto">
              <a:xfrm>
                <a:off x="1906" y="864"/>
                <a:ext cx="350" cy="630"/>
                <a:chOff x="2532" y="1542"/>
                <a:chExt cx="184" cy="332"/>
              </a:xfrm>
            </p:grpSpPr>
            <p:sp>
              <p:nvSpPr>
                <p:cNvPr id="361" name="AutoShape 26"/>
                <p:cNvSpPr>
                  <a:spLocks noChangeArrowheads="1"/>
                </p:cNvSpPr>
                <p:nvPr/>
              </p:nvSpPr>
              <p:spPr bwMode="auto">
                <a:xfrm>
                  <a:off x="2532" y="1542"/>
                  <a:ext cx="184" cy="332"/>
                </a:xfrm>
                <a:prstGeom prst="bracketPair">
                  <a:avLst>
                    <a:gd name="adj" fmla="val 16667"/>
                  </a:avLst>
                </a:prstGeom>
                <a:noFill/>
                <a:ln w="19050">
                  <a:solidFill>
                    <a:schemeClr val="tx1"/>
                  </a:solidFill>
                  <a:round/>
                  <a:headEnd/>
                  <a:tailEnd/>
                </a:ln>
              </p:spPr>
              <p:txBody>
                <a:bodyPr wrap="none" anchor="ctr"/>
                <a:lstStyle/>
                <a:p>
                  <a:endParaRPr lang="en-US" altLang="zh-CN">
                    <a:latin typeface="Arial"/>
                    <a:cs typeface="Arial"/>
                  </a:endParaRPr>
                </a:p>
              </p:txBody>
            </p:sp>
            <p:sp>
              <p:nvSpPr>
                <p:cNvPr id="362"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zh-CN" altLang="en-US">
                    <a:latin typeface="Arial"/>
                    <a:cs typeface="Arial"/>
                  </a:endParaRPr>
                </a:p>
              </p:txBody>
            </p:sp>
            <p:sp>
              <p:nvSpPr>
                <p:cNvPr id="363"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zh-CN" altLang="en-US">
                    <a:latin typeface="Arial"/>
                    <a:cs typeface="Arial"/>
                  </a:endParaRPr>
                </a:p>
              </p:txBody>
            </p:sp>
            <p:sp>
              <p:nvSpPr>
                <p:cNvPr id="364"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zh-CN" altLang="en-US">
                    <a:latin typeface="Arial"/>
                    <a:cs typeface="Arial"/>
                  </a:endParaRPr>
                </a:p>
              </p:txBody>
            </p:sp>
            <p:sp>
              <p:nvSpPr>
                <p:cNvPr id="365"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zh-CN" altLang="en-US">
                    <a:latin typeface="Arial"/>
                    <a:cs typeface="Arial"/>
                  </a:endParaRPr>
                </a:p>
              </p:txBody>
            </p:sp>
            <p:sp>
              <p:nvSpPr>
                <p:cNvPr id="366"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zh-CN" altLang="en-US">
                    <a:latin typeface="Arial"/>
                    <a:cs typeface="Arial"/>
                  </a:endParaRPr>
                </a:p>
              </p:txBody>
            </p:sp>
          </p:grpSp>
          <p:sp>
            <p:nvSpPr>
              <p:cNvPr id="360" name="Text Box 32"/>
              <p:cNvSpPr txBox="1">
                <a:spLocks noChangeArrowheads="1"/>
              </p:cNvSpPr>
              <p:nvPr/>
            </p:nvSpPr>
            <p:spPr bwMode="auto">
              <a:xfrm>
                <a:off x="2294" y="922"/>
                <a:ext cx="375" cy="368"/>
              </a:xfrm>
              <a:prstGeom prst="rect">
                <a:avLst/>
              </a:prstGeom>
              <a:noFill/>
              <a:ln w="9525">
                <a:noFill/>
                <a:miter lim="800000"/>
                <a:headEnd/>
                <a:tailEnd/>
              </a:ln>
            </p:spPr>
            <p:txBody>
              <a:bodyPr wrap="none">
                <a:spAutoFit/>
              </a:bodyPr>
              <a:lstStyle/>
              <a:p>
                <a:r>
                  <a:rPr lang="en-US" altLang="zh-CN" sz="3200" dirty="0">
                    <a:latin typeface="Arial"/>
                    <a:cs typeface="Arial"/>
                  </a:rPr>
                  <a:t>…</a:t>
                </a:r>
              </a:p>
            </p:txBody>
          </p:sp>
        </p:grpSp>
      </p:grpSp>
      <p:grpSp>
        <p:nvGrpSpPr>
          <p:cNvPr id="385" name="Group 61"/>
          <p:cNvGrpSpPr>
            <a:grpSpLocks/>
          </p:cNvGrpSpPr>
          <p:nvPr/>
        </p:nvGrpSpPr>
        <p:grpSpPr bwMode="auto">
          <a:xfrm>
            <a:off x="1661084" y="2909739"/>
            <a:ext cx="4071938" cy="3808413"/>
            <a:chOff x="144979" y="2756150"/>
            <a:chExt cx="4193627" cy="4030436"/>
          </a:xfrm>
        </p:grpSpPr>
        <p:sp>
          <p:nvSpPr>
            <p:cNvPr id="386" name="Line 9"/>
            <p:cNvSpPr>
              <a:spLocks noChangeShapeType="1"/>
            </p:cNvSpPr>
            <p:nvPr/>
          </p:nvSpPr>
          <p:spPr bwMode="auto">
            <a:xfrm flipV="1">
              <a:off x="528606" y="3741761"/>
              <a:ext cx="0" cy="3041650"/>
            </a:xfrm>
            <a:prstGeom prst="line">
              <a:avLst/>
            </a:prstGeom>
            <a:noFill/>
            <a:ln w="19050">
              <a:solidFill>
                <a:schemeClr val="tx1"/>
              </a:solidFill>
              <a:round/>
              <a:headEnd/>
              <a:tailEnd type="triangle" w="med" len="med"/>
            </a:ln>
          </p:spPr>
          <p:txBody>
            <a:bodyPr wrap="none" anchor="ctr"/>
            <a:lstStyle/>
            <a:p>
              <a:endParaRPr lang="zh-CN" altLang="en-US">
                <a:latin typeface="Arial"/>
                <a:cs typeface="Arial"/>
              </a:endParaRPr>
            </a:p>
          </p:txBody>
        </p:sp>
        <p:sp>
          <p:nvSpPr>
            <p:cNvPr id="387" name="Line 10"/>
            <p:cNvSpPr>
              <a:spLocks noChangeShapeType="1"/>
            </p:cNvSpPr>
            <p:nvPr/>
          </p:nvSpPr>
          <p:spPr bwMode="auto">
            <a:xfrm>
              <a:off x="528606" y="6783411"/>
              <a:ext cx="3810000" cy="3175"/>
            </a:xfrm>
            <a:prstGeom prst="line">
              <a:avLst/>
            </a:prstGeom>
            <a:noFill/>
            <a:ln w="19050">
              <a:solidFill>
                <a:schemeClr val="tx1"/>
              </a:solidFill>
              <a:round/>
              <a:headEnd/>
              <a:tailEnd type="triangle" w="med" len="med"/>
            </a:ln>
          </p:spPr>
          <p:txBody>
            <a:bodyPr wrap="none" anchor="ctr"/>
            <a:lstStyle/>
            <a:p>
              <a:endParaRPr lang="zh-CN" altLang="en-US">
                <a:latin typeface="Arial"/>
                <a:cs typeface="Arial"/>
              </a:endParaRPr>
            </a:p>
          </p:txBody>
        </p:sp>
        <p:sp>
          <p:nvSpPr>
            <p:cNvPr id="388" name="Line 11"/>
            <p:cNvSpPr>
              <a:spLocks noChangeShapeType="1"/>
            </p:cNvSpPr>
            <p:nvPr/>
          </p:nvSpPr>
          <p:spPr bwMode="auto">
            <a:xfrm flipV="1">
              <a:off x="528606" y="5105424"/>
              <a:ext cx="2819400" cy="1677987"/>
            </a:xfrm>
            <a:prstGeom prst="line">
              <a:avLst/>
            </a:prstGeom>
            <a:noFill/>
            <a:ln w="19050">
              <a:solidFill>
                <a:schemeClr val="tx1"/>
              </a:solidFill>
              <a:round/>
              <a:headEnd/>
              <a:tailEnd type="triangle" w="med" len="med"/>
            </a:ln>
          </p:spPr>
          <p:txBody>
            <a:bodyPr wrap="none" anchor="ctr"/>
            <a:lstStyle/>
            <a:p>
              <a:endParaRPr lang="zh-CN" altLang="en-US">
                <a:latin typeface="Arial"/>
                <a:cs typeface="Arial"/>
              </a:endParaRPr>
            </a:p>
          </p:txBody>
        </p:sp>
        <p:sp>
          <p:nvSpPr>
            <p:cNvPr id="389" name="Oval 12"/>
            <p:cNvSpPr>
              <a:spLocks noChangeAspect="1" noChangeArrowheads="1"/>
            </p:cNvSpPr>
            <p:nvPr/>
          </p:nvSpPr>
          <p:spPr bwMode="auto">
            <a:xfrm>
              <a:off x="1479519" y="5338786"/>
              <a:ext cx="173037" cy="158750"/>
            </a:xfrm>
            <a:prstGeom prst="ellipse">
              <a:avLst/>
            </a:prstGeom>
            <a:solidFill>
              <a:schemeClr val="tx1"/>
            </a:solidFill>
            <a:ln w="19050">
              <a:solidFill>
                <a:schemeClr val="tx1"/>
              </a:solidFill>
              <a:round/>
              <a:headEnd/>
              <a:tailEnd/>
            </a:ln>
          </p:spPr>
          <p:txBody>
            <a:bodyPr wrap="none" anchor="ctr"/>
            <a:lstStyle/>
            <a:p>
              <a:endParaRPr lang="en-US" altLang="zh-CN">
                <a:latin typeface="Arial"/>
                <a:cs typeface="Arial"/>
              </a:endParaRPr>
            </a:p>
          </p:txBody>
        </p:sp>
        <p:sp>
          <p:nvSpPr>
            <p:cNvPr id="390" name="Oval 13"/>
            <p:cNvSpPr>
              <a:spLocks noChangeAspect="1" noChangeArrowheads="1"/>
            </p:cNvSpPr>
            <p:nvPr/>
          </p:nvSpPr>
          <p:spPr bwMode="auto">
            <a:xfrm>
              <a:off x="1631919" y="5491186"/>
              <a:ext cx="173037" cy="158750"/>
            </a:xfrm>
            <a:prstGeom prst="ellipse">
              <a:avLst/>
            </a:prstGeom>
            <a:solidFill>
              <a:schemeClr val="tx1"/>
            </a:solidFill>
            <a:ln w="19050">
              <a:solidFill>
                <a:schemeClr val="tx1"/>
              </a:solidFill>
              <a:round/>
              <a:headEnd/>
              <a:tailEnd/>
            </a:ln>
          </p:spPr>
          <p:txBody>
            <a:bodyPr wrap="none" anchor="ctr"/>
            <a:lstStyle/>
            <a:p>
              <a:endParaRPr lang="en-US" altLang="zh-CN">
                <a:latin typeface="Arial"/>
                <a:cs typeface="Arial"/>
              </a:endParaRPr>
            </a:p>
          </p:txBody>
        </p:sp>
        <p:sp>
          <p:nvSpPr>
            <p:cNvPr id="391" name="Oval 14"/>
            <p:cNvSpPr>
              <a:spLocks noChangeAspect="1" noChangeArrowheads="1"/>
            </p:cNvSpPr>
            <p:nvPr/>
          </p:nvSpPr>
          <p:spPr bwMode="auto">
            <a:xfrm>
              <a:off x="1138206" y="5341961"/>
              <a:ext cx="173038" cy="158750"/>
            </a:xfrm>
            <a:prstGeom prst="ellipse">
              <a:avLst/>
            </a:prstGeom>
            <a:solidFill>
              <a:schemeClr val="tx1"/>
            </a:solidFill>
            <a:ln w="19050">
              <a:solidFill>
                <a:schemeClr val="tx1"/>
              </a:solidFill>
              <a:round/>
              <a:headEnd/>
              <a:tailEnd/>
            </a:ln>
          </p:spPr>
          <p:txBody>
            <a:bodyPr wrap="none" anchor="ctr"/>
            <a:lstStyle/>
            <a:p>
              <a:endParaRPr lang="en-US" altLang="zh-CN">
                <a:latin typeface="Arial"/>
                <a:cs typeface="Arial"/>
              </a:endParaRPr>
            </a:p>
          </p:txBody>
        </p:sp>
        <p:sp>
          <p:nvSpPr>
            <p:cNvPr id="392" name="Oval 15"/>
            <p:cNvSpPr>
              <a:spLocks noChangeAspect="1" noChangeArrowheads="1"/>
            </p:cNvSpPr>
            <p:nvPr/>
          </p:nvSpPr>
          <p:spPr bwMode="auto">
            <a:xfrm>
              <a:off x="1443006" y="5722961"/>
              <a:ext cx="173038" cy="158750"/>
            </a:xfrm>
            <a:prstGeom prst="ellipse">
              <a:avLst/>
            </a:prstGeom>
            <a:solidFill>
              <a:schemeClr val="tx1"/>
            </a:solidFill>
            <a:ln w="19050">
              <a:solidFill>
                <a:schemeClr val="tx1"/>
              </a:solidFill>
              <a:round/>
              <a:headEnd/>
              <a:tailEnd/>
            </a:ln>
          </p:spPr>
          <p:txBody>
            <a:bodyPr wrap="none" anchor="ctr"/>
            <a:lstStyle/>
            <a:p>
              <a:endParaRPr lang="en-US" altLang="zh-CN">
                <a:latin typeface="Arial"/>
                <a:cs typeface="Arial"/>
              </a:endParaRPr>
            </a:p>
          </p:txBody>
        </p:sp>
        <p:sp>
          <p:nvSpPr>
            <p:cNvPr id="393" name="Oval 16"/>
            <p:cNvSpPr>
              <a:spLocks noChangeAspect="1" noChangeArrowheads="1"/>
            </p:cNvSpPr>
            <p:nvPr/>
          </p:nvSpPr>
          <p:spPr bwMode="auto">
            <a:xfrm>
              <a:off x="1214406" y="5646761"/>
              <a:ext cx="173038" cy="158750"/>
            </a:xfrm>
            <a:prstGeom prst="ellipse">
              <a:avLst/>
            </a:prstGeom>
            <a:solidFill>
              <a:schemeClr val="tx1"/>
            </a:solidFill>
            <a:ln w="19050">
              <a:solidFill>
                <a:schemeClr val="tx1"/>
              </a:solidFill>
              <a:round/>
              <a:headEnd/>
              <a:tailEnd/>
            </a:ln>
          </p:spPr>
          <p:txBody>
            <a:bodyPr wrap="none" anchor="ctr"/>
            <a:lstStyle/>
            <a:p>
              <a:endParaRPr lang="en-US" altLang="zh-CN">
                <a:latin typeface="Arial"/>
                <a:cs typeface="Arial"/>
              </a:endParaRPr>
            </a:p>
          </p:txBody>
        </p:sp>
        <p:sp>
          <p:nvSpPr>
            <p:cNvPr id="394" name="Oval 17"/>
            <p:cNvSpPr>
              <a:spLocks noChangeAspect="1" noChangeArrowheads="1"/>
            </p:cNvSpPr>
            <p:nvPr/>
          </p:nvSpPr>
          <p:spPr bwMode="auto">
            <a:xfrm>
              <a:off x="2509806" y="4275161"/>
              <a:ext cx="173038" cy="158750"/>
            </a:xfrm>
            <a:prstGeom prst="ellipse">
              <a:avLst/>
            </a:prstGeom>
            <a:solidFill>
              <a:schemeClr val="tx1"/>
            </a:solidFill>
            <a:ln w="19050">
              <a:solidFill>
                <a:schemeClr val="tx1"/>
              </a:solidFill>
              <a:round/>
              <a:headEnd/>
              <a:tailEnd/>
            </a:ln>
          </p:spPr>
          <p:txBody>
            <a:bodyPr wrap="none" anchor="ctr"/>
            <a:lstStyle/>
            <a:p>
              <a:endParaRPr lang="en-US" altLang="zh-CN">
                <a:latin typeface="Arial"/>
                <a:cs typeface="Arial"/>
              </a:endParaRPr>
            </a:p>
          </p:txBody>
        </p:sp>
        <p:sp>
          <p:nvSpPr>
            <p:cNvPr id="395" name="Oval 18"/>
            <p:cNvSpPr>
              <a:spLocks noChangeAspect="1" noChangeArrowheads="1"/>
            </p:cNvSpPr>
            <p:nvPr/>
          </p:nvSpPr>
          <p:spPr bwMode="auto">
            <a:xfrm>
              <a:off x="2433606" y="4884761"/>
              <a:ext cx="173038" cy="158750"/>
            </a:xfrm>
            <a:prstGeom prst="ellipse">
              <a:avLst/>
            </a:prstGeom>
            <a:solidFill>
              <a:schemeClr val="tx1"/>
            </a:solidFill>
            <a:ln w="19050">
              <a:solidFill>
                <a:schemeClr val="tx1"/>
              </a:solidFill>
              <a:round/>
              <a:headEnd/>
              <a:tailEnd/>
            </a:ln>
          </p:spPr>
          <p:txBody>
            <a:bodyPr wrap="none" anchor="ctr"/>
            <a:lstStyle/>
            <a:p>
              <a:endParaRPr lang="en-US" altLang="zh-CN">
                <a:latin typeface="Arial"/>
                <a:cs typeface="Arial"/>
              </a:endParaRPr>
            </a:p>
          </p:txBody>
        </p:sp>
        <p:sp>
          <p:nvSpPr>
            <p:cNvPr id="396" name="Oval 19"/>
            <p:cNvSpPr>
              <a:spLocks noChangeAspect="1" noChangeArrowheads="1"/>
            </p:cNvSpPr>
            <p:nvPr/>
          </p:nvSpPr>
          <p:spPr bwMode="auto">
            <a:xfrm>
              <a:off x="2205006" y="4579961"/>
              <a:ext cx="173038" cy="158750"/>
            </a:xfrm>
            <a:prstGeom prst="ellipse">
              <a:avLst/>
            </a:prstGeom>
            <a:solidFill>
              <a:schemeClr val="tx1"/>
            </a:solidFill>
            <a:ln w="19050">
              <a:solidFill>
                <a:schemeClr val="tx1"/>
              </a:solidFill>
              <a:round/>
              <a:headEnd/>
              <a:tailEnd/>
            </a:ln>
          </p:spPr>
          <p:txBody>
            <a:bodyPr wrap="none" anchor="ctr"/>
            <a:lstStyle/>
            <a:p>
              <a:endParaRPr lang="en-US" altLang="zh-CN">
                <a:latin typeface="Arial"/>
                <a:cs typeface="Arial"/>
              </a:endParaRPr>
            </a:p>
          </p:txBody>
        </p:sp>
        <p:sp>
          <p:nvSpPr>
            <p:cNvPr id="397" name="Oval 20"/>
            <p:cNvSpPr>
              <a:spLocks noChangeAspect="1" noChangeArrowheads="1"/>
            </p:cNvSpPr>
            <p:nvPr/>
          </p:nvSpPr>
          <p:spPr bwMode="auto">
            <a:xfrm>
              <a:off x="2509806" y="4579961"/>
              <a:ext cx="173038" cy="158750"/>
            </a:xfrm>
            <a:prstGeom prst="ellipse">
              <a:avLst/>
            </a:prstGeom>
            <a:solidFill>
              <a:schemeClr val="tx1"/>
            </a:solidFill>
            <a:ln w="19050">
              <a:solidFill>
                <a:schemeClr val="tx1"/>
              </a:solidFill>
              <a:round/>
              <a:headEnd/>
              <a:tailEnd/>
            </a:ln>
          </p:spPr>
          <p:txBody>
            <a:bodyPr wrap="none" anchor="ctr"/>
            <a:lstStyle/>
            <a:p>
              <a:endParaRPr lang="en-US" altLang="zh-CN">
                <a:latin typeface="Arial"/>
                <a:cs typeface="Arial"/>
              </a:endParaRPr>
            </a:p>
          </p:txBody>
        </p:sp>
        <p:sp>
          <p:nvSpPr>
            <p:cNvPr id="398" name="Oval 21"/>
            <p:cNvSpPr>
              <a:spLocks noChangeAspect="1" noChangeArrowheads="1"/>
            </p:cNvSpPr>
            <p:nvPr/>
          </p:nvSpPr>
          <p:spPr bwMode="auto">
            <a:xfrm>
              <a:off x="1976406" y="5341961"/>
              <a:ext cx="173038" cy="158750"/>
            </a:xfrm>
            <a:prstGeom prst="ellipse">
              <a:avLst/>
            </a:prstGeom>
            <a:solidFill>
              <a:schemeClr val="tx1"/>
            </a:solidFill>
            <a:ln w="19050">
              <a:solidFill>
                <a:schemeClr val="tx1"/>
              </a:solidFill>
              <a:round/>
              <a:headEnd/>
              <a:tailEnd/>
            </a:ln>
          </p:spPr>
          <p:txBody>
            <a:bodyPr wrap="none" anchor="ctr"/>
            <a:lstStyle/>
            <a:p>
              <a:endParaRPr lang="en-US" altLang="zh-CN">
                <a:latin typeface="Arial"/>
                <a:cs typeface="Arial"/>
              </a:endParaRPr>
            </a:p>
          </p:txBody>
        </p:sp>
        <p:sp>
          <p:nvSpPr>
            <p:cNvPr id="399" name="Oval 22"/>
            <p:cNvSpPr>
              <a:spLocks noChangeAspect="1" noChangeArrowheads="1"/>
            </p:cNvSpPr>
            <p:nvPr/>
          </p:nvSpPr>
          <p:spPr bwMode="auto">
            <a:xfrm>
              <a:off x="1290606" y="5037161"/>
              <a:ext cx="173038" cy="158750"/>
            </a:xfrm>
            <a:prstGeom prst="ellipse">
              <a:avLst/>
            </a:prstGeom>
            <a:solidFill>
              <a:schemeClr val="tx1"/>
            </a:solidFill>
            <a:ln w="19050">
              <a:solidFill>
                <a:schemeClr val="tx1"/>
              </a:solidFill>
              <a:round/>
              <a:headEnd/>
              <a:tailEnd/>
            </a:ln>
          </p:spPr>
          <p:txBody>
            <a:bodyPr wrap="none" anchor="ctr"/>
            <a:lstStyle/>
            <a:p>
              <a:endParaRPr lang="en-US" altLang="zh-CN">
                <a:latin typeface="Arial"/>
                <a:cs typeface="Arial"/>
              </a:endParaRPr>
            </a:p>
          </p:txBody>
        </p:sp>
        <p:sp>
          <p:nvSpPr>
            <p:cNvPr id="400" name="Oval 23"/>
            <p:cNvSpPr>
              <a:spLocks noChangeAspect="1" noChangeArrowheads="1"/>
            </p:cNvSpPr>
            <p:nvPr/>
          </p:nvSpPr>
          <p:spPr bwMode="auto">
            <a:xfrm>
              <a:off x="3348006" y="6256361"/>
              <a:ext cx="173038" cy="158750"/>
            </a:xfrm>
            <a:prstGeom prst="ellipse">
              <a:avLst/>
            </a:prstGeom>
            <a:solidFill>
              <a:schemeClr val="tx1"/>
            </a:solidFill>
            <a:ln w="19050">
              <a:solidFill>
                <a:schemeClr val="tx1"/>
              </a:solidFill>
              <a:round/>
              <a:headEnd/>
              <a:tailEnd/>
            </a:ln>
          </p:spPr>
          <p:txBody>
            <a:bodyPr wrap="none" anchor="ctr"/>
            <a:lstStyle/>
            <a:p>
              <a:endParaRPr lang="en-US" altLang="zh-CN">
                <a:latin typeface="Arial"/>
                <a:cs typeface="Arial"/>
              </a:endParaRPr>
            </a:p>
          </p:txBody>
        </p:sp>
        <p:sp>
          <p:nvSpPr>
            <p:cNvPr id="401" name="Oval 24"/>
            <p:cNvSpPr>
              <a:spLocks noChangeAspect="1" noChangeArrowheads="1"/>
            </p:cNvSpPr>
            <p:nvPr/>
          </p:nvSpPr>
          <p:spPr bwMode="auto">
            <a:xfrm>
              <a:off x="3195606" y="6027761"/>
              <a:ext cx="173038" cy="158750"/>
            </a:xfrm>
            <a:prstGeom prst="ellipse">
              <a:avLst/>
            </a:prstGeom>
            <a:solidFill>
              <a:schemeClr val="tx1"/>
            </a:solidFill>
            <a:ln w="19050">
              <a:solidFill>
                <a:schemeClr val="tx1"/>
              </a:solidFill>
              <a:round/>
              <a:headEnd/>
              <a:tailEnd/>
            </a:ln>
          </p:spPr>
          <p:txBody>
            <a:bodyPr wrap="none" anchor="ctr"/>
            <a:lstStyle/>
            <a:p>
              <a:endParaRPr lang="en-US" altLang="zh-CN">
                <a:latin typeface="Arial"/>
                <a:cs typeface="Arial"/>
              </a:endParaRPr>
            </a:p>
          </p:txBody>
        </p:sp>
        <p:sp>
          <p:nvSpPr>
            <p:cNvPr id="402" name="Oval 25"/>
            <p:cNvSpPr>
              <a:spLocks noChangeAspect="1" noChangeArrowheads="1"/>
            </p:cNvSpPr>
            <p:nvPr/>
          </p:nvSpPr>
          <p:spPr bwMode="auto">
            <a:xfrm>
              <a:off x="2967006" y="6256361"/>
              <a:ext cx="173038" cy="158750"/>
            </a:xfrm>
            <a:prstGeom prst="ellipse">
              <a:avLst/>
            </a:prstGeom>
            <a:solidFill>
              <a:schemeClr val="tx1"/>
            </a:solidFill>
            <a:ln w="19050">
              <a:solidFill>
                <a:schemeClr val="tx1"/>
              </a:solidFill>
              <a:round/>
              <a:headEnd/>
              <a:tailEnd/>
            </a:ln>
          </p:spPr>
          <p:txBody>
            <a:bodyPr wrap="none" anchor="ctr"/>
            <a:lstStyle/>
            <a:p>
              <a:endParaRPr lang="en-US" altLang="zh-CN">
                <a:latin typeface="Arial"/>
                <a:cs typeface="Arial"/>
              </a:endParaRPr>
            </a:p>
          </p:txBody>
        </p:sp>
        <p:grpSp>
          <p:nvGrpSpPr>
            <p:cNvPr id="403" name="Group 52"/>
            <p:cNvGrpSpPr>
              <a:grpSpLocks/>
            </p:cNvGrpSpPr>
            <p:nvPr/>
          </p:nvGrpSpPr>
          <p:grpSpPr bwMode="auto">
            <a:xfrm>
              <a:off x="144979" y="2756150"/>
              <a:ext cx="3859925" cy="3476578"/>
              <a:chOff x="378373" y="2214789"/>
              <a:chExt cx="3859925" cy="3476578"/>
            </a:xfrm>
          </p:grpSpPr>
          <p:sp>
            <p:nvSpPr>
              <p:cNvPr id="404" name="Freeform 48"/>
              <p:cNvSpPr>
                <a:spLocks/>
              </p:cNvSpPr>
              <p:nvPr/>
            </p:nvSpPr>
            <p:spPr bwMode="auto">
              <a:xfrm>
                <a:off x="1776248" y="2313444"/>
                <a:ext cx="939362" cy="1420356"/>
              </a:xfrm>
              <a:custGeom>
                <a:avLst/>
                <a:gdLst>
                  <a:gd name="T0" fmla="*/ 2147483647 w 504"/>
                  <a:gd name="T1" fmla="*/ 0 h 816"/>
                  <a:gd name="T2" fmla="*/ 2147483647 w 504"/>
                  <a:gd name="T3" fmla="*/ 2147483647 h 816"/>
                  <a:gd name="T4" fmla="*/ 2147483647 w 504"/>
                  <a:gd name="T5" fmla="*/ 2147483647 h 816"/>
                  <a:gd name="T6" fmla="*/ 0 60000 65536"/>
                  <a:gd name="T7" fmla="*/ 0 60000 65536"/>
                  <a:gd name="T8" fmla="*/ 0 60000 65536"/>
                  <a:gd name="T9" fmla="*/ 0 w 504"/>
                  <a:gd name="T10" fmla="*/ 0 h 816"/>
                  <a:gd name="T11" fmla="*/ 504 w 504"/>
                  <a:gd name="T12" fmla="*/ 816 h 816"/>
                </a:gdLst>
                <a:ahLst/>
                <a:cxnLst>
                  <a:cxn ang="T6">
                    <a:pos x="T0" y="T1"/>
                  </a:cxn>
                  <a:cxn ang="T7">
                    <a:pos x="T2" y="T3"/>
                  </a:cxn>
                  <a:cxn ang="T8">
                    <a:pos x="T4" y="T5"/>
                  </a:cxn>
                </a:cxnLst>
                <a:rect l="T9" t="T10" r="T11" b="T12"/>
                <a:pathLst>
                  <a:path w="504" h="816">
                    <a:moveTo>
                      <a:pt x="72" y="0"/>
                    </a:moveTo>
                    <a:cubicBezTo>
                      <a:pt x="36" y="124"/>
                      <a:pt x="0" y="248"/>
                      <a:pt x="72" y="384"/>
                    </a:cubicBezTo>
                    <a:cubicBezTo>
                      <a:pt x="144" y="520"/>
                      <a:pt x="324" y="668"/>
                      <a:pt x="504" y="816"/>
                    </a:cubicBezTo>
                  </a:path>
                </a:pathLst>
              </a:custGeom>
              <a:noFill/>
              <a:ln w="9525">
                <a:solidFill>
                  <a:schemeClr val="tx1"/>
                </a:solidFill>
                <a:prstDash val="dash"/>
                <a:round/>
                <a:headEnd/>
                <a:tailEnd type="triangle" w="med" len="med"/>
              </a:ln>
            </p:spPr>
            <p:txBody>
              <a:bodyPr/>
              <a:lstStyle/>
              <a:p>
                <a:endParaRPr lang="en-US" altLang="zh-CN">
                  <a:latin typeface="Arial"/>
                  <a:cs typeface="Arial"/>
                </a:endParaRPr>
              </a:p>
            </p:txBody>
          </p:sp>
          <p:sp>
            <p:nvSpPr>
              <p:cNvPr id="405" name="Freeform 49"/>
              <p:cNvSpPr>
                <a:spLocks/>
              </p:cNvSpPr>
              <p:nvPr/>
            </p:nvSpPr>
            <p:spPr bwMode="auto">
              <a:xfrm>
                <a:off x="1996965" y="2348010"/>
                <a:ext cx="1190297" cy="3198356"/>
              </a:xfrm>
              <a:custGeom>
                <a:avLst/>
                <a:gdLst>
                  <a:gd name="T0" fmla="*/ 2147483647 w 832"/>
                  <a:gd name="T1" fmla="*/ 0 h 1888"/>
                  <a:gd name="T2" fmla="*/ 2147483647 w 832"/>
                  <a:gd name="T3" fmla="*/ 2147483647 h 1888"/>
                  <a:gd name="T4" fmla="*/ 2147483647 w 832"/>
                  <a:gd name="T5" fmla="*/ 2147483647 h 1888"/>
                  <a:gd name="T6" fmla="*/ 0 w 832"/>
                  <a:gd name="T7" fmla="*/ 2147483647 h 1888"/>
                  <a:gd name="T8" fmla="*/ 0 60000 65536"/>
                  <a:gd name="T9" fmla="*/ 0 60000 65536"/>
                  <a:gd name="T10" fmla="*/ 0 60000 65536"/>
                  <a:gd name="T11" fmla="*/ 0 60000 65536"/>
                  <a:gd name="T12" fmla="*/ 0 w 832"/>
                  <a:gd name="T13" fmla="*/ 0 h 1888"/>
                  <a:gd name="T14" fmla="*/ 832 w 832"/>
                  <a:gd name="T15" fmla="*/ 1888 h 1888"/>
                </a:gdLst>
                <a:ahLst/>
                <a:cxnLst>
                  <a:cxn ang="T8">
                    <a:pos x="T0" y="T1"/>
                  </a:cxn>
                  <a:cxn ang="T9">
                    <a:pos x="T2" y="T3"/>
                  </a:cxn>
                  <a:cxn ang="T10">
                    <a:pos x="T4" y="T5"/>
                  </a:cxn>
                  <a:cxn ang="T11">
                    <a:pos x="T6" y="T7"/>
                  </a:cxn>
                </a:cxnLst>
                <a:rect l="T12" t="T13" r="T14" b="T15"/>
                <a:pathLst>
                  <a:path w="832" h="1888">
                    <a:moveTo>
                      <a:pt x="432" y="0"/>
                    </a:moveTo>
                    <a:cubicBezTo>
                      <a:pt x="632" y="472"/>
                      <a:pt x="832" y="944"/>
                      <a:pt x="816" y="1248"/>
                    </a:cubicBezTo>
                    <a:cubicBezTo>
                      <a:pt x="800" y="1552"/>
                      <a:pt x="472" y="1760"/>
                      <a:pt x="336" y="1824"/>
                    </a:cubicBezTo>
                    <a:cubicBezTo>
                      <a:pt x="200" y="1888"/>
                      <a:pt x="100" y="1760"/>
                      <a:pt x="0" y="1632"/>
                    </a:cubicBezTo>
                  </a:path>
                </a:pathLst>
              </a:custGeom>
              <a:noFill/>
              <a:ln w="9525">
                <a:solidFill>
                  <a:schemeClr val="tx1"/>
                </a:solidFill>
                <a:prstDash val="dash"/>
                <a:round/>
                <a:headEnd/>
                <a:tailEnd type="triangle" w="med" len="med"/>
              </a:ln>
            </p:spPr>
            <p:txBody>
              <a:bodyPr/>
              <a:lstStyle/>
              <a:p>
                <a:endParaRPr lang="en-US" altLang="zh-CN">
                  <a:latin typeface="Arial"/>
                  <a:cs typeface="Arial"/>
                </a:endParaRPr>
              </a:p>
            </p:txBody>
          </p:sp>
          <p:sp>
            <p:nvSpPr>
              <p:cNvPr id="406" name="Freeform 50"/>
              <p:cNvSpPr>
                <a:spLocks/>
              </p:cNvSpPr>
              <p:nvPr/>
            </p:nvSpPr>
            <p:spPr bwMode="auto">
              <a:xfrm>
                <a:off x="3247697" y="2214789"/>
                <a:ext cx="990601" cy="3476578"/>
              </a:xfrm>
              <a:custGeom>
                <a:avLst/>
                <a:gdLst>
                  <a:gd name="T0" fmla="*/ 0 w 624"/>
                  <a:gd name="T1" fmla="*/ 0 h 1968"/>
                  <a:gd name="T2" fmla="*/ 2147483647 w 624"/>
                  <a:gd name="T3" fmla="*/ 2147483647 h 1968"/>
                  <a:gd name="T4" fmla="*/ 2147483647 w 624"/>
                  <a:gd name="T5" fmla="*/ 2147483647 h 1968"/>
                  <a:gd name="T6" fmla="*/ 0 60000 65536"/>
                  <a:gd name="T7" fmla="*/ 0 60000 65536"/>
                  <a:gd name="T8" fmla="*/ 0 60000 65536"/>
                  <a:gd name="T9" fmla="*/ 0 w 624"/>
                  <a:gd name="T10" fmla="*/ 0 h 1968"/>
                  <a:gd name="T11" fmla="*/ 624 w 624"/>
                  <a:gd name="T12" fmla="*/ 1968 h 1968"/>
                </a:gdLst>
                <a:ahLst/>
                <a:cxnLst>
                  <a:cxn ang="T6">
                    <a:pos x="T0" y="T1"/>
                  </a:cxn>
                  <a:cxn ang="T7">
                    <a:pos x="T2" y="T3"/>
                  </a:cxn>
                  <a:cxn ang="T8">
                    <a:pos x="T4" y="T5"/>
                  </a:cxn>
                </a:cxnLst>
                <a:rect l="T9" t="T10" r="T11" b="T12"/>
                <a:pathLst>
                  <a:path w="624" h="1968">
                    <a:moveTo>
                      <a:pt x="0" y="0"/>
                    </a:moveTo>
                    <a:cubicBezTo>
                      <a:pt x="264" y="220"/>
                      <a:pt x="528" y="440"/>
                      <a:pt x="576" y="768"/>
                    </a:cubicBezTo>
                    <a:cubicBezTo>
                      <a:pt x="624" y="1096"/>
                      <a:pt x="456" y="1532"/>
                      <a:pt x="288" y="1968"/>
                    </a:cubicBezTo>
                  </a:path>
                </a:pathLst>
              </a:custGeom>
              <a:noFill/>
              <a:ln w="9525">
                <a:solidFill>
                  <a:schemeClr val="tx1"/>
                </a:solidFill>
                <a:prstDash val="dash"/>
                <a:round/>
                <a:headEnd/>
                <a:tailEnd type="triangle" w="med" len="med"/>
              </a:ln>
            </p:spPr>
            <p:txBody>
              <a:bodyPr/>
              <a:lstStyle/>
              <a:p>
                <a:endParaRPr lang="en-US" altLang="zh-CN">
                  <a:latin typeface="Arial"/>
                  <a:cs typeface="Arial"/>
                </a:endParaRPr>
              </a:p>
            </p:txBody>
          </p:sp>
          <p:sp>
            <p:nvSpPr>
              <p:cNvPr id="407" name="Freeform 51"/>
              <p:cNvSpPr>
                <a:spLocks/>
              </p:cNvSpPr>
              <p:nvPr/>
            </p:nvSpPr>
            <p:spPr bwMode="auto">
              <a:xfrm>
                <a:off x="378373" y="2362200"/>
                <a:ext cx="1177158" cy="2143968"/>
              </a:xfrm>
              <a:custGeom>
                <a:avLst/>
                <a:gdLst>
                  <a:gd name="T0" fmla="*/ 2147483647 w 816"/>
                  <a:gd name="T1" fmla="*/ 0 h 1296"/>
                  <a:gd name="T2" fmla="*/ 0 w 816"/>
                  <a:gd name="T3" fmla="*/ 2147483647 h 1296"/>
                  <a:gd name="T4" fmla="*/ 2147483647 w 816"/>
                  <a:gd name="T5" fmla="*/ 2147483647 h 1296"/>
                  <a:gd name="T6" fmla="*/ 2147483647 w 816"/>
                  <a:gd name="T7" fmla="*/ 2147483647 h 1296"/>
                  <a:gd name="T8" fmla="*/ 0 60000 65536"/>
                  <a:gd name="T9" fmla="*/ 0 60000 65536"/>
                  <a:gd name="T10" fmla="*/ 0 60000 65536"/>
                  <a:gd name="T11" fmla="*/ 0 60000 65536"/>
                  <a:gd name="T12" fmla="*/ 0 w 816"/>
                  <a:gd name="T13" fmla="*/ 0 h 1296"/>
                  <a:gd name="T14" fmla="*/ 816 w 816"/>
                  <a:gd name="T15" fmla="*/ 1296 h 1296"/>
                </a:gdLst>
                <a:ahLst/>
                <a:cxnLst>
                  <a:cxn ang="T8">
                    <a:pos x="T0" y="T1"/>
                  </a:cxn>
                  <a:cxn ang="T9">
                    <a:pos x="T2" y="T3"/>
                  </a:cxn>
                  <a:cxn ang="T10">
                    <a:pos x="T4" y="T5"/>
                  </a:cxn>
                  <a:cxn ang="T11">
                    <a:pos x="T6" y="T7"/>
                  </a:cxn>
                </a:cxnLst>
                <a:rect l="T12" t="T13" r="T14" b="T15"/>
                <a:pathLst>
                  <a:path w="816" h="1296">
                    <a:moveTo>
                      <a:pt x="624" y="0"/>
                    </a:moveTo>
                    <a:cubicBezTo>
                      <a:pt x="312" y="180"/>
                      <a:pt x="0" y="360"/>
                      <a:pt x="0" y="528"/>
                    </a:cubicBezTo>
                    <a:cubicBezTo>
                      <a:pt x="0" y="696"/>
                      <a:pt x="488" y="880"/>
                      <a:pt x="624" y="1008"/>
                    </a:cubicBezTo>
                    <a:cubicBezTo>
                      <a:pt x="760" y="1136"/>
                      <a:pt x="788" y="1216"/>
                      <a:pt x="816" y="1296"/>
                    </a:cubicBezTo>
                  </a:path>
                </a:pathLst>
              </a:custGeom>
              <a:noFill/>
              <a:ln w="9525">
                <a:solidFill>
                  <a:schemeClr val="tx1"/>
                </a:solidFill>
                <a:prstDash val="dash"/>
                <a:round/>
                <a:headEnd/>
                <a:tailEnd type="triangle" w="med" len="med"/>
              </a:ln>
            </p:spPr>
            <p:txBody>
              <a:bodyPr/>
              <a:lstStyle/>
              <a:p>
                <a:endParaRPr lang="en-US" altLang="zh-CN">
                  <a:latin typeface="Arial"/>
                  <a:cs typeface="Arial"/>
                </a:endParaRPr>
              </a:p>
            </p:txBody>
          </p:sp>
        </p:grpSp>
      </p:grpSp>
      <p:grpSp>
        <p:nvGrpSpPr>
          <p:cNvPr id="408" name="Group 62"/>
          <p:cNvGrpSpPr>
            <a:grpSpLocks/>
          </p:cNvGrpSpPr>
          <p:nvPr/>
        </p:nvGrpSpPr>
        <p:grpSpPr bwMode="auto">
          <a:xfrm>
            <a:off x="6533122" y="1757214"/>
            <a:ext cx="3810000" cy="3273425"/>
            <a:chOff x="5181600" y="914400"/>
            <a:chExt cx="3810000" cy="3273425"/>
          </a:xfrm>
        </p:grpSpPr>
        <p:sp>
          <p:nvSpPr>
            <p:cNvPr id="409" name="Line 47"/>
            <p:cNvSpPr>
              <a:spLocks noChangeShapeType="1"/>
            </p:cNvSpPr>
            <p:nvPr/>
          </p:nvSpPr>
          <p:spPr bwMode="auto">
            <a:xfrm flipV="1">
              <a:off x="5181600" y="914400"/>
              <a:ext cx="0" cy="3270250"/>
            </a:xfrm>
            <a:prstGeom prst="line">
              <a:avLst/>
            </a:prstGeom>
            <a:noFill/>
            <a:ln w="19050">
              <a:solidFill>
                <a:schemeClr val="tx1"/>
              </a:solidFill>
              <a:round/>
              <a:headEnd/>
              <a:tailEnd type="triangle" w="med" len="med"/>
            </a:ln>
          </p:spPr>
          <p:txBody>
            <a:bodyPr wrap="none" anchor="ctr"/>
            <a:lstStyle/>
            <a:p>
              <a:endParaRPr lang="zh-CN" altLang="en-US">
                <a:latin typeface="Arial"/>
                <a:cs typeface="Arial"/>
              </a:endParaRPr>
            </a:p>
          </p:txBody>
        </p:sp>
        <p:sp>
          <p:nvSpPr>
            <p:cNvPr id="410" name="Line 48"/>
            <p:cNvSpPr>
              <a:spLocks noChangeShapeType="1"/>
            </p:cNvSpPr>
            <p:nvPr/>
          </p:nvSpPr>
          <p:spPr bwMode="auto">
            <a:xfrm>
              <a:off x="5181600" y="4184650"/>
              <a:ext cx="3810000" cy="3175"/>
            </a:xfrm>
            <a:prstGeom prst="line">
              <a:avLst/>
            </a:prstGeom>
            <a:noFill/>
            <a:ln w="19050">
              <a:solidFill>
                <a:schemeClr val="tx1"/>
              </a:solidFill>
              <a:round/>
              <a:headEnd/>
              <a:tailEnd type="triangle" w="med" len="med"/>
            </a:ln>
          </p:spPr>
          <p:txBody>
            <a:bodyPr wrap="none" anchor="ctr"/>
            <a:lstStyle/>
            <a:p>
              <a:endParaRPr lang="zh-CN" altLang="en-US">
                <a:latin typeface="Arial"/>
                <a:cs typeface="Arial"/>
              </a:endParaRPr>
            </a:p>
          </p:txBody>
        </p:sp>
        <p:sp>
          <p:nvSpPr>
            <p:cNvPr id="411" name="Line 49"/>
            <p:cNvSpPr>
              <a:spLocks noChangeShapeType="1"/>
            </p:cNvSpPr>
            <p:nvPr/>
          </p:nvSpPr>
          <p:spPr bwMode="auto">
            <a:xfrm flipV="1">
              <a:off x="5181600" y="2506663"/>
              <a:ext cx="2819400" cy="1677987"/>
            </a:xfrm>
            <a:prstGeom prst="line">
              <a:avLst/>
            </a:prstGeom>
            <a:noFill/>
            <a:ln w="19050">
              <a:solidFill>
                <a:schemeClr val="tx1"/>
              </a:solidFill>
              <a:round/>
              <a:headEnd/>
              <a:tailEnd type="triangle" w="med" len="med"/>
            </a:ln>
          </p:spPr>
          <p:txBody>
            <a:bodyPr wrap="none" anchor="ctr"/>
            <a:lstStyle/>
            <a:p>
              <a:endParaRPr lang="zh-CN" altLang="en-US">
                <a:latin typeface="Arial"/>
                <a:cs typeface="Arial"/>
              </a:endParaRPr>
            </a:p>
          </p:txBody>
        </p:sp>
        <p:sp>
          <p:nvSpPr>
            <p:cNvPr id="412" name="Oval 50"/>
            <p:cNvSpPr>
              <a:spLocks noChangeAspect="1" noChangeArrowheads="1"/>
            </p:cNvSpPr>
            <p:nvPr/>
          </p:nvSpPr>
          <p:spPr bwMode="auto">
            <a:xfrm>
              <a:off x="6132513" y="2740025"/>
              <a:ext cx="173037" cy="158750"/>
            </a:xfrm>
            <a:prstGeom prst="ellipse">
              <a:avLst/>
            </a:prstGeom>
            <a:solidFill>
              <a:srgbClr val="FF0000"/>
            </a:solidFill>
            <a:ln w="19050">
              <a:noFill/>
              <a:round/>
              <a:headEnd/>
              <a:tailEnd/>
            </a:ln>
          </p:spPr>
          <p:txBody>
            <a:bodyPr wrap="none" anchor="ctr"/>
            <a:lstStyle/>
            <a:p>
              <a:endParaRPr lang="en-US" altLang="zh-CN">
                <a:latin typeface="Arial"/>
                <a:cs typeface="Arial"/>
              </a:endParaRPr>
            </a:p>
          </p:txBody>
        </p:sp>
        <p:sp>
          <p:nvSpPr>
            <p:cNvPr id="413" name="Oval 51"/>
            <p:cNvSpPr>
              <a:spLocks noChangeAspect="1" noChangeArrowheads="1"/>
            </p:cNvSpPr>
            <p:nvPr/>
          </p:nvSpPr>
          <p:spPr bwMode="auto">
            <a:xfrm>
              <a:off x="6284913" y="2892425"/>
              <a:ext cx="173037" cy="158750"/>
            </a:xfrm>
            <a:prstGeom prst="ellipse">
              <a:avLst/>
            </a:prstGeom>
            <a:solidFill>
              <a:srgbClr val="FF0000"/>
            </a:solidFill>
            <a:ln w="19050">
              <a:noFill/>
              <a:round/>
              <a:headEnd/>
              <a:tailEnd/>
            </a:ln>
          </p:spPr>
          <p:txBody>
            <a:bodyPr wrap="none" anchor="ctr"/>
            <a:lstStyle/>
            <a:p>
              <a:endParaRPr lang="en-US" altLang="zh-CN">
                <a:latin typeface="Arial"/>
                <a:cs typeface="Arial"/>
              </a:endParaRPr>
            </a:p>
          </p:txBody>
        </p:sp>
        <p:sp>
          <p:nvSpPr>
            <p:cNvPr id="414" name="Oval 52"/>
            <p:cNvSpPr>
              <a:spLocks noChangeAspect="1" noChangeArrowheads="1"/>
            </p:cNvSpPr>
            <p:nvPr/>
          </p:nvSpPr>
          <p:spPr bwMode="auto">
            <a:xfrm>
              <a:off x="5791200" y="2743200"/>
              <a:ext cx="173038" cy="158750"/>
            </a:xfrm>
            <a:prstGeom prst="ellipse">
              <a:avLst/>
            </a:prstGeom>
            <a:solidFill>
              <a:srgbClr val="FF0000"/>
            </a:solidFill>
            <a:ln w="19050">
              <a:noFill/>
              <a:round/>
              <a:headEnd/>
              <a:tailEnd/>
            </a:ln>
          </p:spPr>
          <p:txBody>
            <a:bodyPr wrap="none" anchor="ctr"/>
            <a:lstStyle/>
            <a:p>
              <a:endParaRPr lang="en-US" altLang="zh-CN">
                <a:latin typeface="Arial"/>
                <a:cs typeface="Arial"/>
              </a:endParaRPr>
            </a:p>
          </p:txBody>
        </p:sp>
        <p:sp>
          <p:nvSpPr>
            <p:cNvPr id="415" name="Oval 53"/>
            <p:cNvSpPr>
              <a:spLocks noChangeAspect="1" noChangeArrowheads="1"/>
            </p:cNvSpPr>
            <p:nvPr/>
          </p:nvSpPr>
          <p:spPr bwMode="auto">
            <a:xfrm>
              <a:off x="6096000" y="3124200"/>
              <a:ext cx="173038" cy="158750"/>
            </a:xfrm>
            <a:prstGeom prst="ellipse">
              <a:avLst/>
            </a:prstGeom>
            <a:solidFill>
              <a:srgbClr val="FF0000"/>
            </a:solidFill>
            <a:ln w="19050">
              <a:noFill/>
              <a:round/>
              <a:headEnd/>
              <a:tailEnd/>
            </a:ln>
          </p:spPr>
          <p:txBody>
            <a:bodyPr wrap="none" anchor="ctr"/>
            <a:lstStyle/>
            <a:p>
              <a:endParaRPr lang="en-US" altLang="zh-CN">
                <a:latin typeface="Arial"/>
                <a:cs typeface="Arial"/>
              </a:endParaRPr>
            </a:p>
          </p:txBody>
        </p:sp>
        <p:sp>
          <p:nvSpPr>
            <p:cNvPr id="416" name="Oval 54"/>
            <p:cNvSpPr>
              <a:spLocks noChangeAspect="1" noChangeArrowheads="1"/>
            </p:cNvSpPr>
            <p:nvPr/>
          </p:nvSpPr>
          <p:spPr bwMode="auto">
            <a:xfrm>
              <a:off x="5867400" y="3048000"/>
              <a:ext cx="173038" cy="158750"/>
            </a:xfrm>
            <a:prstGeom prst="ellipse">
              <a:avLst/>
            </a:prstGeom>
            <a:solidFill>
              <a:srgbClr val="FF0000"/>
            </a:solidFill>
            <a:ln w="19050">
              <a:noFill/>
              <a:round/>
              <a:headEnd/>
              <a:tailEnd/>
            </a:ln>
          </p:spPr>
          <p:txBody>
            <a:bodyPr wrap="none" anchor="ctr"/>
            <a:lstStyle/>
            <a:p>
              <a:endParaRPr lang="en-US" altLang="zh-CN">
                <a:latin typeface="Arial"/>
                <a:cs typeface="Arial"/>
              </a:endParaRPr>
            </a:p>
          </p:txBody>
        </p:sp>
        <p:sp>
          <p:nvSpPr>
            <p:cNvPr id="417" name="Oval 55"/>
            <p:cNvSpPr>
              <a:spLocks noChangeAspect="1" noChangeArrowheads="1"/>
            </p:cNvSpPr>
            <p:nvPr/>
          </p:nvSpPr>
          <p:spPr bwMode="auto">
            <a:xfrm>
              <a:off x="7162800" y="1676400"/>
              <a:ext cx="173038" cy="158750"/>
            </a:xfrm>
            <a:prstGeom prst="ellipse">
              <a:avLst/>
            </a:prstGeom>
            <a:solidFill>
              <a:srgbClr val="008000"/>
            </a:solidFill>
            <a:ln w="19050">
              <a:noFill/>
              <a:round/>
              <a:headEnd/>
              <a:tailEnd/>
            </a:ln>
          </p:spPr>
          <p:txBody>
            <a:bodyPr wrap="none" anchor="ctr"/>
            <a:lstStyle/>
            <a:p>
              <a:endParaRPr lang="en-US" altLang="zh-CN">
                <a:latin typeface="Arial"/>
                <a:cs typeface="Arial"/>
              </a:endParaRPr>
            </a:p>
          </p:txBody>
        </p:sp>
        <p:sp>
          <p:nvSpPr>
            <p:cNvPr id="418" name="Oval 56"/>
            <p:cNvSpPr>
              <a:spLocks noChangeAspect="1" noChangeArrowheads="1"/>
            </p:cNvSpPr>
            <p:nvPr/>
          </p:nvSpPr>
          <p:spPr bwMode="auto">
            <a:xfrm>
              <a:off x="7086600" y="2286000"/>
              <a:ext cx="173038" cy="158750"/>
            </a:xfrm>
            <a:prstGeom prst="ellipse">
              <a:avLst/>
            </a:prstGeom>
            <a:solidFill>
              <a:srgbClr val="008000"/>
            </a:solidFill>
            <a:ln w="19050">
              <a:noFill/>
              <a:round/>
              <a:headEnd/>
              <a:tailEnd/>
            </a:ln>
          </p:spPr>
          <p:txBody>
            <a:bodyPr wrap="none" anchor="ctr"/>
            <a:lstStyle/>
            <a:p>
              <a:endParaRPr lang="en-US" altLang="zh-CN">
                <a:latin typeface="Arial"/>
                <a:cs typeface="Arial"/>
              </a:endParaRPr>
            </a:p>
          </p:txBody>
        </p:sp>
        <p:sp>
          <p:nvSpPr>
            <p:cNvPr id="419" name="Oval 57"/>
            <p:cNvSpPr>
              <a:spLocks noChangeAspect="1" noChangeArrowheads="1"/>
            </p:cNvSpPr>
            <p:nvPr/>
          </p:nvSpPr>
          <p:spPr bwMode="auto">
            <a:xfrm>
              <a:off x="6858000" y="1981200"/>
              <a:ext cx="173038" cy="158750"/>
            </a:xfrm>
            <a:prstGeom prst="ellipse">
              <a:avLst/>
            </a:prstGeom>
            <a:solidFill>
              <a:srgbClr val="008000"/>
            </a:solidFill>
            <a:ln w="19050">
              <a:noFill/>
              <a:round/>
              <a:headEnd/>
              <a:tailEnd/>
            </a:ln>
          </p:spPr>
          <p:txBody>
            <a:bodyPr wrap="none" anchor="ctr"/>
            <a:lstStyle/>
            <a:p>
              <a:endParaRPr lang="en-US" altLang="zh-CN">
                <a:latin typeface="Arial"/>
                <a:cs typeface="Arial"/>
              </a:endParaRPr>
            </a:p>
          </p:txBody>
        </p:sp>
        <p:sp>
          <p:nvSpPr>
            <p:cNvPr id="420" name="Oval 58"/>
            <p:cNvSpPr>
              <a:spLocks noChangeAspect="1" noChangeArrowheads="1"/>
            </p:cNvSpPr>
            <p:nvPr/>
          </p:nvSpPr>
          <p:spPr bwMode="auto">
            <a:xfrm>
              <a:off x="7162800" y="1981200"/>
              <a:ext cx="173038" cy="158750"/>
            </a:xfrm>
            <a:prstGeom prst="ellipse">
              <a:avLst/>
            </a:prstGeom>
            <a:solidFill>
              <a:srgbClr val="008000"/>
            </a:solidFill>
            <a:ln w="19050">
              <a:noFill/>
              <a:round/>
              <a:headEnd/>
              <a:tailEnd/>
            </a:ln>
          </p:spPr>
          <p:txBody>
            <a:bodyPr wrap="none" anchor="ctr"/>
            <a:lstStyle/>
            <a:p>
              <a:endParaRPr lang="en-US" altLang="zh-CN">
                <a:latin typeface="Arial"/>
                <a:cs typeface="Arial"/>
              </a:endParaRPr>
            </a:p>
          </p:txBody>
        </p:sp>
        <p:sp>
          <p:nvSpPr>
            <p:cNvPr id="421" name="Oval 59"/>
            <p:cNvSpPr>
              <a:spLocks noChangeAspect="1" noChangeArrowheads="1"/>
            </p:cNvSpPr>
            <p:nvPr/>
          </p:nvSpPr>
          <p:spPr bwMode="auto">
            <a:xfrm>
              <a:off x="6629400" y="2743200"/>
              <a:ext cx="173038" cy="158750"/>
            </a:xfrm>
            <a:prstGeom prst="ellipse">
              <a:avLst/>
            </a:prstGeom>
            <a:solidFill>
              <a:srgbClr val="FF0000"/>
            </a:solidFill>
            <a:ln w="19050">
              <a:noFill/>
              <a:round/>
              <a:headEnd/>
              <a:tailEnd/>
            </a:ln>
          </p:spPr>
          <p:txBody>
            <a:bodyPr wrap="none" anchor="ctr"/>
            <a:lstStyle/>
            <a:p>
              <a:endParaRPr lang="en-US" altLang="zh-CN">
                <a:latin typeface="Arial"/>
                <a:cs typeface="Arial"/>
              </a:endParaRPr>
            </a:p>
          </p:txBody>
        </p:sp>
        <p:sp>
          <p:nvSpPr>
            <p:cNvPr id="422" name="Oval 60"/>
            <p:cNvSpPr>
              <a:spLocks noChangeAspect="1" noChangeArrowheads="1"/>
            </p:cNvSpPr>
            <p:nvPr/>
          </p:nvSpPr>
          <p:spPr bwMode="auto">
            <a:xfrm>
              <a:off x="5943600" y="2438400"/>
              <a:ext cx="173038" cy="158750"/>
            </a:xfrm>
            <a:prstGeom prst="ellipse">
              <a:avLst/>
            </a:prstGeom>
            <a:solidFill>
              <a:srgbClr val="FF0000"/>
            </a:solidFill>
            <a:ln w="19050">
              <a:noFill/>
              <a:round/>
              <a:headEnd/>
              <a:tailEnd/>
            </a:ln>
          </p:spPr>
          <p:txBody>
            <a:bodyPr wrap="none" anchor="ctr"/>
            <a:lstStyle/>
            <a:p>
              <a:endParaRPr lang="en-US" altLang="zh-CN">
                <a:latin typeface="Arial"/>
                <a:cs typeface="Arial"/>
              </a:endParaRPr>
            </a:p>
          </p:txBody>
        </p:sp>
        <p:sp>
          <p:nvSpPr>
            <p:cNvPr id="423" name="Oval 61"/>
            <p:cNvSpPr>
              <a:spLocks noChangeAspect="1" noChangeArrowheads="1"/>
            </p:cNvSpPr>
            <p:nvPr/>
          </p:nvSpPr>
          <p:spPr bwMode="auto">
            <a:xfrm>
              <a:off x="8001000" y="3657600"/>
              <a:ext cx="173038" cy="158750"/>
            </a:xfrm>
            <a:prstGeom prst="ellipse">
              <a:avLst/>
            </a:prstGeom>
            <a:solidFill>
              <a:srgbClr val="00FFFF"/>
            </a:solidFill>
            <a:ln w="19050">
              <a:noFill/>
              <a:round/>
              <a:headEnd/>
              <a:tailEnd/>
            </a:ln>
          </p:spPr>
          <p:txBody>
            <a:bodyPr wrap="none" anchor="ctr"/>
            <a:lstStyle/>
            <a:p>
              <a:endParaRPr lang="en-US" altLang="zh-CN">
                <a:latin typeface="Arial"/>
                <a:cs typeface="Arial"/>
              </a:endParaRPr>
            </a:p>
          </p:txBody>
        </p:sp>
        <p:sp>
          <p:nvSpPr>
            <p:cNvPr id="424" name="Oval 62"/>
            <p:cNvSpPr>
              <a:spLocks noChangeAspect="1" noChangeArrowheads="1"/>
            </p:cNvSpPr>
            <p:nvPr/>
          </p:nvSpPr>
          <p:spPr bwMode="auto">
            <a:xfrm>
              <a:off x="7848600" y="3429000"/>
              <a:ext cx="173038" cy="158750"/>
            </a:xfrm>
            <a:prstGeom prst="ellipse">
              <a:avLst/>
            </a:prstGeom>
            <a:solidFill>
              <a:srgbClr val="00FFFF"/>
            </a:solidFill>
            <a:ln w="19050">
              <a:noFill/>
              <a:round/>
              <a:headEnd/>
              <a:tailEnd/>
            </a:ln>
          </p:spPr>
          <p:txBody>
            <a:bodyPr wrap="none" anchor="ctr"/>
            <a:lstStyle/>
            <a:p>
              <a:endParaRPr lang="en-US" altLang="zh-CN">
                <a:latin typeface="Arial"/>
                <a:cs typeface="Arial"/>
              </a:endParaRPr>
            </a:p>
          </p:txBody>
        </p:sp>
        <p:sp>
          <p:nvSpPr>
            <p:cNvPr id="425" name="Oval 63"/>
            <p:cNvSpPr>
              <a:spLocks noChangeAspect="1" noChangeArrowheads="1"/>
            </p:cNvSpPr>
            <p:nvPr/>
          </p:nvSpPr>
          <p:spPr bwMode="auto">
            <a:xfrm>
              <a:off x="7620000" y="3657600"/>
              <a:ext cx="173038" cy="158750"/>
            </a:xfrm>
            <a:prstGeom prst="ellipse">
              <a:avLst/>
            </a:prstGeom>
            <a:solidFill>
              <a:srgbClr val="00FFFF"/>
            </a:solidFill>
            <a:ln w="19050">
              <a:noFill/>
              <a:round/>
              <a:headEnd/>
              <a:tailEnd/>
            </a:ln>
          </p:spPr>
          <p:txBody>
            <a:bodyPr wrap="none" anchor="ctr"/>
            <a:lstStyle/>
            <a:p>
              <a:endParaRPr lang="en-US" altLang="zh-CN">
                <a:latin typeface="Arial"/>
                <a:cs typeface="Arial"/>
              </a:endParaRPr>
            </a:p>
          </p:txBody>
        </p:sp>
      </p:grpSp>
      <p:sp>
        <p:nvSpPr>
          <p:cNvPr id="426" name="Text Box 67"/>
          <p:cNvSpPr txBox="1">
            <a:spLocks noChangeArrowheads="1"/>
          </p:cNvSpPr>
          <p:nvPr/>
        </p:nvSpPr>
        <p:spPr bwMode="auto">
          <a:xfrm>
            <a:off x="6985559" y="5816452"/>
            <a:ext cx="2605088" cy="83099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lgn="ctr">
              <a:defRPr/>
            </a:pPr>
            <a:r>
              <a:rPr lang="zh-CN" altLang="en-US" sz="1600" b="1" dirty="0" smtClean="0">
                <a:latin typeface="Arial"/>
                <a:cs typeface="Arial"/>
              </a:rPr>
              <a:t>特征聚类</a:t>
            </a:r>
            <a:r>
              <a:rPr lang="en-US" sz="1600" b="1" dirty="0" smtClean="0">
                <a:latin typeface="Arial"/>
                <a:cs typeface="Arial"/>
              </a:rPr>
              <a:t> </a:t>
            </a:r>
            <a:endParaRPr lang="en-US" sz="1600" b="1" dirty="0">
              <a:latin typeface="Arial"/>
              <a:cs typeface="Arial"/>
            </a:endParaRPr>
          </a:p>
          <a:p>
            <a:pPr algn="ctr">
              <a:defRPr/>
            </a:pPr>
            <a:r>
              <a:rPr lang="en-US" sz="1600" b="1" i="1" dirty="0" smtClean="0">
                <a:solidFill>
                  <a:schemeClr val="bg1"/>
                </a:solidFill>
                <a:latin typeface="Arial"/>
                <a:cs typeface="Arial"/>
              </a:rPr>
              <a:t>K</a:t>
            </a:r>
            <a:r>
              <a:rPr lang="en-US" sz="1600" b="1" dirty="0" smtClean="0">
                <a:solidFill>
                  <a:schemeClr val="bg1"/>
                </a:solidFill>
                <a:latin typeface="Arial"/>
                <a:cs typeface="Arial"/>
              </a:rPr>
              <a:t>-means, Affinity Propagation, </a:t>
            </a:r>
            <a:r>
              <a:rPr lang="en-US" sz="1600" i="1" dirty="0" smtClean="0">
                <a:solidFill>
                  <a:schemeClr val="bg1"/>
                </a:solidFill>
                <a:latin typeface="Arial"/>
                <a:cs typeface="Arial"/>
              </a:rPr>
              <a:t>etc.</a:t>
            </a:r>
            <a:endParaRPr lang="en-US" sz="1600" i="1" dirty="0">
              <a:solidFill>
                <a:schemeClr val="bg1"/>
              </a:solidFill>
              <a:latin typeface="Arial"/>
              <a:cs typeface="Arial"/>
            </a:endParaRPr>
          </a:p>
        </p:txBody>
      </p:sp>
      <p:grpSp>
        <p:nvGrpSpPr>
          <p:cNvPr id="427" name="Group 91"/>
          <p:cNvGrpSpPr>
            <a:grpSpLocks/>
          </p:cNvGrpSpPr>
          <p:nvPr/>
        </p:nvGrpSpPr>
        <p:grpSpPr bwMode="auto">
          <a:xfrm>
            <a:off x="5370130" y="2003278"/>
            <a:ext cx="961380" cy="564083"/>
            <a:chOff x="3896365" y="1928802"/>
            <a:chExt cx="961387" cy="564443"/>
          </a:xfrm>
        </p:grpSpPr>
        <p:sp>
          <p:nvSpPr>
            <p:cNvPr id="428" name="TextBox 77"/>
            <p:cNvSpPr txBox="1">
              <a:spLocks noChangeArrowheads="1"/>
            </p:cNvSpPr>
            <p:nvPr/>
          </p:nvSpPr>
          <p:spPr bwMode="auto">
            <a:xfrm>
              <a:off x="4101511" y="1928802"/>
              <a:ext cx="684803" cy="369332"/>
            </a:xfrm>
            <a:prstGeom prst="rect">
              <a:avLst/>
            </a:prstGeom>
            <a:noFill/>
            <a:ln w="9525">
              <a:noFill/>
              <a:miter lim="800000"/>
              <a:headEnd/>
              <a:tailEnd/>
            </a:ln>
          </p:spPr>
          <p:txBody>
            <a:bodyPr wrap="none">
              <a:spAutoFit/>
            </a:bodyPr>
            <a:lstStyle/>
            <a:p>
              <a:r>
                <a:rPr lang="en-US" altLang="zh-CN">
                  <a:latin typeface="Arial"/>
                  <a:cs typeface="Arial"/>
                </a:rPr>
                <a:t>SIFT</a:t>
              </a:r>
            </a:p>
          </p:txBody>
        </p:sp>
        <p:sp>
          <p:nvSpPr>
            <p:cNvPr id="429" name="Left Arrow 78"/>
            <p:cNvSpPr/>
            <p:nvPr/>
          </p:nvSpPr>
          <p:spPr>
            <a:xfrm>
              <a:off x="3896365" y="2143251"/>
              <a:ext cx="961387" cy="349994"/>
            </a:xfrm>
            <a:prstGeom prst="leftArrow">
              <a:avLst/>
            </a:prstGeom>
            <a:solidFill>
              <a:srgbClr val="FFFF00"/>
            </a:solid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a:latin typeface="Arial"/>
                <a:cs typeface="Arial"/>
              </a:endParaRPr>
            </a:p>
          </p:txBody>
        </p:sp>
      </p:grpSp>
      <p:sp>
        <p:nvSpPr>
          <p:cNvPr id="430" name="Right Arrow 79"/>
          <p:cNvSpPr/>
          <p:nvPr/>
        </p:nvSpPr>
        <p:spPr>
          <a:xfrm>
            <a:off x="5887009" y="6023744"/>
            <a:ext cx="977900" cy="320204"/>
          </a:xfrm>
          <a:prstGeom prst="rightArrow">
            <a:avLst/>
          </a:prstGeom>
          <a:solidFill>
            <a:srgbClr val="FFFF00"/>
          </a:solid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a:latin typeface="Arial"/>
              <a:cs typeface="Arial"/>
            </a:endParaRPr>
          </a:p>
        </p:txBody>
      </p:sp>
      <p:sp>
        <p:nvSpPr>
          <p:cNvPr id="431" name="Up Arrow 80"/>
          <p:cNvSpPr/>
          <p:nvPr/>
        </p:nvSpPr>
        <p:spPr>
          <a:xfrm>
            <a:off x="8250449" y="5087640"/>
            <a:ext cx="340172" cy="642938"/>
          </a:xfrm>
          <a:prstGeom prst="upArrow">
            <a:avLst/>
          </a:prstGeom>
          <a:solidFill>
            <a:srgbClr val="FFFF00"/>
          </a:solid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a:latin typeface="Arial"/>
              <a:cs typeface="Arial"/>
            </a:endParaRPr>
          </a:p>
        </p:txBody>
      </p:sp>
      <p:sp>
        <p:nvSpPr>
          <p:cNvPr id="432" name="TextBox 81"/>
          <p:cNvSpPr txBox="1">
            <a:spLocks noChangeArrowheads="1"/>
          </p:cNvSpPr>
          <p:nvPr/>
        </p:nvSpPr>
        <p:spPr bwMode="auto">
          <a:xfrm>
            <a:off x="905480" y="6407967"/>
            <a:ext cx="1114408" cy="369332"/>
          </a:xfrm>
          <a:prstGeom prst="rect">
            <a:avLst/>
          </a:prstGeom>
          <a:noFill/>
          <a:ln w="9525">
            <a:noFill/>
            <a:miter lim="800000"/>
            <a:headEnd/>
            <a:tailEnd/>
          </a:ln>
        </p:spPr>
        <p:txBody>
          <a:bodyPr wrap="none">
            <a:spAutoFit/>
          </a:bodyPr>
          <a:lstStyle/>
          <a:p>
            <a:r>
              <a:rPr lang="zh-CN" altLang="en-US" b="1" dirty="0" smtClean="0">
                <a:latin typeface="Arial"/>
                <a:cs typeface="Arial"/>
              </a:rPr>
              <a:t>特征空间</a:t>
            </a:r>
            <a:endParaRPr lang="en-US" altLang="zh-CN" b="1" dirty="0">
              <a:latin typeface="Arial"/>
              <a:cs typeface="Arial"/>
            </a:endParaRPr>
          </a:p>
        </p:txBody>
      </p:sp>
      <p:grpSp>
        <p:nvGrpSpPr>
          <p:cNvPr id="433" name="Group 96"/>
          <p:cNvGrpSpPr>
            <a:grpSpLocks/>
          </p:cNvGrpSpPr>
          <p:nvPr/>
        </p:nvGrpSpPr>
        <p:grpSpPr bwMode="auto">
          <a:xfrm>
            <a:off x="6387072" y="1646089"/>
            <a:ext cx="4132262" cy="2786063"/>
            <a:chOff x="4797200" y="71414"/>
            <a:chExt cx="4132518" cy="2786082"/>
          </a:xfrm>
        </p:grpSpPr>
        <p:grpSp>
          <p:nvGrpSpPr>
            <p:cNvPr id="434" name="Group 34"/>
            <p:cNvGrpSpPr>
              <a:grpSpLocks/>
            </p:cNvGrpSpPr>
            <p:nvPr/>
          </p:nvGrpSpPr>
          <p:grpSpPr bwMode="auto">
            <a:xfrm>
              <a:off x="5043518" y="71414"/>
              <a:ext cx="3886200" cy="2593540"/>
              <a:chOff x="4953000" y="990600"/>
              <a:chExt cx="3886200" cy="2593540"/>
            </a:xfrm>
          </p:grpSpPr>
          <p:sp>
            <p:nvSpPr>
              <p:cNvPr id="436" name="Rectangle 2"/>
              <p:cNvSpPr>
                <a:spLocks noChangeArrowheads="1"/>
              </p:cNvSpPr>
              <p:nvPr/>
            </p:nvSpPr>
            <p:spPr bwMode="auto">
              <a:xfrm>
                <a:off x="5105400" y="990600"/>
                <a:ext cx="3733800" cy="2438400"/>
              </a:xfrm>
              <a:prstGeom prst="rect">
                <a:avLst/>
              </a:prstGeom>
              <a:solidFill>
                <a:schemeClr val="bg1"/>
              </a:solidFill>
              <a:ln w="28575">
                <a:solidFill>
                  <a:schemeClr val="tx1"/>
                </a:solidFill>
                <a:miter lim="800000"/>
                <a:headEnd/>
                <a:tailEnd/>
              </a:ln>
            </p:spPr>
            <p:txBody>
              <a:bodyPr wrap="none" anchor="ctr"/>
              <a:lstStyle/>
              <a:p>
                <a:endParaRPr lang="en-US" altLang="zh-CN">
                  <a:latin typeface="Arial"/>
                  <a:cs typeface="Arial"/>
                </a:endParaRPr>
              </a:p>
            </p:txBody>
          </p:sp>
          <p:sp>
            <p:nvSpPr>
              <p:cNvPr id="437" name="Rectangle 33"/>
              <p:cNvSpPr>
                <a:spLocks noChangeArrowheads="1"/>
              </p:cNvSpPr>
              <p:nvPr/>
            </p:nvSpPr>
            <p:spPr bwMode="auto">
              <a:xfrm>
                <a:off x="4953000" y="1088572"/>
                <a:ext cx="3733800" cy="2495568"/>
              </a:xfrm>
              <a:prstGeom prst="rect">
                <a:avLst/>
              </a:prstGeom>
              <a:solidFill>
                <a:schemeClr val="bg1"/>
              </a:solidFill>
              <a:ln w="28575">
                <a:solidFill>
                  <a:schemeClr val="tx1"/>
                </a:solidFill>
                <a:miter lim="800000"/>
                <a:headEnd/>
                <a:tailEnd/>
              </a:ln>
            </p:spPr>
            <p:txBody>
              <a:bodyPr wrap="none" anchor="ctr"/>
              <a:lstStyle/>
              <a:p>
                <a:endParaRPr lang="en-US" altLang="zh-CN">
                  <a:latin typeface="Arial"/>
                  <a:cs typeface="Arial"/>
                </a:endParaRPr>
              </a:p>
            </p:txBody>
          </p:sp>
        </p:grpSp>
        <p:pic>
          <p:nvPicPr>
            <p:cNvPr id="435" name="Picture 2"/>
            <p:cNvPicPr>
              <a:picLocks noChangeAspect="1" noChangeArrowheads="1"/>
            </p:cNvPicPr>
            <p:nvPr/>
          </p:nvPicPr>
          <p:blipFill>
            <a:blip r:embed="rId4" cstate="print"/>
            <a:srcRect l="8333" t="4056" r="9201" b="9023"/>
            <a:stretch>
              <a:fillRect/>
            </a:stretch>
          </p:blipFill>
          <p:spPr bwMode="auto">
            <a:xfrm>
              <a:off x="4797200" y="253070"/>
              <a:ext cx="3879424" cy="2604426"/>
            </a:xfrm>
            <a:prstGeom prst="rect">
              <a:avLst/>
            </a:prstGeom>
            <a:noFill/>
            <a:ln w="9525">
              <a:noFill/>
              <a:miter lim="800000"/>
              <a:headEnd/>
              <a:tailEnd/>
            </a:ln>
          </p:spPr>
        </p:pic>
      </p:grpSp>
      <p:grpSp>
        <p:nvGrpSpPr>
          <p:cNvPr id="438" name="Group 97"/>
          <p:cNvGrpSpPr>
            <a:grpSpLocks/>
          </p:cNvGrpSpPr>
          <p:nvPr/>
        </p:nvGrpSpPr>
        <p:grpSpPr bwMode="auto">
          <a:xfrm>
            <a:off x="9590647" y="5522764"/>
            <a:ext cx="785812" cy="1338263"/>
            <a:chOff x="5105400" y="103188"/>
            <a:chExt cx="2667000" cy="4164012"/>
          </a:xfrm>
        </p:grpSpPr>
        <p:sp>
          <p:nvSpPr>
            <p:cNvPr id="439" name="Line 7"/>
            <p:cNvSpPr>
              <a:spLocks noChangeShapeType="1"/>
            </p:cNvSpPr>
            <p:nvPr/>
          </p:nvSpPr>
          <p:spPr bwMode="auto">
            <a:xfrm flipV="1">
              <a:off x="7043738" y="3089275"/>
              <a:ext cx="304800" cy="457200"/>
            </a:xfrm>
            <a:prstGeom prst="line">
              <a:avLst/>
            </a:prstGeom>
            <a:noFill/>
            <a:ln w="38100">
              <a:solidFill>
                <a:schemeClr val="tx1"/>
              </a:solidFill>
              <a:round/>
              <a:headEnd/>
              <a:tailEnd/>
            </a:ln>
          </p:spPr>
          <p:txBody>
            <a:bodyPr/>
            <a:lstStyle/>
            <a:p>
              <a:endParaRPr lang="zh-CN" altLang="en-US">
                <a:latin typeface="Arial"/>
                <a:cs typeface="Arial"/>
              </a:endParaRPr>
            </a:p>
          </p:txBody>
        </p:sp>
        <p:sp>
          <p:nvSpPr>
            <p:cNvPr id="440" name="Line 8"/>
            <p:cNvSpPr>
              <a:spLocks noChangeShapeType="1"/>
            </p:cNvSpPr>
            <p:nvPr/>
          </p:nvSpPr>
          <p:spPr bwMode="auto">
            <a:xfrm>
              <a:off x="7350125" y="3109913"/>
              <a:ext cx="0" cy="762000"/>
            </a:xfrm>
            <a:prstGeom prst="line">
              <a:avLst/>
            </a:prstGeom>
            <a:noFill/>
            <a:ln w="38100">
              <a:solidFill>
                <a:schemeClr val="tx1"/>
              </a:solidFill>
              <a:round/>
              <a:headEnd/>
              <a:tailEnd/>
            </a:ln>
          </p:spPr>
          <p:txBody>
            <a:bodyPr/>
            <a:lstStyle/>
            <a:p>
              <a:endParaRPr lang="zh-CN" altLang="en-US">
                <a:latin typeface="Arial"/>
                <a:cs typeface="Arial"/>
              </a:endParaRPr>
            </a:p>
          </p:txBody>
        </p:sp>
        <p:sp>
          <p:nvSpPr>
            <p:cNvPr id="441" name="Line 9"/>
            <p:cNvSpPr>
              <a:spLocks noChangeShapeType="1"/>
            </p:cNvSpPr>
            <p:nvPr/>
          </p:nvSpPr>
          <p:spPr bwMode="auto">
            <a:xfrm>
              <a:off x="7391400" y="3124200"/>
              <a:ext cx="228600" cy="990600"/>
            </a:xfrm>
            <a:prstGeom prst="line">
              <a:avLst/>
            </a:prstGeom>
            <a:noFill/>
            <a:ln w="38100">
              <a:solidFill>
                <a:schemeClr val="tx1"/>
              </a:solidFill>
              <a:round/>
              <a:headEnd/>
              <a:tailEnd/>
            </a:ln>
          </p:spPr>
          <p:txBody>
            <a:bodyPr/>
            <a:lstStyle/>
            <a:p>
              <a:endParaRPr lang="zh-CN" altLang="en-US">
                <a:latin typeface="Arial"/>
                <a:cs typeface="Arial"/>
              </a:endParaRPr>
            </a:p>
          </p:txBody>
        </p:sp>
        <p:sp>
          <p:nvSpPr>
            <p:cNvPr id="442" name="Oval 10"/>
            <p:cNvSpPr>
              <a:spLocks noChangeArrowheads="1"/>
            </p:cNvSpPr>
            <p:nvPr/>
          </p:nvSpPr>
          <p:spPr bwMode="auto">
            <a:xfrm>
              <a:off x="7239000" y="3733800"/>
              <a:ext cx="228600" cy="228600"/>
            </a:xfrm>
            <a:prstGeom prst="ellipse">
              <a:avLst/>
            </a:prstGeom>
            <a:solidFill>
              <a:srgbClr val="0000FF"/>
            </a:solidFill>
            <a:ln w="9525">
              <a:solidFill>
                <a:schemeClr val="tx1"/>
              </a:solidFill>
              <a:round/>
              <a:headEnd/>
              <a:tailEnd/>
            </a:ln>
          </p:spPr>
          <p:txBody>
            <a:bodyPr wrap="none" anchor="ctr"/>
            <a:lstStyle/>
            <a:p>
              <a:endParaRPr lang="en-US" altLang="zh-CN">
                <a:latin typeface="Arial"/>
                <a:cs typeface="Arial"/>
              </a:endParaRPr>
            </a:p>
          </p:txBody>
        </p:sp>
        <p:sp>
          <p:nvSpPr>
            <p:cNvPr id="443" name="Oval 11"/>
            <p:cNvSpPr>
              <a:spLocks noChangeArrowheads="1"/>
            </p:cNvSpPr>
            <p:nvPr/>
          </p:nvSpPr>
          <p:spPr bwMode="auto">
            <a:xfrm>
              <a:off x="7543800" y="4038600"/>
              <a:ext cx="228600" cy="228600"/>
            </a:xfrm>
            <a:prstGeom prst="ellipse">
              <a:avLst/>
            </a:prstGeom>
            <a:solidFill>
              <a:srgbClr val="0000FF"/>
            </a:solidFill>
            <a:ln w="9525">
              <a:solidFill>
                <a:schemeClr val="tx1"/>
              </a:solidFill>
              <a:round/>
              <a:headEnd/>
              <a:tailEnd/>
            </a:ln>
          </p:spPr>
          <p:txBody>
            <a:bodyPr wrap="none" anchor="ctr"/>
            <a:lstStyle/>
            <a:p>
              <a:endParaRPr lang="en-US" altLang="zh-CN">
                <a:latin typeface="Arial"/>
                <a:cs typeface="Arial"/>
              </a:endParaRPr>
            </a:p>
          </p:txBody>
        </p:sp>
        <p:sp>
          <p:nvSpPr>
            <p:cNvPr id="444" name="Oval 12"/>
            <p:cNvSpPr>
              <a:spLocks noChangeArrowheads="1"/>
            </p:cNvSpPr>
            <p:nvPr/>
          </p:nvSpPr>
          <p:spPr bwMode="auto">
            <a:xfrm>
              <a:off x="6934200" y="3429000"/>
              <a:ext cx="228600" cy="228600"/>
            </a:xfrm>
            <a:prstGeom prst="ellipse">
              <a:avLst/>
            </a:prstGeom>
            <a:solidFill>
              <a:srgbClr val="0000FF"/>
            </a:solidFill>
            <a:ln w="9525">
              <a:solidFill>
                <a:schemeClr val="tx1"/>
              </a:solidFill>
              <a:round/>
              <a:headEnd/>
              <a:tailEnd/>
            </a:ln>
          </p:spPr>
          <p:txBody>
            <a:bodyPr wrap="none" anchor="ctr"/>
            <a:lstStyle/>
            <a:p>
              <a:endParaRPr lang="en-US" altLang="zh-CN">
                <a:latin typeface="Arial"/>
                <a:cs typeface="Arial"/>
              </a:endParaRPr>
            </a:p>
          </p:txBody>
        </p:sp>
        <p:sp>
          <p:nvSpPr>
            <p:cNvPr id="445" name="Line 13"/>
            <p:cNvSpPr>
              <a:spLocks noChangeShapeType="1"/>
            </p:cNvSpPr>
            <p:nvPr/>
          </p:nvSpPr>
          <p:spPr bwMode="auto">
            <a:xfrm flipV="1">
              <a:off x="6129338" y="2212975"/>
              <a:ext cx="304800" cy="457200"/>
            </a:xfrm>
            <a:prstGeom prst="line">
              <a:avLst/>
            </a:prstGeom>
            <a:noFill/>
            <a:ln w="38100">
              <a:solidFill>
                <a:schemeClr val="tx1"/>
              </a:solidFill>
              <a:round/>
              <a:headEnd/>
              <a:tailEnd/>
            </a:ln>
          </p:spPr>
          <p:txBody>
            <a:bodyPr/>
            <a:lstStyle/>
            <a:p>
              <a:endParaRPr lang="zh-CN" altLang="en-US">
                <a:latin typeface="Arial"/>
                <a:cs typeface="Arial"/>
              </a:endParaRPr>
            </a:p>
          </p:txBody>
        </p:sp>
        <p:sp>
          <p:nvSpPr>
            <p:cNvPr id="446" name="Line 14"/>
            <p:cNvSpPr>
              <a:spLocks noChangeShapeType="1"/>
            </p:cNvSpPr>
            <p:nvPr/>
          </p:nvSpPr>
          <p:spPr bwMode="auto">
            <a:xfrm>
              <a:off x="6435725" y="2233613"/>
              <a:ext cx="0" cy="762000"/>
            </a:xfrm>
            <a:prstGeom prst="line">
              <a:avLst/>
            </a:prstGeom>
            <a:noFill/>
            <a:ln w="38100">
              <a:solidFill>
                <a:schemeClr val="tx1"/>
              </a:solidFill>
              <a:round/>
              <a:headEnd/>
              <a:tailEnd/>
            </a:ln>
          </p:spPr>
          <p:txBody>
            <a:bodyPr/>
            <a:lstStyle/>
            <a:p>
              <a:endParaRPr lang="zh-CN" altLang="en-US">
                <a:latin typeface="Arial"/>
                <a:cs typeface="Arial"/>
              </a:endParaRPr>
            </a:p>
          </p:txBody>
        </p:sp>
        <p:sp>
          <p:nvSpPr>
            <p:cNvPr id="447" name="Line 15"/>
            <p:cNvSpPr>
              <a:spLocks noChangeShapeType="1"/>
            </p:cNvSpPr>
            <p:nvPr/>
          </p:nvSpPr>
          <p:spPr bwMode="auto">
            <a:xfrm>
              <a:off x="6477000" y="2247900"/>
              <a:ext cx="228600" cy="990600"/>
            </a:xfrm>
            <a:prstGeom prst="line">
              <a:avLst/>
            </a:prstGeom>
            <a:noFill/>
            <a:ln w="38100">
              <a:solidFill>
                <a:schemeClr val="tx1"/>
              </a:solidFill>
              <a:round/>
              <a:headEnd/>
              <a:tailEnd/>
            </a:ln>
          </p:spPr>
          <p:txBody>
            <a:bodyPr/>
            <a:lstStyle/>
            <a:p>
              <a:endParaRPr lang="zh-CN" altLang="en-US">
                <a:latin typeface="Arial"/>
                <a:cs typeface="Arial"/>
              </a:endParaRPr>
            </a:p>
          </p:txBody>
        </p:sp>
        <p:sp>
          <p:nvSpPr>
            <p:cNvPr id="448" name="Oval 16"/>
            <p:cNvSpPr>
              <a:spLocks noChangeArrowheads="1"/>
            </p:cNvSpPr>
            <p:nvPr/>
          </p:nvSpPr>
          <p:spPr bwMode="auto">
            <a:xfrm>
              <a:off x="6324600" y="2857500"/>
              <a:ext cx="228600" cy="228600"/>
            </a:xfrm>
            <a:prstGeom prst="ellipse">
              <a:avLst/>
            </a:prstGeom>
            <a:solidFill>
              <a:srgbClr val="0000FF"/>
            </a:solidFill>
            <a:ln w="9525">
              <a:solidFill>
                <a:schemeClr val="tx1"/>
              </a:solidFill>
              <a:round/>
              <a:headEnd/>
              <a:tailEnd/>
            </a:ln>
          </p:spPr>
          <p:txBody>
            <a:bodyPr wrap="none" anchor="ctr"/>
            <a:lstStyle/>
            <a:p>
              <a:endParaRPr lang="en-US" altLang="zh-CN">
                <a:latin typeface="Arial"/>
                <a:cs typeface="Arial"/>
              </a:endParaRPr>
            </a:p>
          </p:txBody>
        </p:sp>
        <p:sp>
          <p:nvSpPr>
            <p:cNvPr id="449" name="Oval 17"/>
            <p:cNvSpPr>
              <a:spLocks noChangeArrowheads="1"/>
            </p:cNvSpPr>
            <p:nvPr/>
          </p:nvSpPr>
          <p:spPr bwMode="auto">
            <a:xfrm>
              <a:off x="6629400" y="3162300"/>
              <a:ext cx="228600" cy="228600"/>
            </a:xfrm>
            <a:prstGeom prst="ellipse">
              <a:avLst/>
            </a:prstGeom>
            <a:solidFill>
              <a:srgbClr val="0000FF"/>
            </a:solidFill>
            <a:ln w="9525">
              <a:solidFill>
                <a:schemeClr val="tx1"/>
              </a:solidFill>
              <a:round/>
              <a:headEnd/>
              <a:tailEnd/>
            </a:ln>
          </p:spPr>
          <p:txBody>
            <a:bodyPr wrap="none" anchor="ctr"/>
            <a:lstStyle/>
            <a:p>
              <a:endParaRPr lang="en-US" altLang="zh-CN">
                <a:latin typeface="Arial"/>
                <a:cs typeface="Arial"/>
              </a:endParaRPr>
            </a:p>
          </p:txBody>
        </p:sp>
        <p:sp>
          <p:nvSpPr>
            <p:cNvPr id="450" name="Oval 18"/>
            <p:cNvSpPr>
              <a:spLocks noChangeArrowheads="1"/>
            </p:cNvSpPr>
            <p:nvPr/>
          </p:nvSpPr>
          <p:spPr bwMode="auto">
            <a:xfrm>
              <a:off x="6019800" y="2552700"/>
              <a:ext cx="228600" cy="228600"/>
            </a:xfrm>
            <a:prstGeom prst="ellipse">
              <a:avLst/>
            </a:prstGeom>
            <a:solidFill>
              <a:srgbClr val="0000FF"/>
            </a:solidFill>
            <a:ln w="9525">
              <a:solidFill>
                <a:schemeClr val="tx1"/>
              </a:solidFill>
              <a:round/>
              <a:headEnd/>
              <a:tailEnd/>
            </a:ln>
          </p:spPr>
          <p:txBody>
            <a:bodyPr wrap="none" anchor="ctr"/>
            <a:lstStyle/>
            <a:p>
              <a:endParaRPr lang="en-US" altLang="zh-CN">
                <a:latin typeface="Arial"/>
                <a:cs typeface="Arial"/>
              </a:endParaRPr>
            </a:p>
          </p:txBody>
        </p:sp>
        <p:sp>
          <p:nvSpPr>
            <p:cNvPr id="451" name="Line 19"/>
            <p:cNvSpPr>
              <a:spLocks noChangeShapeType="1"/>
            </p:cNvSpPr>
            <p:nvPr/>
          </p:nvSpPr>
          <p:spPr bwMode="auto">
            <a:xfrm flipV="1">
              <a:off x="5214938" y="1298575"/>
              <a:ext cx="304800" cy="457200"/>
            </a:xfrm>
            <a:prstGeom prst="line">
              <a:avLst/>
            </a:prstGeom>
            <a:noFill/>
            <a:ln w="38100">
              <a:solidFill>
                <a:schemeClr val="tx1"/>
              </a:solidFill>
              <a:round/>
              <a:headEnd/>
              <a:tailEnd/>
            </a:ln>
          </p:spPr>
          <p:txBody>
            <a:bodyPr/>
            <a:lstStyle/>
            <a:p>
              <a:endParaRPr lang="zh-CN" altLang="en-US">
                <a:latin typeface="Arial"/>
                <a:cs typeface="Arial"/>
              </a:endParaRPr>
            </a:p>
          </p:txBody>
        </p:sp>
        <p:sp>
          <p:nvSpPr>
            <p:cNvPr id="452" name="Line 20"/>
            <p:cNvSpPr>
              <a:spLocks noChangeShapeType="1"/>
            </p:cNvSpPr>
            <p:nvPr/>
          </p:nvSpPr>
          <p:spPr bwMode="auto">
            <a:xfrm>
              <a:off x="5521325" y="1319213"/>
              <a:ext cx="0" cy="762000"/>
            </a:xfrm>
            <a:prstGeom prst="line">
              <a:avLst/>
            </a:prstGeom>
            <a:noFill/>
            <a:ln w="38100">
              <a:solidFill>
                <a:schemeClr val="tx1"/>
              </a:solidFill>
              <a:round/>
              <a:headEnd/>
              <a:tailEnd/>
            </a:ln>
          </p:spPr>
          <p:txBody>
            <a:bodyPr/>
            <a:lstStyle/>
            <a:p>
              <a:endParaRPr lang="zh-CN" altLang="en-US">
                <a:latin typeface="Arial"/>
                <a:cs typeface="Arial"/>
              </a:endParaRPr>
            </a:p>
          </p:txBody>
        </p:sp>
        <p:sp>
          <p:nvSpPr>
            <p:cNvPr id="453" name="Line 21"/>
            <p:cNvSpPr>
              <a:spLocks noChangeShapeType="1"/>
            </p:cNvSpPr>
            <p:nvPr/>
          </p:nvSpPr>
          <p:spPr bwMode="auto">
            <a:xfrm>
              <a:off x="5562600" y="1333500"/>
              <a:ext cx="228600" cy="990600"/>
            </a:xfrm>
            <a:prstGeom prst="line">
              <a:avLst/>
            </a:prstGeom>
            <a:noFill/>
            <a:ln w="38100">
              <a:solidFill>
                <a:schemeClr val="tx1"/>
              </a:solidFill>
              <a:round/>
              <a:headEnd/>
              <a:tailEnd/>
            </a:ln>
          </p:spPr>
          <p:txBody>
            <a:bodyPr/>
            <a:lstStyle/>
            <a:p>
              <a:endParaRPr lang="zh-CN" altLang="en-US">
                <a:latin typeface="Arial"/>
                <a:cs typeface="Arial"/>
              </a:endParaRPr>
            </a:p>
          </p:txBody>
        </p:sp>
        <p:sp>
          <p:nvSpPr>
            <p:cNvPr id="454" name="Oval 22"/>
            <p:cNvSpPr>
              <a:spLocks noChangeArrowheads="1"/>
            </p:cNvSpPr>
            <p:nvPr/>
          </p:nvSpPr>
          <p:spPr bwMode="auto">
            <a:xfrm>
              <a:off x="5410200" y="1943100"/>
              <a:ext cx="228600" cy="228600"/>
            </a:xfrm>
            <a:prstGeom prst="ellipse">
              <a:avLst/>
            </a:prstGeom>
            <a:solidFill>
              <a:srgbClr val="0000FF"/>
            </a:solidFill>
            <a:ln w="9525">
              <a:solidFill>
                <a:schemeClr val="tx1"/>
              </a:solidFill>
              <a:round/>
              <a:headEnd/>
              <a:tailEnd/>
            </a:ln>
          </p:spPr>
          <p:txBody>
            <a:bodyPr wrap="none" anchor="ctr"/>
            <a:lstStyle/>
            <a:p>
              <a:endParaRPr lang="en-US" altLang="zh-CN">
                <a:latin typeface="Arial"/>
                <a:cs typeface="Arial"/>
              </a:endParaRPr>
            </a:p>
          </p:txBody>
        </p:sp>
        <p:sp>
          <p:nvSpPr>
            <p:cNvPr id="455" name="Oval 23"/>
            <p:cNvSpPr>
              <a:spLocks noChangeArrowheads="1"/>
            </p:cNvSpPr>
            <p:nvPr/>
          </p:nvSpPr>
          <p:spPr bwMode="auto">
            <a:xfrm>
              <a:off x="5715000" y="2247900"/>
              <a:ext cx="228600" cy="228600"/>
            </a:xfrm>
            <a:prstGeom prst="ellipse">
              <a:avLst/>
            </a:prstGeom>
            <a:solidFill>
              <a:srgbClr val="0000FF"/>
            </a:solidFill>
            <a:ln w="9525">
              <a:solidFill>
                <a:schemeClr val="tx1"/>
              </a:solidFill>
              <a:round/>
              <a:headEnd/>
              <a:tailEnd/>
            </a:ln>
          </p:spPr>
          <p:txBody>
            <a:bodyPr wrap="none" anchor="ctr"/>
            <a:lstStyle/>
            <a:p>
              <a:endParaRPr lang="en-US" altLang="zh-CN">
                <a:latin typeface="Arial"/>
                <a:cs typeface="Arial"/>
              </a:endParaRPr>
            </a:p>
          </p:txBody>
        </p:sp>
        <p:sp>
          <p:nvSpPr>
            <p:cNvPr id="456" name="Line 24"/>
            <p:cNvSpPr>
              <a:spLocks noChangeShapeType="1"/>
            </p:cNvSpPr>
            <p:nvPr/>
          </p:nvSpPr>
          <p:spPr bwMode="auto">
            <a:xfrm flipV="1">
              <a:off x="5562600" y="381000"/>
              <a:ext cx="685800" cy="914400"/>
            </a:xfrm>
            <a:prstGeom prst="line">
              <a:avLst/>
            </a:prstGeom>
            <a:noFill/>
            <a:ln w="38100">
              <a:solidFill>
                <a:schemeClr val="tx1"/>
              </a:solidFill>
              <a:round/>
              <a:headEnd/>
              <a:tailEnd/>
            </a:ln>
          </p:spPr>
          <p:txBody>
            <a:bodyPr/>
            <a:lstStyle/>
            <a:p>
              <a:endParaRPr lang="zh-CN" altLang="en-US">
                <a:latin typeface="Arial"/>
                <a:cs typeface="Arial"/>
              </a:endParaRPr>
            </a:p>
          </p:txBody>
        </p:sp>
        <p:sp>
          <p:nvSpPr>
            <p:cNvPr id="457" name="Line 25"/>
            <p:cNvSpPr>
              <a:spLocks noChangeShapeType="1"/>
            </p:cNvSpPr>
            <p:nvPr/>
          </p:nvSpPr>
          <p:spPr bwMode="auto">
            <a:xfrm flipV="1">
              <a:off x="6400800" y="457200"/>
              <a:ext cx="0" cy="1752600"/>
            </a:xfrm>
            <a:prstGeom prst="line">
              <a:avLst/>
            </a:prstGeom>
            <a:noFill/>
            <a:ln w="38100">
              <a:solidFill>
                <a:schemeClr val="tx1"/>
              </a:solidFill>
              <a:round/>
              <a:headEnd/>
              <a:tailEnd/>
            </a:ln>
          </p:spPr>
          <p:txBody>
            <a:bodyPr/>
            <a:lstStyle/>
            <a:p>
              <a:endParaRPr lang="zh-CN" altLang="en-US">
                <a:latin typeface="Arial"/>
                <a:cs typeface="Arial"/>
              </a:endParaRPr>
            </a:p>
          </p:txBody>
        </p:sp>
        <p:sp>
          <p:nvSpPr>
            <p:cNvPr id="458" name="Line 26"/>
            <p:cNvSpPr>
              <a:spLocks noChangeShapeType="1"/>
            </p:cNvSpPr>
            <p:nvPr/>
          </p:nvSpPr>
          <p:spPr bwMode="auto">
            <a:xfrm flipH="1" flipV="1">
              <a:off x="6553200" y="457200"/>
              <a:ext cx="838200" cy="2667000"/>
            </a:xfrm>
            <a:prstGeom prst="line">
              <a:avLst/>
            </a:prstGeom>
            <a:noFill/>
            <a:ln w="38100">
              <a:solidFill>
                <a:schemeClr val="tx1"/>
              </a:solidFill>
              <a:round/>
              <a:headEnd/>
              <a:tailEnd/>
            </a:ln>
          </p:spPr>
          <p:txBody>
            <a:bodyPr/>
            <a:lstStyle/>
            <a:p>
              <a:endParaRPr lang="zh-CN" altLang="en-US">
                <a:latin typeface="Arial"/>
                <a:cs typeface="Arial"/>
              </a:endParaRPr>
            </a:p>
          </p:txBody>
        </p:sp>
        <p:sp>
          <p:nvSpPr>
            <p:cNvPr id="459" name="AutoShape 35"/>
            <p:cNvSpPr>
              <a:spLocks noChangeAspect="1" noChangeArrowheads="1"/>
            </p:cNvSpPr>
            <p:nvPr/>
          </p:nvSpPr>
          <p:spPr bwMode="auto">
            <a:xfrm>
              <a:off x="6134100" y="103188"/>
              <a:ext cx="569913" cy="571500"/>
            </a:xfrm>
            <a:prstGeom prst="diamond">
              <a:avLst/>
            </a:prstGeom>
            <a:solidFill>
              <a:schemeClr val="tx1"/>
            </a:solidFill>
            <a:ln w="9525">
              <a:solidFill>
                <a:schemeClr val="tx1"/>
              </a:solidFill>
              <a:miter lim="800000"/>
              <a:headEnd/>
              <a:tailEnd/>
            </a:ln>
          </p:spPr>
          <p:txBody>
            <a:bodyPr wrap="none" anchor="ctr"/>
            <a:lstStyle/>
            <a:p>
              <a:endParaRPr lang="en-US" altLang="zh-CN">
                <a:latin typeface="Arial"/>
                <a:cs typeface="Arial"/>
              </a:endParaRPr>
            </a:p>
          </p:txBody>
        </p:sp>
        <p:sp>
          <p:nvSpPr>
            <p:cNvPr id="460" name="AutoShape 36"/>
            <p:cNvSpPr>
              <a:spLocks noChangeAspect="1" noChangeArrowheads="1"/>
            </p:cNvSpPr>
            <p:nvPr/>
          </p:nvSpPr>
          <p:spPr bwMode="auto">
            <a:xfrm>
              <a:off x="5105400" y="1676400"/>
              <a:ext cx="244475" cy="244475"/>
            </a:xfrm>
            <a:prstGeom prst="flowChartConnector">
              <a:avLst/>
            </a:prstGeom>
            <a:solidFill>
              <a:srgbClr val="0000FF"/>
            </a:solidFill>
            <a:ln w="9525">
              <a:solidFill>
                <a:schemeClr val="tx1"/>
              </a:solidFill>
              <a:round/>
              <a:headEnd/>
              <a:tailEnd/>
            </a:ln>
          </p:spPr>
          <p:txBody>
            <a:bodyPr wrap="none" anchor="ctr"/>
            <a:lstStyle/>
            <a:p>
              <a:endParaRPr lang="en-US" altLang="zh-CN">
                <a:latin typeface="Arial"/>
                <a:cs typeface="Arial"/>
              </a:endParaRPr>
            </a:p>
          </p:txBody>
        </p:sp>
        <p:sp>
          <p:nvSpPr>
            <p:cNvPr id="461" name="AutoShape 37"/>
            <p:cNvSpPr>
              <a:spLocks noChangeAspect="1" noChangeArrowheads="1"/>
            </p:cNvSpPr>
            <p:nvPr/>
          </p:nvSpPr>
          <p:spPr bwMode="auto">
            <a:xfrm>
              <a:off x="5334000" y="10668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ltLang="zh-CN">
                <a:latin typeface="Arial"/>
                <a:cs typeface="Arial"/>
              </a:endParaRPr>
            </a:p>
          </p:txBody>
        </p:sp>
        <p:sp>
          <p:nvSpPr>
            <p:cNvPr id="462" name="AutoShape 38"/>
            <p:cNvSpPr>
              <a:spLocks noChangeAspect="1" noChangeArrowheads="1"/>
            </p:cNvSpPr>
            <p:nvPr/>
          </p:nvSpPr>
          <p:spPr bwMode="auto">
            <a:xfrm>
              <a:off x="6248400" y="19050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ltLang="zh-CN">
                <a:latin typeface="Arial"/>
                <a:cs typeface="Arial"/>
              </a:endParaRPr>
            </a:p>
          </p:txBody>
        </p:sp>
        <p:sp>
          <p:nvSpPr>
            <p:cNvPr id="463" name="AutoShape 39"/>
            <p:cNvSpPr>
              <a:spLocks noChangeAspect="1" noChangeArrowheads="1"/>
            </p:cNvSpPr>
            <p:nvPr/>
          </p:nvSpPr>
          <p:spPr bwMode="auto">
            <a:xfrm>
              <a:off x="7162800" y="28194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ltLang="zh-CN">
                <a:latin typeface="Arial"/>
                <a:cs typeface="Arial"/>
              </a:endParaRPr>
            </a:p>
          </p:txBody>
        </p:sp>
      </p:grpSp>
      <p:sp>
        <p:nvSpPr>
          <p:cNvPr id="464" name="Oval 62"/>
          <p:cNvSpPr>
            <a:spLocks noChangeAspect="1" noChangeArrowheads="1"/>
          </p:cNvSpPr>
          <p:nvPr/>
        </p:nvSpPr>
        <p:spPr bwMode="auto">
          <a:xfrm>
            <a:off x="9162022" y="4432152"/>
            <a:ext cx="176212" cy="161925"/>
          </a:xfrm>
          <a:prstGeom prst="ellipse">
            <a:avLst/>
          </a:prstGeom>
          <a:solidFill>
            <a:schemeClr val="tx1"/>
          </a:solidFill>
          <a:ln>
            <a:solidFill>
              <a:schemeClr val="tx1"/>
            </a:solidFill>
            <a:headEnd/>
            <a:tailEnd/>
          </a:ln>
        </p:spPr>
        <p:style>
          <a:lnRef idx="2">
            <a:schemeClr val="dk1">
              <a:shade val="50000"/>
            </a:schemeClr>
          </a:lnRef>
          <a:fillRef idx="1">
            <a:schemeClr val="dk1"/>
          </a:fillRef>
          <a:effectRef idx="0">
            <a:schemeClr val="dk1"/>
          </a:effectRef>
          <a:fontRef idx="minor">
            <a:schemeClr val="lt1"/>
          </a:fontRef>
        </p:style>
        <p:txBody>
          <a:bodyPr wrap="none" anchor="ctr"/>
          <a:lstStyle/>
          <a:p>
            <a:pPr>
              <a:defRPr/>
            </a:pPr>
            <a:endParaRPr lang="en-US">
              <a:latin typeface="Arial"/>
              <a:cs typeface="Arial"/>
            </a:endParaRPr>
          </a:p>
        </p:txBody>
      </p:sp>
      <p:sp>
        <p:nvSpPr>
          <p:cNvPr id="465" name="Oval 62"/>
          <p:cNvSpPr>
            <a:spLocks noChangeAspect="1" noChangeArrowheads="1"/>
          </p:cNvSpPr>
          <p:nvPr/>
        </p:nvSpPr>
        <p:spPr bwMode="auto">
          <a:xfrm>
            <a:off x="7414184" y="3698727"/>
            <a:ext cx="176213" cy="161925"/>
          </a:xfrm>
          <a:prstGeom prst="ellipse">
            <a:avLst/>
          </a:prstGeom>
          <a:solidFill>
            <a:schemeClr val="tx1"/>
          </a:solidFill>
          <a:ln>
            <a:solidFill>
              <a:schemeClr val="tx1"/>
            </a:solidFill>
            <a:headEnd/>
            <a:tailEnd/>
          </a:ln>
        </p:spPr>
        <p:style>
          <a:lnRef idx="2">
            <a:schemeClr val="dk1">
              <a:shade val="50000"/>
            </a:schemeClr>
          </a:lnRef>
          <a:fillRef idx="1">
            <a:schemeClr val="dk1"/>
          </a:fillRef>
          <a:effectRef idx="0">
            <a:schemeClr val="dk1"/>
          </a:effectRef>
          <a:fontRef idx="minor">
            <a:schemeClr val="lt1"/>
          </a:fontRef>
        </p:style>
        <p:txBody>
          <a:bodyPr wrap="none" anchor="ctr"/>
          <a:lstStyle/>
          <a:p>
            <a:pPr>
              <a:defRPr/>
            </a:pPr>
            <a:endParaRPr lang="en-US">
              <a:latin typeface="Arial"/>
              <a:cs typeface="Arial"/>
            </a:endParaRPr>
          </a:p>
        </p:txBody>
      </p:sp>
      <p:sp>
        <p:nvSpPr>
          <p:cNvPr id="466" name="Oval 62"/>
          <p:cNvSpPr>
            <a:spLocks noChangeAspect="1" noChangeArrowheads="1"/>
          </p:cNvSpPr>
          <p:nvPr/>
        </p:nvSpPr>
        <p:spPr bwMode="auto">
          <a:xfrm>
            <a:off x="8414309" y="2841477"/>
            <a:ext cx="176213" cy="161925"/>
          </a:xfrm>
          <a:prstGeom prst="ellipse">
            <a:avLst/>
          </a:prstGeom>
          <a:solidFill>
            <a:schemeClr val="tx1"/>
          </a:solidFill>
          <a:ln>
            <a:solidFill>
              <a:schemeClr val="tx1"/>
            </a:solidFill>
            <a:headEnd/>
            <a:tailEnd/>
          </a:ln>
        </p:spPr>
        <p:style>
          <a:lnRef idx="2">
            <a:schemeClr val="dk1">
              <a:shade val="50000"/>
            </a:schemeClr>
          </a:lnRef>
          <a:fillRef idx="1">
            <a:schemeClr val="dk1"/>
          </a:fillRef>
          <a:effectRef idx="0">
            <a:schemeClr val="dk1"/>
          </a:effectRef>
          <a:fontRef idx="minor">
            <a:schemeClr val="lt1"/>
          </a:fontRef>
        </p:style>
        <p:txBody>
          <a:bodyPr wrap="none" anchor="ctr"/>
          <a:lstStyle/>
          <a:p>
            <a:pPr>
              <a:defRPr/>
            </a:pPr>
            <a:endParaRPr lang="en-US">
              <a:latin typeface="Arial"/>
              <a:cs typeface="Arial"/>
            </a:endParaRPr>
          </a:p>
        </p:txBody>
      </p:sp>
      <p:cxnSp>
        <p:nvCxnSpPr>
          <p:cNvPr id="467" name="Straight Arrow Connector 116"/>
          <p:cNvCxnSpPr>
            <a:stCxn id="437" idx="0"/>
          </p:cNvCxnSpPr>
          <p:nvPr/>
        </p:nvCxnSpPr>
        <p:spPr>
          <a:xfrm rot="16200000" flipH="1">
            <a:off x="7964253" y="2280295"/>
            <a:ext cx="107315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8" name="Straight Arrow Connector 117"/>
          <p:cNvCxnSpPr/>
          <p:nvPr/>
        </p:nvCxnSpPr>
        <p:spPr>
          <a:xfrm rot="16200000" flipH="1">
            <a:off x="7729303" y="2864496"/>
            <a:ext cx="2643187" cy="3492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9" name="Straight Arrow Connector 118"/>
          <p:cNvCxnSpPr/>
          <p:nvPr/>
        </p:nvCxnSpPr>
        <p:spPr>
          <a:xfrm rot="5400000">
            <a:off x="6926028" y="2340621"/>
            <a:ext cx="1930400" cy="6842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70" name="Group 138"/>
          <p:cNvGrpSpPr>
            <a:grpSpLocks/>
          </p:cNvGrpSpPr>
          <p:nvPr/>
        </p:nvGrpSpPr>
        <p:grpSpPr bwMode="auto">
          <a:xfrm>
            <a:off x="7804709" y="1247627"/>
            <a:ext cx="1643063" cy="827087"/>
            <a:chOff x="6500826" y="571480"/>
            <a:chExt cx="1643074" cy="826962"/>
          </a:xfrm>
        </p:grpSpPr>
        <p:sp>
          <p:nvSpPr>
            <p:cNvPr id="471" name="Cloud Callout 120"/>
            <p:cNvSpPr/>
            <p:nvPr/>
          </p:nvSpPr>
          <p:spPr>
            <a:xfrm>
              <a:off x="6500826" y="571480"/>
              <a:ext cx="1643074" cy="826962"/>
            </a:xfrm>
            <a:prstGeom prst="cloudCallou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dirty="0">
                <a:latin typeface="Arial"/>
                <a:cs typeface="Arial"/>
              </a:endParaRPr>
            </a:p>
          </p:txBody>
        </p:sp>
        <p:sp>
          <p:nvSpPr>
            <p:cNvPr id="472" name="TextBox 121"/>
            <p:cNvSpPr txBox="1"/>
            <p:nvPr/>
          </p:nvSpPr>
          <p:spPr>
            <a:xfrm>
              <a:off x="6625823" y="688649"/>
              <a:ext cx="1281707" cy="584687"/>
            </a:xfrm>
            <a:prstGeom prst="rect">
              <a:avLst/>
            </a:prstGeom>
            <a:noFill/>
          </p:spPr>
          <p:txBody>
            <a:bodyPr wrap="none">
              <a:spAutoFit/>
            </a:bodyPr>
            <a:lstStyle/>
            <a:p>
              <a:pPr>
                <a:defRPr/>
              </a:pPr>
              <a:r>
                <a:rPr lang="zh-CN" altLang="en-US" sz="1600" dirty="0" smtClean="0">
                  <a:latin typeface="Arial"/>
                  <a:cs typeface="Arial"/>
                </a:rPr>
                <a:t>视觉关键词</a:t>
              </a:r>
              <a:endParaRPr lang="en-US" altLang="zh-CN" sz="1600" dirty="0" smtClean="0">
                <a:latin typeface="Arial"/>
                <a:cs typeface="Arial"/>
              </a:endParaRPr>
            </a:p>
            <a:p>
              <a:pPr>
                <a:defRPr/>
              </a:pPr>
              <a:r>
                <a:rPr lang="en-US" sz="1600" dirty="0" smtClean="0">
                  <a:latin typeface="Arial"/>
                  <a:cs typeface="Arial"/>
                </a:rPr>
                <a:t>Visual </a:t>
              </a:r>
              <a:r>
                <a:rPr lang="en-US" sz="1600" dirty="0">
                  <a:latin typeface="Arial"/>
                  <a:cs typeface="Arial"/>
                </a:rPr>
                <a:t>Word</a:t>
              </a:r>
            </a:p>
          </p:txBody>
        </p:sp>
      </p:grpSp>
      <p:pic>
        <p:nvPicPr>
          <p:cNvPr id="2" name="图片 1"/>
          <p:cNvPicPr>
            <a:picLocks noChangeAspect="1"/>
          </p:cNvPicPr>
          <p:nvPr/>
        </p:nvPicPr>
        <p:blipFill>
          <a:blip r:embed="rId5"/>
          <a:stretch>
            <a:fillRect/>
          </a:stretch>
        </p:blipFill>
        <p:spPr>
          <a:xfrm>
            <a:off x="10780641" y="1621235"/>
            <a:ext cx="1219467" cy="3429844"/>
          </a:xfrm>
          <a:prstGeom prst="rect">
            <a:avLst/>
          </a:prstGeom>
        </p:spPr>
      </p:pic>
    </p:spTree>
    <p:extLst>
      <p:ext uri="{BB962C8B-B14F-4D97-AF65-F5344CB8AC3E}">
        <p14:creationId xmlns:p14="http://schemas.microsoft.com/office/powerpoint/2010/main" val="422261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box(in)">
                                      <p:cBhvr>
                                        <p:cTn id="7" dur="500"/>
                                        <p:tgtEl>
                                          <p:spTgt spid="427"/>
                                        </p:tgtEl>
                                      </p:cBhvr>
                                    </p:animEffect>
                                  </p:childTnLst>
                                </p:cTn>
                              </p:par>
                              <p:par>
                                <p:cTn id="8" presetID="4" presetClass="entr" presetSubtype="16" fill="hold" nodeType="withEffect">
                                  <p:stCondLst>
                                    <p:cond delay="0"/>
                                  </p:stCondLst>
                                  <p:childTnLst>
                                    <p:set>
                                      <p:cBhvr>
                                        <p:cTn id="9" dur="1" fill="hold">
                                          <p:stCondLst>
                                            <p:cond delay="0"/>
                                          </p:stCondLst>
                                        </p:cTn>
                                        <p:tgtEl>
                                          <p:spTgt spid="354"/>
                                        </p:tgtEl>
                                        <p:attrNameLst>
                                          <p:attrName>style.visibility</p:attrName>
                                        </p:attrNameLst>
                                      </p:cBhvr>
                                      <p:to>
                                        <p:strVal val="visible"/>
                                      </p:to>
                                    </p:set>
                                    <p:animEffect transition="in" filter="box(in)">
                                      <p:cBhvr>
                                        <p:cTn id="10" dur="500"/>
                                        <p:tgtEl>
                                          <p:spTgt spid="354"/>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85"/>
                                        </p:tgtEl>
                                        <p:attrNameLst>
                                          <p:attrName>style.visibility</p:attrName>
                                        </p:attrNameLst>
                                      </p:cBhvr>
                                      <p:to>
                                        <p:strVal val="visible"/>
                                      </p:to>
                                    </p:set>
                                    <p:animEffect transition="in" filter="box(in)">
                                      <p:cBhvr>
                                        <p:cTn id="15" dur="500"/>
                                        <p:tgtEl>
                                          <p:spTgt spid="385"/>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432"/>
                                        </p:tgtEl>
                                        <p:attrNameLst>
                                          <p:attrName>style.visibility</p:attrName>
                                        </p:attrNameLst>
                                      </p:cBhvr>
                                      <p:to>
                                        <p:strVal val="visible"/>
                                      </p:to>
                                    </p:set>
                                    <p:animEffect transition="in" filter="box(in)">
                                      <p:cBhvr>
                                        <p:cTn id="18" dur="500"/>
                                        <p:tgtEl>
                                          <p:spTgt spid="432"/>
                                        </p:tgtEl>
                                      </p:cBhvr>
                                    </p:animEffect>
                                  </p:childTnLst>
                                </p:cTn>
                              </p:par>
                              <p:par>
                                <p:cTn id="19" presetID="4" presetClass="exit" presetSubtype="16" fill="hold" nodeType="withEffect">
                                  <p:stCondLst>
                                    <p:cond delay="0"/>
                                  </p:stCondLst>
                                  <p:childTnLst>
                                    <p:animEffect transition="out" filter="box(in)">
                                      <p:cBhvr>
                                        <p:cTn id="20" dur="500"/>
                                        <p:tgtEl>
                                          <p:spTgt spid="427"/>
                                        </p:tgtEl>
                                      </p:cBhvr>
                                    </p:animEffect>
                                    <p:set>
                                      <p:cBhvr>
                                        <p:cTn id="21" dur="1" fill="hold">
                                          <p:stCondLst>
                                            <p:cond delay="499"/>
                                          </p:stCondLst>
                                        </p:cTn>
                                        <p:tgtEl>
                                          <p:spTgt spid="427"/>
                                        </p:tgtEl>
                                        <p:attrNameLst>
                                          <p:attrName>style.visibility</p:attrName>
                                        </p:attrNameLst>
                                      </p:cBhvr>
                                      <p:to>
                                        <p:strVal val="hidden"/>
                                      </p:to>
                                    </p:set>
                                  </p:childTnLst>
                                </p:cTn>
                              </p:par>
                              <p:par>
                                <p:cTn id="22" presetID="4" presetClass="exit" presetSubtype="16" fill="hold" nodeType="withEffect">
                                  <p:stCondLst>
                                    <p:cond delay="0"/>
                                  </p:stCondLst>
                                  <p:childTnLst>
                                    <p:animEffect transition="out" filter="box(in)">
                                      <p:cBhvr>
                                        <p:cTn id="23" dur="500"/>
                                        <p:tgtEl>
                                          <p:spTgt spid="433"/>
                                        </p:tgtEl>
                                      </p:cBhvr>
                                    </p:animEffect>
                                    <p:set>
                                      <p:cBhvr>
                                        <p:cTn id="24" dur="1" fill="hold">
                                          <p:stCondLst>
                                            <p:cond delay="499"/>
                                          </p:stCondLst>
                                        </p:cTn>
                                        <p:tgtEl>
                                          <p:spTgt spid="43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430"/>
                                        </p:tgtEl>
                                        <p:attrNameLst>
                                          <p:attrName>style.visibility</p:attrName>
                                        </p:attrNameLst>
                                      </p:cBhvr>
                                      <p:to>
                                        <p:strVal val="visible"/>
                                      </p:to>
                                    </p:set>
                                    <p:animEffect transition="in" filter="box(in)">
                                      <p:cBhvr>
                                        <p:cTn id="29" dur="500"/>
                                        <p:tgtEl>
                                          <p:spTgt spid="430"/>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426"/>
                                        </p:tgtEl>
                                        <p:attrNameLst>
                                          <p:attrName>style.visibility</p:attrName>
                                        </p:attrNameLst>
                                      </p:cBhvr>
                                      <p:to>
                                        <p:strVal val="visible"/>
                                      </p:to>
                                    </p:set>
                                    <p:animEffect transition="in" filter="box(in)">
                                      <p:cBhvr>
                                        <p:cTn id="32" dur="500"/>
                                        <p:tgtEl>
                                          <p:spTgt spid="426"/>
                                        </p:tgtEl>
                                      </p:cBhvr>
                                    </p:animEffect>
                                  </p:childTnLst>
                                </p:cTn>
                              </p:par>
                              <p:par>
                                <p:cTn id="33" presetID="4" presetClass="entr" presetSubtype="16" fill="hold" nodeType="withEffect">
                                  <p:stCondLst>
                                    <p:cond delay="0"/>
                                  </p:stCondLst>
                                  <p:childTnLst>
                                    <p:set>
                                      <p:cBhvr>
                                        <p:cTn id="34" dur="1" fill="hold">
                                          <p:stCondLst>
                                            <p:cond delay="0"/>
                                          </p:stCondLst>
                                        </p:cTn>
                                        <p:tgtEl>
                                          <p:spTgt spid="438"/>
                                        </p:tgtEl>
                                        <p:attrNameLst>
                                          <p:attrName>style.visibility</p:attrName>
                                        </p:attrNameLst>
                                      </p:cBhvr>
                                      <p:to>
                                        <p:strVal val="visible"/>
                                      </p:to>
                                    </p:set>
                                    <p:animEffect transition="in" filter="box(in)">
                                      <p:cBhvr>
                                        <p:cTn id="35" dur="500"/>
                                        <p:tgtEl>
                                          <p:spTgt spid="438"/>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431"/>
                                        </p:tgtEl>
                                        <p:attrNameLst>
                                          <p:attrName>style.visibility</p:attrName>
                                        </p:attrNameLst>
                                      </p:cBhvr>
                                      <p:to>
                                        <p:strVal val="visible"/>
                                      </p:to>
                                    </p:set>
                                    <p:animEffect transition="in" filter="box(in)">
                                      <p:cBhvr>
                                        <p:cTn id="40" dur="500"/>
                                        <p:tgtEl>
                                          <p:spTgt spid="431"/>
                                        </p:tgtEl>
                                      </p:cBhvr>
                                    </p:animEffect>
                                  </p:childTnLst>
                                </p:cTn>
                              </p:par>
                              <p:par>
                                <p:cTn id="41" presetID="4" presetClass="entr" presetSubtype="16" fill="hold" nodeType="withEffect">
                                  <p:stCondLst>
                                    <p:cond delay="0"/>
                                  </p:stCondLst>
                                  <p:childTnLst>
                                    <p:set>
                                      <p:cBhvr>
                                        <p:cTn id="42" dur="1" fill="hold">
                                          <p:stCondLst>
                                            <p:cond delay="0"/>
                                          </p:stCondLst>
                                        </p:cTn>
                                        <p:tgtEl>
                                          <p:spTgt spid="408"/>
                                        </p:tgtEl>
                                        <p:attrNameLst>
                                          <p:attrName>style.visibility</p:attrName>
                                        </p:attrNameLst>
                                      </p:cBhvr>
                                      <p:to>
                                        <p:strVal val="visible"/>
                                      </p:to>
                                    </p:set>
                                    <p:animEffect transition="in" filter="box(in)">
                                      <p:cBhvr>
                                        <p:cTn id="43" dur="500"/>
                                        <p:tgtEl>
                                          <p:spTgt spid="408"/>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466"/>
                                        </p:tgtEl>
                                        <p:attrNameLst>
                                          <p:attrName>style.visibility</p:attrName>
                                        </p:attrNameLst>
                                      </p:cBhvr>
                                      <p:to>
                                        <p:strVal val="visible"/>
                                      </p:to>
                                    </p:set>
                                    <p:animEffect transition="in" filter="box(in)">
                                      <p:cBhvr>
                                        <p:cTn id="48" dur="500"/>
                                        <p:tgtEl>
                                          <p:spTgt spid="466"/>
                                        </p:tgtEl>
                                      </p:cBhvr>
                                    </p:animEffect>
                                  </p:childTnLst>
                                </p:cTn>
                              </p:par>
                              <p:par>
                                <p:cTn id="49" presetID="4" presetClass="entr" presetSubtype="16" fill="hold" grpId="0" nodeType="withEffect">
                                  <p:stCondLst>
                                    <p:cond delay="0"/>
                                  </p:stCondLst>
                                  <p:childTnLst>
                                    <p:set>
                                      <p:cBhvr>
                                        <p:cTn id="50" dur="1" fill="hold">
                                          <p:stCondLst>
                                            <p:cond delay="0"/>
                                          </p:stCondLst>
                                        </p:cTn>
                                        <p:tgtEl>
                                          <p:spTgt spid="465"/>
                                        </p:tgtEl>
                                        <p:attrNameLst>
                                          <p:attrName>style.visibility</p:attrName>
                                        </p:attrNameLst>
                                      </p:cBhvr>
                                      <p:to>
                                        <p:strVal val="visible"/>
                                      </p:to>
                                    </p:set>
                                    <p:animEffect transition="in" filter="box(in)">
                                      <p:cBhvr>
                                        <p:cTn id="51" dur="500"/>
                                        <p:tgtEl>
                                          <p:spTgt spid="465"/>
                                        </p:tgtEl>
                                      </p:cBhvr>
                                    </p:animEffect>
                                  </p:childTnLst>
                                </p:cTn>
                              </p:par>
                              <p:par>
                                <p:cTn id="52" presetID="4" presetClass="entr" presetSubtype="16" fill="hold" grpId="0" nodeType="withEffect">
                                  <p:stCondLst>
                                    <p:cond delay="0"/>
                                  </p:stCondLst>
                                  <p:childTnLst>
                                    <p:set>
                                      <p:cBhvr>
                                        <p:cTn id="53" dur="1" fill="hold">
                                          <p:stCondLst>
                                            <p:cond delay="0"/>
                                          </p:stCondLst>
                                        </p:cTn>
                                        <p:tgtEl>
                                          <p:spTgt spid="464"/>
                                        </p:tgtEl>
                                        <p:attrNameLst>
                                          <p:attrName>style.visibility</p:attrName>
                                        </p:attrNameLst>
                                      </p:cBhvr>
                                      <p:to>
                                        <p:strVal val="visible"/>
                                      </p:to>
                                    </p:set>
                                    <p:animEffect transition="in" filter="box(in)">
                                      <p:cBhvr>
                                        <p:cTn id="54" dur="500"/>
                                        <p:tgtEl>
                                          <p:spTgt spid="464"/>
                                        </p:tgtEl>
                                      </p:cBhvr>
                                    </p:animEffect>
                                  </p:childTnLst>
                                </p:cTn>
                              </p:par>
                            </p:childTnLst>
                          </p:cTn>
                        </p:par>
                      </p:childTnLst>
                    </p:cTn>
                  </p:par>
                  <p:par>
                    <p:cTn id="55" fill="hold">
                      <p:stCondLst>
                        <p:cond delay="indefinite"/>
                      </p:stCondLst>
                      <p:childTnLst>
                        <p:par>
                          <p:cTn id="56" fill="hold">
                            <p:stCondLst>
                              <p:cond delay="0"/>
                            </p:stCondLst>
                            <p:childTnLst>
                              <p:par>
                                <p:cTn id="57" presetID="4" presetClass="entr" presetSubtype="16" fill="hold" nodeType="clickEffect">
                                  <p:stCondLst>
                                    <p:cond delay="0"/>
                                  </p:stCondLst>
                                  <p:childTnLst>
                                    <p:set>
                                      <p:cBhvr>
                                        <p:cTn id="58" dur="1" fill="hold">
                                          <p:stCondLst>
                                            <p:cond delay="0"/>
                                          </p:stCondLst>
                                        </p:cTn>
                                        <p:tgtEl>
                                          <p:spTgt spid="467"/>
                                        </p:tgtEl>
                                        <p:attrNameLst>
                                          <p:attrName>style.visibility</p:attrName>
                                        </p:attrNameLst>
                                      </p:cBhvr>
                                      <p:to>
                                        <p:strVal val="visible"/>
                                      </p:to>
                                    </p:set>
                                    <p:animEffect transition="in" filter="box(in)">
                                      <p:cBhvr>
                                        <p:cTn id="59" dur="500"/>
                                        <p:tgtEl>
                                          <p:spTgt spid="467"/>
                                        </p:tgtEl>
                                      </p:cBhvr>
                                    </p:animEffect>
                                  </p:childTnLst>
                                </p:cTn>
                              </p:par>
                              <p:par>
                                <p:cTn id="60" presetID="4" presetClass="entr" presetSubtype="16" fill="hold" nodeType="withEffect">
                                  <p:stCondLst>
                                    <p:cond delay="0"/>
                                  </p:stCondLst>
                                  <p:childTnLst>
                                    <p:set>
                                      <p:cBhvr>
                                        <p:cTn id="61" dur="1" fill="hold">
                                          <p:stCondLst>
                                            <p:cond delay="0"/>
                                          </p:stCondLst>
                                        </p:cTn>
                                        <p:tgtEl>
                                          <p:spTgt spid="469"/>
                                        </p:tgtEl>
                                        <p:attrNameLst>
                                          <p:attrName>style.visibility</p:attrName>
                                        </p:attrNameLst>
                                      </p:cBhvr>
                                      <p:to>
                                        <p:strVal val="visible"/>
                                      </p:to>
                                    </p:set>
                                    <p:animEffect transition="in" filter="box(in)">
                                      <p:cBhvr>
                                        <p:cTn id="62" dur="500"/>
                                        <p:tgtEl>
                                          <p:spTgt spid="469"/>
                                        </p:tgtEl>
                                      </p:cBhvr>
                                    </p:animEffect>
                                  </p:childTnLst>
                                </p:cTn>
                              </p:par>
                              <p:par>
                                <p:cTn id="63" presetID="4" presetClass="entr" presetSubtype="16" fill="hold" nodeType="withEffect">
                                  <p:stCondLst>
                                    <p:cond delay="0"/>
                                  </p:stCondLst>
                                  <p:childTnLst>
                                    <p:set>
                                      <p:cBhvr>
                                        <p:cTn id="64" dur="1" fill="hold">
                                          <p:stCondLst>
                                            <p:cond delay="0"/>
                                          </p:stCondLst>
                                        </p:cTn>
                                        <p:tgtEl>
                                          <p:spTgt spid="468"/>
                                        </p:tgtEl>
                                        <p:attrNameLst>
                                          <p:attrName>style.visibility</p:attrName>
                                        </p:attrNameLst>
                                      </p:cBhvr>
                                      <p:to>
                                        <p:strVal val="visible"/>
                                      </p:to>
                                    </p:set>
                                    <p:animEffect transition="in" filter="box(in)">
                                      <p:cBhvr>
                                        <p:cTn id="65" dur="500"/>
                                        <p:tgtEl>
                                          <p:spTgt spid="468"/>
                                        </p:tgtEl>
                                      </p:cBhvr>
                                    </p:animEffect>
                                  </p:childTnLst>
                                </p:cTn>
                              </p:par>
                              <p:par>
                                <p:cTn id="66" presetID="4" presetClass="entr" presetSubtype="16" fill="hold" nodeType="withEffect">
                                  <p:stCondLst>
                                    <p:cond delay="0"/>
                                  </p:stCondLst>
                                  <p:childTnLst>
                                    <p:set>
                                      <p:cBhvr>
                                        <p:cTn id="67" dur="1" fill="hold">
                                          <p:stCondLst>
                                            <p:cond delay="0"/>
                                          </p:stCondLst>
                                        </p:cTn>
                                        <p:tgtEl>
                                          <p:spTgt spid="470"/>
                                        </p:tgtEl>
                                        <p:attrNameLst>
                                          <p:attrName>style.visibility</p:attrName>
                                        </p:attrNameLst>
                                      </p:cBhvr>
                                      <p:to>
                                        <p:strVal val="visible"/>
                                      </p:to>
                                    </p:set>
                                    <p:animEffect transition="in" filter="box(in)">
                                      <p:cBhvr>
                                        <p:cTn id="68" dur="5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6" grpId="0" animBg="1"/>
      <p:bldP spid="430" grpId="0" animBg="1"/>
      <p:bldP spid="431" grpId="0" animBg="1"/>
      <p:bldP spid="432" grpId="0"/>
      <p:bldP spid="464" grpId="0" animBg="1"/>
      <p:bldP spid="465" grpId="0" animBg="1"/>
      <p:bldP spid="46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08817" y="1370275"/>
            <a:ext cx="6271636" cy="630942"/>
          </a:xfrm>
          <a:prstGeom prst="rect">
            <a:avLst/>
          </a:prstGeom>
        </p:spPr>
        <p:txBody>
          <a:bodyPr wrap="square">
            <a:spAutoFit/>
          </a:bodyPr>
          <a:lstStyle/>
          <a:p>
            <a:pPr lvl="0">
              <a:lnSpc>
                <a:spcPct val="125000"/>
              </a:lnSpc>
            </a:pPr>
            <a:r>
              <a:rPr lang="zh-CN" altLang="en-US" sz="2800" b="1" dirty="0" smtClean="0">
                <a:solidFill>
                  <a:srgbClr val="ED7D31">
                    <a:lumMod val="75000"/>
                  </a:srgbClr>
                </a:solidFill>
                <a:latin typeface="微软雅黑" panose="020B0503020204020204" pitchFamily="34" charset="-122"/>
                <a:ea typeface="微软雅黑" panose="020B0503020204020204" pitchFamily="34" charset="-122"/>
              </a:rPr>
              <a:t>视觉词典生成</a:t>
            </a:r>
            <a:r>
              <a:rPr lang="en-US" altLang="zh-CN" sz="2800" b="1" dirty="0" smtClean="0">
                <a:solidFill>
                  <a:srgbClr val="ED7D31">
                    <a:lumMod val="75000"/>
                  </a:srgbClr>
                </a:solidFill>
                <a:latin typeface="微软雅黑" panose="020B0503020204020204" pitchFamily="34" charset="-122"/>
                <a:ea typeface="微软雅黑" panose="020B0503020204020204" pitchFamily="34" charset="-122"/>
              </a:rPr>
              <a:t>-</a:t>
            </a:r>
            <a:r>
              <a:rPr lang="zh-CN" altLang="en-US" sz="2800" b="1" dirty="0" smtClean="0">
                <a:solidFill>
                  <a:srgbClr val="ED7D31">
                    <a:lumMod val="75000"/>
                  </a:srgbClr>
                </a:solidFill>
                <a:latin typeface="微软雅黑" panose="020B0503020204020204" pitchFamily="34" charset="-122"/>
                <a:ea typeface="微软雅黑" panose="020B0503020204020204" pitchFamily="34" charset="-122"/>
              </a:rPr>
              <a:t>相关工作</a:t>
            </a:r>
            <a:endParaRPr lang="zh-CN" altLang="en-US" sz="28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24" y="1491790"/>
            <a:ext cx="461108" cy="461108"/>
          </a:xfrm>
          <a:prstGeom prst="rect">
            <a:avLst/>
          </a:prstGeom>
        </p:spPr>
      </p:pic>
      <p:sp>
        <p:nvSpPr>
          <p:cNvPr id="6" name="矩形 5"/>
          <p:cNvSpPr/>
          <p:nvPr/>
        </p:nvSpPr>
        <p:spPr>
          <a:xfrm>
            <a:off x="1518209" y="419365"/>
            <a:ext cx="411141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中期图像识别技术</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7" name="Table 7"/>
          <p:cNvGraphicFramePr>
            <a:graphicFrameLocks noGrp="1"/>
          </p:cNvGraphicFramePr>
          <p:nvPr>
            <p:extLst>
              <p:ext uri="{D42A27DB-BD31-4B8C-83A1-F6EECF244321}">
                <p14:modId xmlns:p14="http://schemas.microsoft.com/office/powerpoint/2010/main" val="3409825175"/>
              </p:ext>
            </p:extLst>
          </p:nvPr>
        </p:nvGraphicFramePr>
        <p:xfrm>
          <a:off x="1977652" y="2104090"/>
          <a:ext cx="7992888" cy="4240286"/>
        </p:xfrm>
        <a:graphic>
          <a:graphicData uri="http://schemas.openxmlformats.org/drawingml/2006/table">
            <a:tbl>
              <a:tblPr bandCol="1">
                <a:tableStyleId>{5C22544A-7EE6-4342-B048-85BDC9FD1C3A}</a:tableStyleId>
              </a:tblPr>
              <a:tblGrid>
                <a:gridCol w="2064829">
                  <a:extLst>
                    <a:ext uri="{9D8B030D-6E8A-4147-A177-3AD203B41FA5}">
                      <a16:colId xmlns="" xmlns:a16="http://schemas.microsoft.com/office/drawing/2014/main" val="20000"/>
                    </a:ext>
                  </a:extLst>
                </a:gridCol>
                <a:gridCol w="1332148">
                  <a:extLst>
                    <a:ext uri="{9D8B030D-6E8A-4147-A177-3AD203B41FA5}">
                      <a16:colId xmlns="" xmlns:a16="http://schemas.microsoft.com/office/drawing/2014/main" val="20001"/>
                    </a:ext>
                  </a:extLst>
                </a:gridCol>
                <a:gridCol w="2464474">
                  <a:extLst>
                    <a:ext uri="{9D8B030D-6E8A-4147-A177-3AD203B41FA5}">
                      <a16:colId xmlns="" xmlns:a16="http://schemas.microsoft.com/office/drawing/2014/main" val="20002"/>
                    </a:ext>
                  </a:extLst>
                </a:gridCol>
                <a:gridCol w="2131437">
                  <a:extLst>
                    <a:ext uri="{9D8B030D-6E8A-4147-A177-3AD203B41FA5}">
                      <a16:colId xmlns="" xmlns:a16="http://schemas.microsoft.com/office/drawing/2014/main" val="20003"/>
                    </a:ext>
                  </a:extLst>
                </a:gridCol>
              </a:tblGrid>
              <a:tr h="310135">
                <a:tc>
                  <a:txBody>
                    <a:bodyPr/>
                    <a:lstStyle/>
                    <a:p>
                      <a:r>
                        <a:rPr lang="en-US" sz="1200" b="1" dirty="0" smtClean="0">
                          <a:latin typeface="Constantia" pitchFamily="18" charset="0"/>
                        </a:rPr>
                        <a:t>Related Work</a:t>
                      </a:r>
                      <a:endParaRPr lang="en-US" sz="1200" b="1" dirty="0">
                        <a:latin typeface="Constantia" pitchFamily="18" charset="0"/>
                      </a:endParaRPr>
                    </a:p>
                  </a:txBody>
                  <a:tcPr marL="27000" marR="27000" marT="0" marB="0" anchor="ctr" anchorCtr="1"/>
                </a:tc>
                <a:tc>
                  <a:txBody>
                    <a:bodyPr/>
                    <a:lstStyle/>
                    <a:p>
                      <a:pPr algn="ctr"/>
                      <a:r>
                        <a:rPr lang="en-US" sz="1200" b="1" dirty="0" smtClean="0">
                          <a:latin typeface="Constantia" pitchFamily="18" charset="0"/>
                        </a:rPr>
                        <a:t>Task</a:t>
                      </a:r>
                      <a:endParaRPr lang="en-US" sz="1200" b="1" dirty="0">
                        <a:latin typeface="Constantia" pitchFamily="18" charset="0"/>
                      </a:endParaRPr>
                    </a:p>
                  </a:txBody>
                  <a:tcPr marL="27000" marR="27000" marT="0" marB="0"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latin typeface="Constantia" pitchFamily="18" charset="0"/>
                        </a:rPr>
                        <a:t>Visual</a:t>
                      </a:r>
                      <a:r>
                        <a:rPr lang="en-US" sz="1200" b="1" baseline="0" dirty="0" smtClean="0">
                          <a:latin typeface="Constantia" pitchFamily="18" charset="0"/>
                        </a:rPr>
                        <a:t> word proposed/utilized </a:t>
                      </a:r>
                      <a:endParaRPr lang="en-US" sz="1200" b="1" dirty="0" smtClean="0">
                        <a:latin typeface="Constantia" pitchFamily="18" charset="0"/>
                      </a:endParaRPr>
                    </a:p>
                  </a:txBody>
                  <a:tcPr marL="27000" marR="27000" marT="0" marB="0" anchor="ctr" anchorCtr="1"/>
                </a:tc>
                <a:tc>
                  <a:txBody>
                    <a:bodyPr/>
                    <a:lstStyle/>
                    <a:p>
                      <a:r>
                        <a:rPr lang="en-US" sz="1200" b="1" dirty="0" smtClean="0">
                          <a:latin typeface="Constantia" pitchFamily="18" charset="0"/>
                        </a:rPr>
                        <a:t>Properties</a:t>
                      </a:r>
                      <a:endParaRPr lang="en-US" sz="1200" b="1" dirty="0">
                        <a:latin typeface="Constantia" pitchFamily="18" charset="0"/>
                      </a:endParaRPr>
                    </a:p>
                  </a:txBody>
                  <a:tcPr marL="27000" marR="27000" marT="0" marB="0" anchor="ctr" anchorCtr="1"/>
                </a:tc>
                <a:extLst>
                  <a:ext uri="{0D108BD9-81ED-4DB2-BD59-A6C34878D82A}">
                    <a16:rowId xmlns="" xmlns:a16="http://schemas.microsoft.com/office/drawing/2014/main" val="10000"/>
                  </a:ext>
                </a:extLst>
              </a:tr>
              <a:tr h="64449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dirty="0" smtClean="0">
                          <a:latin typeface="Constantia" pitchFamily="18" charset="0"/>
                        </a:rPr>
                        <a:t>Video Google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latin typeface="Constantia" pitchFamily="18" charset="0"/>
                        </a:rPr>
                        <a:t>[</a:t>
                      </a:r>
                      <a:r>
                        <a:rPr lang="en-US" altLang="zh-CN" sz="1100" dirty="0" err="1" smtClean="0">
                          <a:latin typeface="Constantia" pitchFamily="18" charset="0"/>
                        </a:rPr>
                        <a:t>Sivic</a:t>
                      </a:r>
                      <a:r>
                        <a:rPr lang="en-US" altLang="zh-CN" sz="1100" dirty="0" smtClean="0">
                          <a:latin typeface="Constantia" pitchFamily="18" charset="0"/>
                        </a:rPr>
                        <a:t> </a:t>
                      </a:r>
                      <a:r>
                        <a:rPr lang="en-US" altLang="zh-CN" sz="1100" i="1" dirty="0" smtClean="0">
                          <a:latin typeface="Constantia" pitchFamily="18" charset="0"/>
                        </a:rPr>
                        <a:t>et al</a:t>
                      </a:r>
                      <a:r>
                        <a:rPr lang="en-US" altLang="zh-CN" sz="1100" dirty="0" smtClean="0">
                          <a:latin typeface="Constantia" pitchFamily="18" charset="0"/>
                        </a:rPr>
                        <a:t>., ICCV 03</a:t>
                      </a:r>
                      <a:r>
                        <a:rPr lang="en-US" altLang="zh-CN" sz="1200" dirty="0" smtClean="0">
                          <a:latin typeface="Constantia" pitchFamily="18" charset="0"/>
                        </a:rPr>
                        <a:t>]</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CN" sz="1100" b="1" kern="1200" dirty="0" smtClean="0">
                          <a:solidFill>
                            <a:schemeClr val="dk1"/>
                          </a:solidFill>
                          <a:latin typeface="Constantia" pitchFamily="18" charset="0"/>
                          <a:ea typeface="+mn-ea"/>
                          <a:cs typeface="+mn-cs"/>
                        </a:rPr>
                        <a:t>Vocabulary Tree </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CN" sz="1100" b="0" kern="1200" dirty="0" smtClean="0">
                          <a:solidFill>
                            <a:schemeClr val="dk1"/>
                          </a:solidFill>
                          <a:latin typeface="Constantia" pitchFamily="18" charset="0"/>
                          <a:ea typeface="+mn-ea"/>
                          <a:cs typeface="+mn-cs"/>
                        </a:rPr>
                        <a:t>[</a:t>
                      </a:r>
                      <a:r>
                        <a:rPr lang="en-US" altLang="zh-CN" sz="1100" kern="1200" dirty="0" err="1" smtClean="0">
                          <a:solidFill>
                            <a:schemeClr val="dk1"/>
                          </a:solidFill>
                          <a:latin typeface="Constantia" pitchFamily="18" charset="0"/>
                          <a:ea typeface="+mn-ea"/>
                          <a:cs typeface="+mn-cs"/>
                        </a:rPr>
                        <a:t>Nister</a:t>
                      </a:r>
                      <a:r>
                        <a:rPr lang="en-US" altLang="zh-CN" sz="1100" kern="1200" dirty="0" smtClean="0">
                          <a:solidFill>
                            <a:schemeClr val="dk1"/>
                          </a:solidFill>
                          <a:latin typeface="Constantia" pitchFamily="18" charset="0"/>
                          <a:ea typeface="+mn-ea"/>
                          <a:cs typeface="+mn-cs"/>
                        </a:rPr>
                        <a:t> </a:t>
                      </a:r>
                      <a:r>
                        <a:rPr lang="en-US" altLang="zh-CN" sz="1100" i="1" kern="1200" dirty="0" smtClean="0">
                          <a:solidFill>
                            <a:schemeClr val="dk1"/>
                          </a:solidFill>
                          <a:latin typeface="Constantia" pitchFamily="18" charset="0"/>
                          <a:ea typeface="+mn-ea"/>
                          <a:cs typeface="+mn-cs"/>
                        </a:rPr>
                        <a:t>et al</a:t>
                      </a:r>
                      <a:r>
                        <a:rPr lang="en-US" altLang="zh-CN" sz="1100" kern="1200" dirty="0" smtClean="0">
                          <a:solidFill>
                            <a:schemeClr val="dk1"/>
                          </a:solidFill>
                          <a:latin typeface="Constantia" pitchFamily="18" charset="0"/>
                          <a:ea typeface="+mn-ea"/>
                          <a:cs typeface="+mn-cs"/>
                        </a:rPr>
                        <a:t>., CVPR06]</a:t>
                      </a:r>
                      <a:endParaRPr lang="en-US" altLang="zh-CN" sz="1100" dirty="0" smtClean="0">
                        <a:latin typeface="Constantia" pitchFamily="18" charset="0"/>
                      </a:endParaRPr>
                    </a:p>
                  </a:txBody>
                  <a:tcPr marL="27000" marR="27000" marT="0" marB="0"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onstantia" pitchFamily="18" charset="0"/>
                        </a:rPr>
                        <a:t>image, object, and scene retrieval</a:t>
                      </a:r>
                    </a:p>
                  </a:txBody>
                  <a:tcPr marL="27000" marR="27000" marT="0" marB="0" anchor="ctr" anchorCtr="1"/>
                </a:tc>
                <a:tc>
                  <a:txBody>
                    <a:bodyPr/>
                    <a:lstStyle/>
                    <a:p>
                      <a:pPr algn="ctr"/>
                      <a:endParaRPr lang="en-US" sz="1200" dirty="0">
                        <a:latin typeface="Constantia" pitchFamily="18" charset="0"/>
                      </a:endParaRPr>
                    </a:p>
                  </a:txBody>
                  <a:tcPr marL="27000" marR="27000" marT="0" marB="0" anchor="ctr" anchorCtr="1"/>
                </a:tc>
                <a:tc>
                  <a:txBody>
                    <a:bodyPr/>
                    <a:lstStyle/>
                    <a:p>
                      <a:pPr marL="177800" indent="-177800" algn="l">
                        <a:buFont typeface="Arial" pitchFamily="34" charset="0"/>
                        <a:buChar char="•"/>
                      </a:pPr>
                      <a:r>
                        <a:rPr lang="en-US" sz="1200" dirty="0" smtClean="0">
                          <a:latin typeface="Constantia" pitchFamily="18" charset="0"/>
                        </a:rPr>
                        <a:t>Noisy</a:t>
                      </a:r>
                    </a:p>
                    <a:p>
                      <a:pPr marL="177800" indent="-177800" algn="l">
                        <a:buFont typeface="Arial" pitchFamily="34" charset="0"/>
                        <a:buChar char="•"/>
                      </a:pPr>
                      <a:r>
                        <a:rPr lang="en-US" sz="1200" dirty="0" smtClean="0">
                          <a:latin typeface="Constantia" pitchFamily="18" charset="0"/>
                        </a:rPr>
                        <a:t>Low descriptive power</a:t>
                      </a:r>
                    </a:p>
                    <a:p>
                      <a:pPr marL="177800" indent="-177800" algn="l">
                        <a:buFont typeface="Arial" pitchFamily="34" charset="0"/>
                        <a:buChar char="•"/>
                      </a:pPr>
                      <a:r>
                        <a:rPr lang="en-US" sz="1200" dirty="0" smtClean="0">
                          <a:latin typeface="Constantia" pitchFamily="18" charset="0"/>
                        </a:rPr>
                        <a:t>Large-scale</a:t>
                      </a:r>
                      <a:endParaRPr lang="en-US" sz="1200" dirty="0">
                        <a:latin typeface="Constantia" pitchFamily="18" charset="0"/>
                      </a:endParaRPr>
                    </a:p>
                  </a:txBody>
                  <a:tcPr marL="27000" marR="27000" marT="0" marB="0" anchor="ctr"/>
                </a:tc>
                <a:extLst>
                  <a:ext uri="{0D108BD9-81ED-4DB2-BD59-A6C34878D82A}">
                    <a16:rowId xmlns="" xmlns:a16="http://schemas.microsoft.com/office/drawing/2014/main" val="10001"/>
                  </a:ext>
                </a:extLst>
              </a:tr>
              <a:tr h="723649">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CN" sz="1100" b="1" dirty="0" smtClean="0">
                          <a:latin typeface="Constantia" pitchFamily="18" charset="0"/>
                        </a:rPr>
                        <a:t>Higher-order Visual Word</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CN" sz="1200" b="1" dirty="0" smtClean="0">
                          <a:latin typeface="Constantia" pitchFamily="18" charset="0"/>
                        </a:rPr>
                        <a:t> </a:t>
                      </a:r>
                      <a:r>
                        <a:rPr lang="en-US" altLang="zh-CN" sz="1100" dirty="0" smtClean="0">
                          <a:latin typeface="Constantia" pitchFamily="18" charset="0"/>
                        </a:rPr>
                        <a:t>[Liu</a:t>
                      </a:r>
                      <a:r>
                        <a:rPr lang="en-US" altLang="zh-CN" sz="1100" baseline="0" dirty="0" smtClean="0">
                          <a:latin typeface="Constantia" pitchFamily="18" charset="0"/>
                        </a:rPr>
                        <a:t> </a:t>
                      </a:r>
                      <a:r>
                        <a:rPr lang="en-US" altLang="zh-CN" sz="1100" i="1" baseline="0" dirty="0" smtClean="0">
                          <a:latin typeface="Constantia" pitchFamily="18" charset="0"/>
                        </a:rPr>
                        <a:t>et al</a:t>
                      </a:r>
                      <a:r>
                        <a:rPr lang="en-US" altLang="zh-CN" sz="1100" baseline="0" dirty="0" smtClean="0">
                          <a:latin typeface="Constantia" pitchFamily="18" charset="0"/>
                        </a:rPr>
                        <a:t>.</a:t>
                      </a:r>
                      <a:r>
                        <a:rPr lang="en-US" altLang="zh-CN" sz="1100" dirty="0" smtClean="0">
                          <a:latin typeface="Constantia" pitchFamily="18" charset="0"/>
                        </a:rPr>
                        <a:t>, CVPR 08]</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CN" sz="1100" b="1" dirty="0" smtClean="0">
                          <a:latin typeface="Constantia" pitchFamily="18" charset="0"/>
                        </a:rPr>
                        <a:t>Collocating</a:t>
                      </a:r>
                      <a:r>
                        <a:rPr lang="en-US" altLang="zh-CN" sz="1100" b="1" baseline="0" dirty="0" smtClean="0">
                          <a:latin typeface="Constantia" pitchFamily="18" charset="0"/>
                        </a:rPr>
                        <a:t> Pattern</a:t>
                      </a:r>
                      <a:r>
                        <a:rPr lang="en-US" altLang="zh-CN" sz="1100" b="1" dirty="0" smtClean="0">
                          <a:latin typeface="Constantia" pitchFamily="18" charset="0"/>
                        </a:rPr>
                        <a:t> </a:t>
                      </a:r>
                      <a:endParaRPr lang="en-US" altLang="zh-CN" sz="1100" b="0" dirty="0" smtClean="0">
                        <a:latin typeface="Constantia" pitchFamily="18" charset="0"/>
                      </a:endParaRPr>
                    </a:p>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CN" sz="1100" dirty="0" smtClean="0">
                          <a:latin typeface="Constantia" pitchFamily="18" charset="0"/>
                        </a:rPr>
                        <a:t>[Yuan </a:t>
                      </a:r>
                      <a:r>
                        <a:rPr lang="en-US" altLang="zh-CN" sz="1100" i="1" dirty="0" smtClean="0">
                          <a:latin typeface="Constantia" pitchFamily="18" charset="0"/>
                        </a:rPr>
                        <a:t>et al</a:t>
                      </a:r>
                      <a:r>
                        <a:rPr lang="en-US" altLang="zh-CN" sz="1100" dirty="0" smtClean="0">
                          <a:latin typeface="Constantia" pitchFamily="18" charset="0"/>
                        </a:rPr>
                        <a:t>., CVPR 07]</a:t>
                      </a:r>
                    </a:p>
                  </a:txBody>
                  <a:tcPr marL="27000" marR="27000" marT="0" marB="0"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onstantia" pitchFamily="18" charset="0"/>
                        </a:rPr>
                        <a:t>object recognition</a:t>
                      </a:r>
                    </a:p>
                  </a:txBody>
                  <a:tcPr marL="27000" marR="27000" marT="0" marB="0" anchor="ctr" anchorCtr="1"/>
                </a:tc>
                <a:tc>
                  <a:txBody>
                    <a:bodyPr/>
                    <a:lstStyle/>
                    <a:p>
                      <a:pPr algn="ctr"/>
                      <a:endParaRPr lang="en-US" sz="1200" dirty="0">
                        <a:latin typeface="Constantia" pitchFamily="18" charset="0"/>
                      </a:endParaRPr>
                    </a:p>
                  </a:txBody>
                  <a:tcPr marL="27000" marR="27000" marT="0" marB="0" anchor="ctr" anchorCtr="1"/>
                </a:tc>
                <a:tc>
                  <a:txBody>
                    <a:bodyPr/>
                    <a:lstStyle/>
                    <a:p>
                      <a:pPr marL="177800" marR="0" indent="-1778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CN" sz="1200" kern="1200" dirty="0" smtClean="0">
                          <a:solidFill>
                            <a:schemeClr val="dk1"/>
                          </a:solidFill>
                          <a:latin typeface="Constantia" pitchFamily="18" charset="0"/>
                          <a:ea typeface="+mn-ea"/>
                          <a:cs typeface="+mn-cs"/>
                        </a:rPr>
                        <a:t>Descriptive,</a:t>
                      </a:r>
                      <a:r>
                        <a:rPr lang="en-US" altLang="zh-CN" sz="1200" kern="1200" baseline="0" dirty="0" smtClean="0">
                          <a:solidFill>
                            <a:schemeClr val="dk1"/>
                          </a:solidFill>
                          <a:latin typeface="Constantia" pitchFamily="18" charset="0"/>
                          <a:ea typeface="+mn-ea"/>
                          <a:cs typeface="+mn-cs"/>
                        </a:rPr>
                        <a:t> spatial info.</a:t>
                      </a:r>
                      <a:endParaRPr lang="en-US" altLang="zh-CN" sz="1200" kern="1200" dirty="0" smtClean="0">
                        <a:solidFill>
                          <a:schemeClr val="dk1"/>
                        </a:solidFill>
                        <a:latin typeface="Constantia" pitchFamily="18" charset="0"/>
                        <a:ea typeface="+mn-ea"/>
                        <a:cs typeface="+mn-cs"/>
                      </a:endParaRPr>
                    </a:p>
                    <a:p>
                      <a:pPr marL="177800" indent="-177800" algn="l" defTabSz="914400" rtl="0" eaLnBrk="1" latinLnBrk="0" hangingPunct="1">
                        <a:buFont typeface="Arial" pitchFamily="34" charset="0"/>
                        <a:buChar char="•"/>
                      </a:pPr>
                      <a:r>
                        <a:rPr lang="en-US" altLang="zh-CN" sz="1200" kern="1200" dirty="0" smtClean="0">
                          <a:solidFill>
                            <a:schemeClr val="dk1"/>
                          </a:solidFill>
                          <a:latin typeface="Constantia" pitchFamily="18" charset="0"/>
                          <a:ea typeface="+mn-ea"/>
                          <a:cs typeface="+mn-cs"/>
                        </a:rPr>
                        <a:t>Time consuming </a:t>
                      </a:r>
                    </a:p>
                    <a:p>
                      <a:pPr marL="177800" indent="-177800" algn="l" defTabSz="914400" rtl="0" eaLnBrk="1" latinLnBrk="0" hangingPunct="1">
                        <a:buFont typeface="Arial" pitchFamily="34" charset="0"/>
                        <a:buChar char="•"/>
                      </a:pPr>
                      <a:r>
                        <a:rPr lang="en-US" altLang="zh-CN" sz="1200" kern="1200" dirty="0" smtClean="0">
                          <a:solidFill>
                            <a:schemeClr val="dk1"/>
                          </a:solidFill>
                          <a:latin typeface="Constantia" pitchFamily="18" charset="0"/>
                          <a:ea typeface="+mn-ea"/>
                          <a:cs typeface="+mn-cs"/>
                        </a:rPr>
                        <a:t>Small-scale</a:t>
                      </a:r>
                    </a:p>
                  </a:txBody>
                  <a:tcPr marL="27000" marR="27000" marT="0" marB="0" anchor="ctr"/>
                </a:tc>
                <a:extLst>
                  <a:ext uri="{0D108BD9-81ED-4DB2-BD59-A6C34878D82A}">
                    <a16:rowId xmlns="" xmlns:a16="http://schemas.microsoft.com/office/drawing/2014/main" val="10002"/>
                  </a:ext>
                </a:extLst>
              </a:tr>
              <a:tr h="62027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CN" sz="1100" b="1" dirty="0" smtClean="0">
                          <a:latin typeface="Constantia" pitchFamily="18" charset="0"/>
                        </a:rPr>
                        <a:t>Bundled Features</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sz="1100" dirty="0" smtClean="0">
                          <a:latin typeface="Constantia" pitchFamily="18" charset="0"/>
                        </a:rPr>
                        <a:t>[Wu </a:t>
                      </a:r>
                      <a:r>
                        <a:rPr lang="en-US" sz="1100" i="1" dirty="0" smtClean="0">
                          <a:latin typeface="Constantia" pitchFamily="18" charset="0"/>
                        </a:rPr>
                        <a:t>et al</a:t>
                      </a:r>
                      <a:r>
                        <a:rPr lang="en-US" sz="1100" dirty="0" smtClean="0">
                          <a:latin typeface="Constantia" pitchFamily="18" charset="0"/>
                        </a:rPr>
                        <a:t>., CVPR 09]</a:t>
                      </a:r>
                      <a:endParaRPr lang="en-US" altLang="zh-CN" sz="1100" dirty="0" smtClean="0">
                        <a:latin typeface="Constantia" pitchFamily="18" charset="0"/>
                      </a:endParaRPr>
                    </a:p>
                  </a:txBody>
                  <a:tcPr marL="27000" marR="27000" marT="0" marB="0"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onstantia" pitchFamily="18" charset="0"/>
                        </a:rPr>
                        <a:t>near-duplicated image retrieval</a:t>
                      </a:r>
                    </a:p>
                  </a:txBody>
                  <a:tcPr marL="27000" marR="27000" marT="0" marB="0" anchor="ctr" anchorCtr="1"/>
                </a:tc>
                <a:tc>
                  <a:txBody>
                    <a:bodyPr/>
                    <a:lstStyle/>
                    <a:p>
                      <a:pPr algn="ctr"/>
                      <a:endParaRPr lang="en-US" sz="1200" dirty="0">
                        <a:latin typeface="Constantia" pitchFamily="18" charset="0"/>
                      </a:endParaRPr>
                    </a:p>
                  </a:txBody>
                  <a:tcPr marL="27000" marR="27000" marT="0" marB="0" anchor="ctr" anchorCtr="1"/>
                </a:tc>
                <a:tc>
                  <a:txBody>
                    <a:bodyPr/>
                    <a:lstStyle/>
                    <a:p>
                      <a:pPr marL="177800" indent="-177800" algn="l" defTabSz="914400" rtl="0" eaLnBrk="1" latinLnBrk="0" hangingPunct="1">
                        <a:buFont typeface="Arial" pitchFamily="34" charset="0"/>
                        <a:buChar char="•"/>
                      </a:pPr>
                      <a:r>
                        <a:rPr lang="en-US" sz="1200" kern="1200" dirty="0" smtClean="0">
                          <a:solidFill>
                            <a:schemeClr val="dk1"/>
                          </a:solidFill>
                          <a:latin typeface="Constantia" pitchFamily="18" charset="0"/>
                          <a:ea typeface="+mn-ea"/>
                          <a:cs typeface="+mn-cs"/>
                        </a:rPr>
                        <a:t>Weak spatial</a:t>
                      </a:r>
                      <a:r>
                        <a:rPr lang="en-US" sz="1200" kern="1200" baseline="0" dirty="0" smtClean="0">
                          <a:solidFill>
                            <a:schemeClr val="dk1"/>
                          </a:solidFill>
                          <a:latin typeface="Constantia" pitchFamily="18" charset="0"/>
                          <a:ea typeface="+mn-ea"/>
                          <a:cs typeface="+mn-cs"/>
                        </a:rPr>
                        <a:t> info.</a:t>
                      </a:r>
                    </a:p>
                    <a:p>
                      <a:pPr marL="177800" indent="-177800" algn="l" defTabSz="914400" rtl="0" eaLnBrk="1" latinLnBrk="0" hangingPunct="1">
                        <a:buFont typeface="Arial" pitchFamily="34" charset="0"/>
                        <a:buChar char="•"/>
                      </a:pPr>
                      <a:r>
                        <a:rPr lang="en-US" sz="1200" kern="1200" baseline="0" dirty="0" smtClean="0">
                          <a:solidFill>
                            <a:schemeClr val="dk1"/>
                          </a:solidFill>
                          <a:latin typeface="Constantia" pitchFamily="18" charset="0"/>
                          <a:ea typeface="+mn-ea"/>
                          <a:cs typeface="+mn-cs"/>
                        </a:rPr>
                        <a:t>Time consuming</a:t>
                      </a:r>
                      <a:endParaRPr lang="en-US" sz="1200" kern="1200" dirty="0" smtClean="0">
                        <a:solidFill>
                          <a:schemeClr val="dk1"/>
                        </a:solidFill>
                        <a:latin typeface="Constantia" pitchFamily="18" charset="0"/>
                        <a:ea typeface="+mn-ea"/>
                        <a:cs typeface="+mn-cs"/>
                      </a:endParaRPr>
                    </a:p>
                    <a:p>
                      <a:pPr marL="177800" indent="-177800" algn="l" defTabSz="914400" rtl="0" eaLnBrk="1" latinLnBrk="0" hangingPunct="1">
                        <a:buFont typeface="Arial" pitchFamily="34" charset="0"/>
                        <a:buChar char="•"/>
                      </a:pPr>
                      <a:r>
                        <a:rPr lang="en-US" sz="1200" kern="1200" dirty="0" smtClean="0">
                          <a:solidFill>
                            <a:schemeClr val="dk1"/>
                          </a:solidFill>
                          <a:latin typeface="Constantia" pitchFamily="18" charset="0"/>
                          <a:ea typeface="+mn-ea"/>
                          <a:cs typeface="+mn-cs"/>
                        </a:rPr>
                        <a:t>Large quantization error</a:t>
                      </a:r>
                    </a:p>
                  </a:txBody>
                  <a:tcPr marL="27000" marR="27000" marT="0" marB="0" anchor="ctr"/>
                </a:tc>
                <a:extLst>
                  <a:ext uri="{0D108BD9-81ED-4DB2-BD59-A6C34878D82A}">
                    <a16:rowId xmlns="" xmlns:a16="http://schemas.microsoft.com/office/drawing/2014/main" val="10003"/>
                  </a:ext>
                </a:extLst>
              </a:tr>
              <a:tr h="515597">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CN" sz="1100" b="1" kern="1200" dirty="0" smtClean="0">
                          <a:solidFill>
                            <a:schemeClr val="dk1"/>
                          </a:solidFill>
                          <a:latin typeface="Constantia" pitchFamily="18" charset="0"/>
                          <a:ea typeface="+mn-ea"/>
                          <a:cs typeface="+mn-cs"/>
                        </a:rPr>
                        <a:t>Visual </a:t>
                      </a:r>
                      <a:r>
                        <a:rPr lang="en-US" altLang="zh-CN" sz="1100" b="1" kern="1200" dirty="0" err="1" smtClean="0">
                          <a:solidFill>
                            <a:schemeClr val="dk1"/>
                          </a:solidFill>
                          <a:latin typeface="Constantia" pitchFamily="18" charset="0"/>
                          <a:ea typeface="+mn-ea"/>
                          <a:cs typeface="+mn-cs"/>
                        </a:rPr>
                        <a:t>Synset</a:t>
                      </a:r>
                      <a:r>
                        <a:rPr lang="en-US" altLang="zh-CN" sz="1100" b="1" kern="1200" dirty="0" smtClean="0">
                          <a:solidFill>
                            <a:schemeClr val="dk1"/>
                          </a:solidFill>
                          <a:latin typeface="Constantia" pitchFamily="18" charset="0"/>
                          <a:ea typeface="+mn-ea"/>
                          <a:cs typeface="+mn-cs"/>
                        </a:rPr>
                        <a:t> </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CN" sz="1100" dirty="0" smtClean="0">
                          <a:latin typeface="Constantia" pitchFamily="18" charset="0"/>
                        </a:rPr>
                        <a:t>[</a:t>
                      </a:r>
                      <a:r>
                        <a:rPr lang="en-US" altLang="zh-CN" sz="1100" dirty="0" err="1" smtClean="0">
                          <a:latin typeface="Constantia" pitchFamily="18" charset="0"/>
                        </a:rPr>
                        <a:t>Zheng</a:t>
                      </a:r>
                      <a:r>
                        <a:rPr lang="en-US" altLang="zh-CN" sz="1100" dirty="0" smtClean="0">
                          <a:latin typeface="Constantia" pitchFamily="18" charset="0"/>
                        </a:rPr>
                        <a:t> </a:t>
                      </a:r>
                      <a:r>
                        <a:rPr lang="en-US" altLang="zh-CN" sz="1100" i="1" dirty="0" smtClean="0">
                          <a:latin typeface="Constantia" pitchFamily="18" charset="0"/>
                        </a:rPr>
                        <a:t>et al</a:t>
                      </a:r>
                      <a:r>
                        <a:rPr lang="en-US" altLang="zh-CN" sz="1100" dirty="0" smtClean="0">
                          <a:latin typeface="Constantia" pitchFamily="18" charset="0"/>
                        </a:rPr>
                        <a:t>., CVPR 08]</a:t>
                      </a:r>
                    </a:p>
                  </a:txBody>
                  <a:tcPr marL="27000" marR="27000" marT="0" marB="0"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aseline="0" dirty="0" smtClean="0">
                          <a:latin typeface="Constantia" pitchFamily="18" charset="0"/>
                        </a:rPr>
                        <a:t>object recognition</a:t>
                      </a:r>
                    </a:p>
                  </a:txBody>
                  <a:tcPr marL="27000" marR="27000" marT="0" marB="0" anchor="ctr" anchorCtr="1"/>
                </a:tc>
                <a:tc>
                  <a:txBody>
                    <a:bodyPr/>
                    <a:lstStyle/>
                    <a:p>
                      <a:pPr algn="ctr"/>
                      <a:endParaRPr lang="en-US" sz="1200" dirty="0">
                        <a:latin typeface="Constantia" pitchFamily="18" charset="0"/>
                      </a:endParaRPr>
                    </a:p>
                  </a:txBody>
                  <a:tcPr marL="27000" marR="27000" marT="0" marB="0" anchor="ctr" anchorCtr="1"/>
                </a:tc>
                <a:tc>
                  <a:txBody>
                    <a:bodyPr/>
                    <a:lstStyle/>
                    <a:p>
                      <a:pPr marL="177800" marR="0" indent="-1778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CN" sz="1200" kern="1200" dirty="0" smtClean="0">
                          <a:solidFill>
                            <a:schemeClr val="dk1"/>
                          </a:solidFill>
                          <a:latin typeface="Constantia" pitchFamily="18" charset="0"/>
                          <a:ea typeface="+mn-ea"/>
                          <a:cs typeface="+mn-cs"/>
                        </a:rPr>
                        <a:t>Descriptive,</a:t>
                      </a:r>
                      <a:r>
                        <a:rPr lang="en-US" altLang="zh-CN" sz="1200" kern="1200" baseline="0" dirty="0" smtClean="0">
                          <a:solidFill>
                            <a:schemeClr val="dk1"/>
                          </a:solidFill>
                          <a:latin typeface="Constantia" pitchFamily="18" charset="0"/>
                          <a:ea typeface="+mn-ea"/>
                          <a:cs typeface="+mn-cs"/>
                        </a:rPr>
                        <a:t> spatial info</a:t>
                      </a:r>
                      <a:endParaRPr lang="en-US" altLang="zh-CN" sz="1200" kern="1200" dirty="0" smtClean="0">
                        <a:solidFill>
                          <a:schemeClr val="dk1"/>
                        </a:solidFill>
                        <a:latin typeface="Constantia" pitchFamily="18" charset="0"/>
                        <a:ea typeface="+mn-ea"/>
                        <a:cs typeface="+mn-cs"/>
                      </a:endParaRPr>
                    </a:p>
                    <a:p>
                      <a:pPr marL="177800" indent="-177800" algn="l" defTabSz="914400" rtl="0" eaLnBrk="1" latinLnBrk="0" hangingPunct="1">
                        <a:buFont typeface="Arial" pitchFamily="34" charset="0"/>
                        <a:buChar char="•"/>
                      </a:pPr>
                      <a:r>
                        <a:rPr lang="en-US" altLang="zh-CN" sz="1200" kern="1200" dirty="0" smtClean="0">
                          <a:solidFill>
                            <a:schemeClr val="dk1"/>
                          </a:solidFill>
                          <a:latin typeface="Constantia" pitchFamily="18" charset="0"/>
                          <a:ea typeface="+mn-ea"/>
                          <a:cs typeface="+mn-cs"/>
                        </a:rPr>
                        <a:t>Time consuming </a:t>
                      </a:r>
                    </a:p>
                    <a:p>
                      <a:pPr marL="177800" indent="-177800" algn="l" defTabSz="914400" rtl="0" eaLnBrk="1" latinLnBrk="0" hangingPunct="1">
                        <a:buFont typeface="Arial" pitchFamily="34" charset="0"/>
                        <a:buChar char="•"/>
                      </a:pPr>
                      <a:r>
                        <a:rPr lang="en-US" altLang="zh-CN" sz="1200" kern="1200" dirty="0" smtClean="0">
                          <a:solidFill>
                            <a:schemeClr val="dk1"/>
                          </a:solidFill>
                          <a:latin typeface="Constantia" pitchFamily="18" charset="0"/>
                          <a:ea typeface="+mn-ea"/>
                          <a:cs typeface="+mn-cs"/>
                        </a:rPr>
                        <a:t>Small-scale</a:t>
                      </a:r>
                    </a:p>
                  </a:txBody>
                  <a:tcPr marL="27000" marR="27000" marT="0" marB="0" anchor="ctr"/>
                </a:tc>
                <a:extLst>
                  <a:ext uri="{0D108BD9-81ED-4DB2-BD59-A6C34878D82A}">
                    <a16:rowId xmlns="" xmlns:a16="http://schemas.microsoft.com/office/drawing/2014/main" val="10004"/>
                  </a:ext>
                </a:extLst>
              </a:tr>
              <a:tr h="620271">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CN" sz="1100" b="1" dirty="0" smtClean="0">
                          <a:latin typeface="Constantia" pitchFamily="18" charset="0"/>
                        </a:rPr>
                        <a:t>Descriptive Visual</a:t>
                      </a:r>
                      <a:r>
                        <a:rPr lang="en-US" altLang="zh-CN" sz="1100" b="1" baseline="0" dirty="0" smtClean="0">
                          <a:latin typeface="Constantia" pitchFamily="18" charset="0"/>
                        </a:rPr>
                        <a:t> words, Descriptive Visual Phrases</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CN" sz="1100" baseline="0" dirty="0" smtClean="0">
                          <a:latin typeface="Constantia" pitchFamily="18" charset="0"/>
                        </a:rPr>
                        <a:t>[Zhang, </a:t>
                      </a:r>
                      <a:r>
                        <a:rPr lang="en-US" altLang="zh-CN" sz="1100" baseline="0" dirty="0" err="1" smtClean="0">
                          <a:latin typeface="Constantia" pitchFamily="18" charset="0"/>
                        </a:rPr>
                        <a:t>Tian</a:t>
                      </a:r>
                      <a:r>
                        <a:rPr lang="en-US" altLang="zh-CN" sz="1100" baseline="0" dirty="0" smtClean="0">
                          <a:latin typeface="Constantia" pitchFamily="18" charset="0"/>
                        </a:rPr>
                        <a:t> </a:t>
                      </a:r>
                      <a:r>
                        <a:rPr lang="en-US" altLang="zh-CN" sz="1100" i="1" baseline="0" dirty="0" smtClean="0">
                          <a:latin typeface="Constantia" pitchFamily="18" charset="0"/>
                        </a:rPr>
                        <a:t>et al</a:t>
                      </a:r>
                      <a:r>
                        <a:rPr lang="en-US" altLang="zh-CN" sz="1100" baseline="0" dirty="0" smtClean="0">
                          <a:latin typeface="Constantia" pitchFamily="18" charset="0"/>
                        </a:rPr>
                        <a:t>., MM09]</a:t>
                      </a:r>
                      <a:endParaRPr lang="en-US" altLang="zh-CN" sz="1100" dirty="0" smtClean="0">
                        <a:latin typeface="Constantia" pitchFamily="18" charset="0"/>
                      </a:endParaRPr>
                    </a:p>
                  </a:txBody>
                  <a:tcPr marL="27000" marR="27000" marT="0" marB="0"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onstantia" pitchFamily="18" charset="0"/>
                        </a:rPr>
                        <a:t>image retrieval,</a:t>
                      </a:r>
                      <a:r>
                        <a:rPr lang="en-US" sz="1200" baseline="0" dirty="0" smtClean="0">
                          <a:latin typeface="Constantia" pitchFamily="18" charset="0"/>
                        </a:rPr>
                        <a:t> object recognition</a:t>
                      </a:r>
                      <a:endParaRPr lang="en-US" sz="1200" dirty="0" smtClean="0">
                        <a:latin typeface="Constantia" pitchFamily="18" charset="0"/>
                      </a:endParaRPr>
                    </a:p>
                  </a:txBody>
                  <a:tcPr marL="27000" marR="27000" marT="0" marB="0" anchor="ctr" anchorCtr="1"/>
                </a:tc>
                <a:tc>
                  <a:txBody>
                    <a:bodyPr/>
                    <a:lstStyle/>
                    <a:p>
                      <a:pPr algn="ctr"/>
                      <a:endParaRPr lang="en-US" sz="1200" dirty="0">
                        <a:latin typeface="Constantia" pitchFamily="18" charset="0"/>
                      </a:endParaRPr>
                    </a:p>
                  </a:txBody>
                  <a:tcPr marL="27000" marR="27000" marT="0" marB="0" anchor="ctr" anchorCtr="1"/>
                </a:tc>
                <a:tc>
                  <a:txBody>
                    <a:bodyPr/>
                    <a:lstStyle/>
                    <a:p>
                      <a:pPr marL="177800" indent="-177800" algn="l" defTabSz="914400" rtl="0" eaLnBrk="1" latinLnBrk="0" hangingPunct="1">
                        <a:buFont typeface="Arial" pitchFamily="34" charset="0"/>
                        <a:buChar char="•"/>
                      </a:pPr>
                      <a:r>
                        <a:rPr lang="en-US" altLang="zh-CN" sz="1200" kern="1200" dirty="0" smtClean="0">
                          <a:solidFill>
                            <a:schemeClr val="dk1"/>
                          </a:solidFill>
                          <a:latin typeface="Constantia" pitchFamily="18" charset="0"/>
                          <a:ea typeface="+mn-ea"/>
                          <a:cs typeface="+mn-cs"/>
                        </a:rPr>
                        <a:t>Descriptive,</a:t>
                      </a:r>
                      <a:r>
                        <a:rPr lang="en-US" altLang="zh-CN" sz="1200" kern="1200" baseline="0" dirty="0" smtClean="0">
                          <a:solidFill>
                            <a:schemeClr val="dk1"/>
                          </a:solidFill>
                          <a:latin typeface="Constantia" pitchFamily="18" charset="0"/>
                          <a:ea typeface="+mn-ea"/>
                          <a:cs typeface="+mn-cs"/>
                        </a:rPr>
                        <a:t> spatial info.</a:t>
                      </a:r>
                      <a:endParaRPr lang="en-US" altLang="zh-CN" sz="1200" kern="1200" dirty="0" smtClean="0">
                        <a:solidFill>
                          <a:schemeClr val="dk1"/>
                        </a:solidFill>
                        <a:latin typeface="Constantia" pitchFamily="18" charset="0"/>
                        <a:ea typeface="+mn-ea"/>
                        <a:cs typeface="+mn-cs"/>
                      </a:endParaRPr>
                    </a:p>
                    <a:p>
                      <a:pPr marL="177800" indent="-177800" algn="l" defTabSz="914400" rtl="0" eaLnBrk="1" latinLnBrk="0" hangingPunct="1">
                        <a:buFont typeface="Arial" pitchFamily="34" charset="0"/>
                        <a:buChar char="•"/>
                      </a:pPr>
                      <a:r>
                        <a:rPr lang="en-US" altLang="zh-CN" sz="1200" kern="1200" dirty="0" smtClean="0">
                          <a:solidFill>
                            <a:schemeClr val="dk1"/>
                          </a:solidFill>
                          <a:latin typeface="Constantia" pitchFamily="18" charset="0"/>
                          <a:ea typeface="+mn-ea"/>
                          <a:cs typeface="+mn-cs"/>
                        </a:rPr>
                        <a:t>Large-scale</a:t>
                      </a:r>
                    </a:p>
                    <a:p>
                      <a:pPr marL="177800" indent="-177800" algn="l" defTabSz="914400" rtl="0" eaLnBrk="1" latinLnBrk="0" hangingPunct="1">
                        <a:buFont typeface="Arial" pitchFamily="34" charset="0"/>
                        <a:buChar char="•"/>
                      </a:pPr>
                      <a:r>
                        <a:rPr lang="en-US" altLang="zh-CN" sz="1200" kern="1200" dirty="0" smtClean="0">
                          <a:solidFill>
                            <a:schemeClr val="dk1"/>
                          </a:solidFill>
                          <a:latin typeface="Constantia" pitchFamily="18" charset="0"/>
                          <a:ea typeface="+mn-ea"/>
                          <a:cs typeface="+mn-cs"/>
                        </a:rPr>
                        <a:t>Large</a:t>
                      </a:r>
                      <a:r>
                        <a:rPr lang="en-US" altLang="zh-CN" sz="1200" kern="1200" baseline="0" dirty="0" smtClean="0">
                          <a:solidFill>
                            <a:schemeClr val="dk1"/>
                          </a:solidFill>
                          <a:latin typeface="Constantia" pitchFamily="18" charset="0"/>
                          <a:ea typeface="+mn-ea"/>
                          <a:cs typeface="+mn-cs"/>
                        </a:rPr>
                        <a:t> quantization error</a:t>
                      </a:r>
                      <a:endParaRPr lang="en-US" altLang="zh-CN" sz="1200" kern="1200" dirty="0" smtClean="0">
                        <a:solidFill>
                          <a:schemeClr val="dk1"/>
                        </a:solidFill>
                        <a:latin typeface="Constantia" pitchFamily="18" charset="0"/>
                        <a:ea typeface="+mn-ea"/>
                        <a:cs typeface="+mn-cs"/>
                      </a:endParaRPr>
                    </a:p>
                  </a:txBody>
                  <a:tcPr marL="27000" marR="27000" marT="0" marB="0" anchor="ctr"/>
                </a:tc>
                <a:extLst>
                  <a:ext uri="{0D108BD9-81ED-4DB2-BD59-A6C34878D82A}">
                    <a16:rowId xmlns="" xmlns:a16="http://schemas.microsoft.com/office/drawing/2014/main" val="10005"/>
                  </a:ext>
                </a:extLst>
              </a:tr>
              <a:tr h="68746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CN" sz="1100" b="1" dirty="0" smtClean="0">
                          <a:latin typeface="Constantia" pitchFamily="18" charset="0"/>
                        </a:rPr>
                        <a:t>Contextual Visual Vocabulary</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CN" sz="1100" dirty="0" smtClean="0">
                          <a:latin typeface="Constantia" pitchFamily="18" charset="0"/>
                        </a:rPr>
                        <a:t>[Zhang, </a:t>
                      </a:r>
                      <a:r>
                        <a:rPr lang="en-US" altLang="zh-CN" sz="1100" dirty="0" err="1" smtClean="0">
                          <a:latin typeface="Constantia" pitchFamily="18" charset="0"/>
                        </a:rPr>
                        <a:t>Tian</a:t>
                      </a:r>
                      <a:r>
                        <a:rPr lang="en-US" altLang="zh-CN" sz="1100" baseline="0" dirty="0" smtClean="0">
                          <a:latin typeface="Constantia" pitchFamily="18" charset="0"/>
                        </a:rPr>
                        <a:t> </a:t>
                      </a:r>
                      <a:r>
                        <a:rPr lang="en-US" altLang="zh-CN" sz="1100" i="1" baseline="0" dirty="0" smtClean="0">
                          <a:latin typeface="Constantia" pitchFamily="18" charset="0"/>
                        </a:rPr>
                        <a:t>et al</a:t>
                      </a:r>
                      <a:r>
                        <a:rPr lang="en-US" altLang="zh-CN" sz="1100" baseline="0" dirty="0" smtClean="0">
                          <a:latin typeface="Constantia" pitchFamily="18" charset="0"/>
                        </a:rPr>
                        <a:t>., MM10</a:t>
                      </a:r>
                      <a:r>
                        <a:rPr lang="en-US" altLang="zh-CN" sz="1100" dirty="0" smtClean="0">
                          <a:latin typeface="Constantia" pitchFamily="18" charset="0"/>
                        </a:rPr>
                        <a:t>]</a:t>
                      </a:r>
                    </a:p>
                  </a:txBody>
                  <a:tcPr marL="27000" marR="27000" marT="0" marB="0"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Constantia" pitchFamily="18" charset="0"/>
                        </a:rPr>
                        <a:t>Image</a:t>
                      </a:r>
                      <a:r>
                        <a:rPr lang="en-US" sz="1200" baseline="0" dirty="0" smtClean="0">
                          <a:latin typeface="Constantia" pitchFamily="18" charset="0"/>
                        </a:rPr>
                        <a:t> retrieval, image search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Constantia" pitchFamily="18" charset="0"/>
                        </a:rPr>
                        <a:t>re-ranking</a:t>
                      </a:r>
                      <a:endParaRPr lang="en-US" sz="1200" dirty="0" smtClean="0">
                        <a:latin typeface="Constantia" pitchFamily="18" charset="0"/>
                      </a:endParaRPr>
                    </a:p>
                  </a:txBody>
                  <a:tcPr marL="27000" marR="27000" marT="0" marB="0" anchor="ctr" anchorCtr="1"/>
                </a:tc>
                <a:tc>
                  <a:txBody>
                    <a:bodyPr/>
                    <a:lstStyle/>
                    <a:p>
                      <a:pPr algn="ctr"/>
                      <a:endParaRPr lang="en-US" sz="1200" dirty="0">
                        <a:latin typeface="Constantia" pitchFamily="18" charset="0"/>
                      </a:endParaRPr>
                    </a:p>
                  </a:txBody>
                  <a:tcPr marL="27000" marR="27000" marT="0" marB="0" anchor="ctr" anchorCtr="1"/>
                </a:tc>
                <a:tc>
                  <a:txBody>
                    <a:bodyPr/>
                    <a:lstStyle/>
                    <a:p>
                      <a:pPr marL="177800" marR="0" indent="-1778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CN" sz="1200" kern="1200" baseline="0" dirty="0" smtClean="0">
                          <a:solidFill>
                            <a:schemeClr val="dk1"/>
                          </a:solidFill>
                          <a:latin typeface="Constantia" pitchFamily="18" charset="0"/>
                          <a:ea typeface="+mn-ea"/>
                          <a:cs typeface="+mn-cs"/>
                        </a:rPr>
                        <a:t>Descriptive, spatial and semantic info.</a:t>
                      </a:r>
                    </a:p>
                    <a:p>
                      <a:pPr marL="177800" indent="-177800" algn="l" defTabSz="914400" rtl="0" eaLnBrk="1" latinLnBrk="0" hangingPunct="1">
                        <a:buFont typeface="Arial" pitchFamily="34" charset="0"/>
                        <a:buChar char="•"/>
                      </a:pPr>
                      <a:r>
                        <a:rPr lang="en-US" altLang="zh-CN" sz="1200" kern="1200" dirty="0" smtClean="0">
                          <a:solidFill>
                            <a:schemeClr val="dk1"/>
                          </a:solidFill>
                          <a:latin typeface="Constantia" pitchFamily="18" charset="0"/>
                          <a:ea typeface="+mn-ea"/>
                          <a:cs typeface="+mn-cs"/>
                        </a:rPr>
                        <a:t>Low quantization</a:t>
                      </a:r>
                      <a:r>
                        <a:rPr lang="en-US" altLang="zh-CN" sz="1200" kern="1200" baseline="0" dirty="0" smtClean="0">
                          <a:solidFill>
                            <a:schemeClr val="dk1"/>
                          </a:solidFill>
                          <a:latin typeface="Constantia" pitchFamily="18" charset="0"/>
                          <a:ea typeface="+mn-ea"/>
                          <a:cs typeface="+mn-cs"/>
                        </a:rPr>
                        <a:t> error</a:t>
                      </a:r>
                    </a:p>
                    <a:p>
                      <a:pPr marL="177800" indent="-177800" algn="l" defTabSz="914400" rtl="0" eaLnBrk="1" latinLnBrk="0" hangingPunct="1">
                        <a:buFont typeface="Arial" pitchFamily="34" charset="0"/>
                        <a:buChar char="•"/>
                      </a:pPr>
                      <a:r>
                        <a:rPr lang="en-US" altLang="zh-CN" sz="1200" kern="1200" baseline="0" dirty="0" smtClean="0">
                          <a:solidFill>
                            <a:schemeClr val="dk1"/>
                          </a:solidFill>
                          <a:latin typeface="Constantia" pitchFamily="18" charset="0"/>
                          <a:ea typeface="+mn-ea"/>
                          <a:cs typeface="+mn-cs"/>
                        </a:rPr>
                        <a:t>Large-scale</a:t>
                      </a:r>
                    </a:p>
                  </a:txBody>
                  <a:tcPr marL="27000" marR="27000" marT="0" marB="0" anchor="ctr"/>
                </a:tc>
                <a:extLst>
                  <a:ext uri="{0D108BD9-81ED-4DB2-BD59-A6C34878D82A}">
                    <a16:rowId xmlns="" xmlns:a16="http://schemas.microsoft.com/office/drawing/2014/main" val="10006"/>
                  </a:ext>
                </a:extLst>
              </a:tr>
            </a:tbl>
          </a:graphicData>
        </a:graphic>
      </p:graphicFrame>
      <p:grpSp>
        <p:nvGrpSpPr>
          <p:cNvPr id="8" name="Group 15"/>
          <p:cNvGrpSpPr/>
          <p:nvPr/>
        </p:nvGrpSpPr>
        <p:grpSpPr>
          <a:xfrm>
            <a:off x="5537353" y="2467129"/>
            <a:ext cx="1943100" cy="712264"/>
            <a:chOff x="5067336" y="2384013"/>
            <a:chExt cx="2590800" cy="1327711"/>
          </a:xfrm>
        </p:grpSpPr>
        <p:pic>
          <p:nvPicPr>
            <p:cNvPr id="9" name="Picture 3"/>
            <p:cNvPicPr>
              <a:picLocks noChangeAspect="1" noChangeArrowheads="1"/>
            </p:cNvPicPr>
            <p:nvPr/>
          </p:nvPicPr>
          <p:blipFill>
            <a:blip r:embed="rId3" cstate="print"/>
            <a:srcRect/>
            <a:stretch>
              <a:fillRect/>
            </a:stretch>
          </p:blipFill>
          <p:spPr bwMode="auto">
            <a:xfrm>
              <a:off x="5067336" y="2384013"/>
              <a:ext cx="1219200" cy="1110174"/>
            </a:xfrm>
            <a:prstGeom prst="rect">
              <a:avLst/>
            </a:prstGeom>
            <a:noFill/>
            <a:ln w="9525">
              <a:noFill/>
              <a:miter lim="800000"/>
              <a:headEnd/>
              <a:tailEnd/>
            </a:ln>
          </p:spPr>
        </p:pic>
        <p:sp>
          <p:nvSpPr>
            <p:cNvPr id="10" name="TextBox 12"/>
            <p:cNvSpPr txBox="1"/>
            <p:nvPr/>
          </p:nvSpPr>
          <p:spPr>
            <a:xfrm>
              <a:off x="6372252" y="2506917"/>
              <a:ext cx="1285884" cy="1204807"/>
            </a:xfrm>
            <a:prstGeom prst="rect">
              <a:avLst/>
            </a:prstGeom>
            <a:noFill/>
          </p:spPr>
          <p:txBody>
            <a:bodyPr wrap="square" rtlCol="0">
              <a:spAutoFit/>
            </a:bodyPr>
            <a:lstStyle/>
            <a:p>
              <a:pPr algn="ctr"/>
              <a:r>
                <a:rPr lang="en-US" sz="1200" dirty="0">
                  <a:solidFill>
                    <a:schemeClr val="bg1"/>
                  </a:solidFill>
                  <a:latin typeface="Constantia" pitchFamily="18" charset="0"/>
                </a:rPr>
                <a:t>Common Visual word</a:t>
              </a:r>
            </a:p>
            <a:p>
              <a:pPr algn="ctr"/>
              <a:endParaRPr lang="en-US" sz="1200" dirty="0">
                <a:latin typeface="Constantia" pitchFamily="18" charset="0"/>
              </a:endParaRPr>
            </a:p>
          </p:txBody>
        </p:sp>
      </p:grpSp>
      <p:grpSp>
        <p:nvGrpSpPr>
          <p:cNvPr id="11" name="Group 17"/>
          <p:cNvGrpSpPr/>
          <p:nvPr/>
        </p:nvGrpSpPr>
        <p:grpSpPr>
          <a:xfrm>
            <a:off x="5537353" y="3869747"/>
            <a:ext cx="2085378" cy="494571"/>
            <a:chOff x="4848252" y="4410068"/>
            <a:chExt cx="2780504" cy="659428"/>
          </a:xfrm>
        </p:grpSpPr>
        <p:pic>
          <p:nvPicPr>
            <p:cNvPr id="12" name="Picture 4"/>
            <p:cNvPicPr>
              <a:picLocks noChangeAspect="1" noChangeArrowheads="1"/>
            </p:cNvPicPr>
            <p:nvPr/>
          </p:nvPicPr>
          <p:blipFill>
            <a:blip r:embed="rId4" cstate="print"/>
            <a:srcRect/>
            <a:stretch>
              <a:fillRect/>
            </a:stretch>
          </p:blipFill>
          <p:spPr bwMode="auto">
            <a:xfrm>
              <a:off x="4848252" y="4410068"/>
              <a:ext cx="1238250" cy="628650"/>
            </a:xfrm>
            <a:prstGeom prst="rect">
              <a:avLst/>
            </a:prstGeom>
            <a:noFill/>
            <a:ln w="9525">
              <a:noFill/>
              <a:miter lim="800000"/>
              <a:headEnd/>
              <a:tailEnd/>
            </a:ln>
          </p:spPr>
        </p:pic>
        <p:sp>
          <p:nvSpPr>
            <p:cNvPr id="13" name="TextBox 14"/>
            <p:cNvSpPr txBox="1"/>
            <p:nvPr/>
          </p:nvSpPr>
          <p:spPr>
            <a:xfrm>
              <a:off x="6143651" y="4453943"/>
              <a:ext cx="1485105" cy="615553"/>
            </a:xfrm>
            <a:prstGeom prst="rect">
              <a:avLst/>
            </a:prstGeom>
            <a:noFill/>
          </p:spPr>
          <p:txBody>
            <a:bodyPr wrap="square" rtlCol="0">
              <a:spAutoFit/>
            </a:bodyPr>
            <a:lstStyle/>
            <a:p>
              <a:pPr algn="ctr"/>
              <a:r>
                <a:rPr lang="en-US" sz="1200" dirty="0">
                  <a:solidFill>
                    <a:schemeClr val="bg1"/>
                  </a:solidFill>
                  <a:latin typeface="Constantia" pitchFamily="18" charset="0"/>
                </a:rPr>
                <a:t>Grouped visual words</a:t>
              </a:r>
            </a:p>
          </p:txBody>
        </p:sp>
      </p:grpSp>
      <p:grpSp>
        <p:nvGrpSpPr>
          <p:cNvPr id="14" name="Group 17"/>
          <p:cNvGrpSpPr/>
          <p:nvPr/>
        </p:nvGrpSpPr>
        <p:grpSpPr>
          <a:xfrm>
            <a:off x="5480202" y="3119838"/>
            <a:ext cx="2200249" cy="646331"/>
            <a:chOff x="5343516" y="3276600"/>
            <a:chExt cx="3101304" cy="861775"/>
          </a:xfrm>
        </p:grpSpPr>
        <p:sp>
          <p:nvSpPr>
            <p:cNvPr id="15" name="TextBox 13"/>
            <p:cNvSpPr txBox="1"/>
            <p:nvPr/>
          </p:nvSpPr>
          <p:spPr>
            <a:xfrm>
              <a:off x="6791314" y="3276600"/>
              <a:ext cx="1653506" cy="861775"/>
            </a:xfrm>
            <a:prstGeom prst="rect">
              <a:avLst/>
            </a:prstGeom>
            <a:noFill/>
          </p:spPr>
          <p:txBody>
            <a:bodyPr wrap="square" rtlCol="0">
              <a:spAutoFit/>
            </a:bodyPr>
            <a:lstStyle/>
            <a:p>
              <a:pPr algn="ctr"/>
              <a:r>
                <a:rPr lang="en-US" sz="1200" dirty="0">
                  <a:solidFill>
                    <a:schemeClr val="bg1"/>
                  </a:solidFill>
                  <a:latin typeface="Constantia" pitchFamily="18" charset="0"/>
                </a:rPr>
                <a:t>Combined spatial information</a:t>
              </a:r>
            </a:p>
          </p:txBody>
        </p:sp>
        <p:pic>
          <p:nvPicPr>
            <p:cNvPr id="16" name="Picture 1"/>
            <p:cNvPicPr>
              <a:picLocks noChangeAspect="1" noChangeArrowheads="1"/>
            </p:cNvPicPr>
            <p:nvPr/>
          </p:nvPicPr>
          <p:blipFill>
            <a:blip r:embed="rId5" cstate="print"/>
            <a:srcRect/>
            <a:stretch>
              <a:fillRect/>
            </a:stretch>
          </p:blipFill>
          <p:spPr bwMode="auto">
            <a:xfrm>
              <a:off x="5343516" y="3352800"/>
              <a:ext cx="1524000" cy="609600"/>
            </a:xfrm>
            <a:prstGeom prst="rect">
              <a:avLst/>
            </a:prstGeom>
            <a:noFill/>
            <a:ln w="9525">
              <a:noFill/>
              <a:miter lim="800000"/>
              <a:headEnd/>
              <a:tailEnd/>
            </a:ln>
          </p:spPr>
        </p:pic>
      </p:grpSp>
      <p:grpSp>
        <p:nvGrpSpPr>
          <p:cNvPr id="18" name="Group 16"/>
          <p:cNvGrpSpPr/>
          <p:nvPr/>
        </p:nvGrpSpPr>
        <p:grpSpPr>
          <a:xfrm>
            <a:off x="5480203" y="4445758"/>
            <a:ext cx="2000250" cy="495731"/>
            <a:chOff x="4648200" y="5511225"/>
            <a:chExt cx="2667000" cy="660975"/>
          </a:xfrm>
        </p:grpSpPr>
        <p:sp>
          <p:nvSpPr>
            <p:cNvPr id="19" name="TextBox 15"/>
            <p:cNvSpPr txBox="1"/>
            <p:nvPr/>
          </p:nvSpPr>
          <p:spPr>
            <a:xfrm>
              <a:off x="6248400" y="5511225"/>
              <a:ext cx="1066800" cy="615554"/>
            </a:xfrm>
            <a:prstGeom prst="rect">
              <a:avLst/>
            </a:prstGeom>
            <a:noFill/>
          </p:spPr>
          <p:txBody>
            <a:bodyPr wrap="square" rtlCol="0">
              <a:spAutoFit/>
            </a:bodyPr>
            <a:lstStyle/>
            <a:p>
              <a:pPr algn="ctr"/>
              <a:r>
                <a:rPr lang="en-US" sz="1200" dirty="0">
                  <a:solidFill>
                    <a:schemeClr val="bg1"/>
                  </a:solidFill>
                  <a:latin typeface="Constantia" pitchFamily="18" charset="0"/>
                </a:rPr>
                <a:t>Visual </a:t>
              </a:r>
              <a:r>
                <a:rPr lang="en-US" sz="1200" dirty="0" err="1">
                  <a:solidFill>
                    <a:schemeClr val="bg1"/>
                  </a:solidFill>
                  <a:latin typeface="Constantia" pitchFamily="18" charset="0"/>
                </a:rPr>
                <a:t>Synset</a:t>
              </a:r>
              <a:endParaRPr lang="en-US" sz="1200" dirty="0">
                <a:solidFill>
                  <a:schemeClr val="bg1"/>
                </a:solidFill>
                <a:latin typeface="Constantia" pitchFamily="18" charset="0"/>
              </a:endParaRPr>
            </a:p>
          </p:txBody>
        </p:sp>
        <p:pic>
          <p:nvPicPr>
            <p:cNvPr id="20" name="Picture 8"/>
            <p:cNvPicPr>
              <a:picLocks noChangeAspect="1" noChangeArrowheads="1"/>
            </p:cNvPicPr>
            <p:nvPr/>
          </p:nvPicPr>
          <p:blipFill>
            <a:blip r:embed="rId6" cstate="print"/>
            <a:srcRect/>
            <a:stretch>
              <a:fillRect/>
            </a:stretch>
          </p:blipFill>
          <p:spPr bwMode="auto">
            <a:xfrm>
              <a:off x="4648200" y="5511490"/>
              <a:ext cx="1600200" cy="660710"/>
            </a:xfrm>
            <a:prstGeom prst="rect">
              <a:avLst/>
            </a:prstGeom>
            <a:noFill/>
            <a:ln w="9525">
              <a:noFill/>
              <a:miter lim="800000"/>
              <a:headEnd/>
              <a:tailEnd/>
            </a:ln>
          </p:spPr>
        </p:pic>
      </p:grpSp>
      <p:grpSp>
        <p:nvGrpSpPr>
          <p:cNvPr id="21" name="组合 137"/>
          <p:cNvGrpSpPr/>
          <p:nvPr/>
        </p:nvGrpSpPr>
        <p:grpSpPr>
          <a:xfrm>
            <a:off x="6580041" y="5124314"/>
            <a:ext cx="971550" cy="400050"/>
            <a:chOff x="4929190" y="2214554"/>
            <a:chExt cx="3500461" cy="1285884"/>
          </a:xfrm>
        </p:grpSpPr>
        <p:pic>
          <p:nvPicPr>
            <p:cNvPr id="22" name="Picture 6" descr="http://vico.vw.com.cn/wallpaper/volkswagen-vw-r36-1024-768-7.jpg"/>
            <p:cNvPicPr>
              <a:picLocks noChangeAspect="1" noChangeArrowheads="1"/>
            </p:cNvPicPr>
            <p:nvPr/>
          </p:nvPicPr>
          <p:blipFill>
            <a:blip r:embed="rId7" cstate="print"/>
            <a:srcRect/>
            <a:stretch>
              <a:fillRect/>
            </a:stretch>
          </p:blipFill>
          <p:spPr bwMode="auto">
            <a:xfrm>
              <a:off x="4929190" y="2214554"/>
              <a:ext cx="1714513" cy="1285884"/>
            </a:xfrm>
            <a:prstGeom prst="rect">
              <a:avLst/>
            </a:prstGeom>
            <a:noFill/>
          </p:spPr>
        </p:pic>
        <p:pic>
          <p:nvPicPr>
            <p:cNvPr id="23" name="Picture 8" descr="http://www.desktopsky.com/d/0/4/80/2006110905063218392.jpg"/>
            <p:cNvPicPr>
              <a:picLocks noChangeAspect="1" noChangeArrowheads="1"/>
            </p:cNvPicPr>
            <p:nvPr/>
          </p:nvPicPr>
          <p:blipFill>
            <a:blip r:embed="rId8" cstate="print"/>
            <a:srcRect/>
            <a:stretch>
              <a:fillRect/>
            </a:stretch>
          </p:blipFill>
          <p:spPr bwMode="auto">
            <a:xfrm>
              <a:off x="6715140" y="2214554"/>
              <a:ext cx="1714511" cy="1285883"/>
            </a:xfrm>
            <a:prstGeom prst="rect">
              <a:avLst/>
            </a:prstGeom>
            <a:noFill/>
          </p:spPr>
        </p:pic>
        <p:sp>
          <p:nvSpPr>
            <p:cNvPr id="24" name="椭圆 23"/>
            <p:cNvSpPr/>
            <p:nvPr/>
          </p:nvSpPr>
          <p:spPr>
            <a:xfrm rot="4011654">
              <a:off x="5624552" y="2582499"/>
              <a:ext cx="156027" cy="1040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Constantia" pitchFamily="18" charset="0"/>
              </a:endParaRPr>
            </a:p>
          </p:txBody>
        </p:sp>
        <p:sp>
          <p:nvSpPr>
            <p:cNvPr id="25" name="椭圆 24"/>
            <p:cNvSpPr/>
            <p:nvPr/>
          </p:nvSpPr>
          <p:spPr>
            <a:xfrm rot="7677161">
              <a:off x="5853143" y="2663466"/>
              <a:ext cx="156027" cy="1040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Constantia" pitchFamily="18" charset="0"/>
              </a:endParaRPr>
            </a:p>
          </p:txBody>
        </p:sp>
        <p:sp>
          <p:nvSpPr>
            <p:cNvPr id="26" name="椭圆 25"/>
            <p:cNvSpPr/>
            <p:nvPr/>
          </p:nvSpPr>
          <p:spPr>
            <a:xfrm rot="12449235">
              <a:off x="5881719" y="2925403"/>
              <a:ext cx="156027" cy="1040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Constantia" pitchFamily="18" charset="0"/>
              </a:endParaRPr>
            </a:p>
          </p:txBody>
        </p:sp>
        <p:sp>
          <p:nvSpPr>
            <p:cNvPr id="27" name="椭圆 26"/>
            <p:cNvSpPr/>
            <p:nvPr/>
          </p:nvSpPr>
          <p:spPr>
            <a:xfrm rot="16200000">
              <a:off x="5634059" y="2996843"/>
              <a:ext cx="156027" cy="1040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Constantia" pitchFamily="18" charset="0"/>
              </a:endParaRPr>
            </a:p>
          </p:txBody>
        </p:sp>
        <p:sp>
          <p:nvSpPr>
            <p:cNvPr id="28" name="椭圆 27"/>
            <p:cNvSpPr/>
            <p:nvPr/>
          </p:nvSpPr>
          <p:spPr>
            <a:xfrm rot="19810668">
              <a:off x="5467363" y="2801582"/>
              <a:ext cx="156027" cy="1040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Constantia" pitchFamily="18" charset="0"/>
              </a:endParaRPr>
            </a:p>
          </p:txBody>
        </p:sp>
        <p:sp>
          <p:nvSpPr>
            <p:cNvPr id="29" name="椭圆 28"/>
            <p:cNvSpPr/>
            <p:nvPr/>
          </p:nvSpPr>
          <p:spPr>
            <a:xfrm rot="18613567">
              <a:off x="7523196" y="2996480"/>
              <a:ext cx="113312" cy="7800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Constantia" pitchFamily="18" charset="0"/>
              </a:endParaRPr>
            </a:p>
          </p:txBody>
        </p:sp>
        <p:sp>
          <p:nvSpPr>
            <p:cNvPr id="30" name="椭圆 29"/>
            <p:cNvSpPr/>
            <p:nvPr/>
          </p:nvSpPr>
          <p:spPr>
            <a:xfrm rot="18613567">
              <a:off x="7672275" y="3069359"/>
              <a:ext cx="84206" cy="10570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Constantia" pitchFamily="18" charset="0"/>
              </a:endParaRPr>
            </a:p>
          </p:txBody>
        </p:sp>
        <p:sp>
          <p:nvSpPr>
            <p:cNvPr id="31" name="椭圆 30"/>
            <p:cNvSpPr/>
            <p:nvPr/>
          </p:nvSpPr>
          <p:spPr>
            <a:xfrm rot="18613567">
              <a:off x="7381761" y="3240809"/>
              <a:ext cx="84206" cy="10570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Constantia" pitchFamily="18" charset="0"/>
              </a:endParaRPr>
            </a:p>
          </p:txBody>
        </p:sp>
        <p:sp>
          <p:nvSpPr>
            <p:cNvPr id="32" name="椭圆 31"/>
            <p:cNvSpPr/>
            <p:nvPr/>
          </p:nvSpPr>
          <p:spPr>
            <a:xfrm rot="18613567">
              <a:off x="7653223" y="3221759"/>
              <a:ext cx="84206" cy="10570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Constantia" pitchFamily="18" charset="0"/>
              </a:endParaRPr>
            </a:p>
          </p:txBody>
        </p:sp>
        <p:sp>
          <p:nvSpPr>
            <p:cNvPr id="33" name="椭圆 32"/>
            <p:cNvSpPr/>
            <p:nvPr/>
          </p:nvSpPr>
          <p:spPr>
            <a:xfrm rot="18613567">
              <a:off x="7534161" y="3321772"/>
              <a:ext cx="84206" cy="10570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Constantia" pitchFamily="18" charset="0"/>
              </a:endParaRPr>
            </a:p>
          </p:txBody>
        </p:sp>
        <p:sp>
          <p:nvSpPr>
            <p:cNvPr id="34" name="椭圆 33"/>
            <p:cNvSpPr/>
            <p:nvPr/>
          </p:nvSpPr>
          <p:spPr>
            <a:xfrm rot="18613567">
              <a:off x="7376998" y="3064598"/>
              <a:ext cx="84206" cy="10570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Constantia" pitchFamily="18" charset="0"/>
              </a:endParaRPr>
            </a:p>
          </p:txBody>
        </p:sp>
        <p:sp>
          <p:nvSpPr>
            <p:cNvPr id="35" name="椭圆 34"/>
            <p:cNvSpPr/>
            <p:nvPr/>
          </p:nvSpPr>
          <p:spPr>
            <a:xfrm>
              <a:off x="5429256" y="2500306"/>
              <a:ext cx="698784" cy="71438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Constantia" pitchFamily="18" charset="0"/>
              </a:endParaRPr>
            </a:p>
          </p:txBody>
        </p:sp>
        <p:sp>
          <p:nvSpPr>
            <p:cNvPr id="36" name="椭圆 35"/>
            <p:cNvSpPr/>
            <p:nvPr/>
          </p:nvSpPr>
          <p:spPr>
            <a:xfrm>
              <a:off x="7286644" y="2938456"/>
              <a:ext cx="576244" cy="490544"/>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Constantia" pitchFamily="18" charset="0"/>
              </a:endParaRPr>
            </a:p>
          </p:txBody>
        </p:sp>
      </p:grpSp>
      <p:grpSp>
        <p:nvGrpSpPr>
          <p:cNvPr id="37" name="组合 108"/>
          <p:cNvGrpSpPr/>
          <p:nvPr/>
        </p:nvGrpSpPr>
        <p:grpSpPr>
          <a:xfrm>
            <a:off x="5478656" y="5113724"/>
            <a:ext cx="1028700" cy="400050"/>
            <a:chOff x="1142976" y="2214554"/>
            <a:chExt cx="3500462" cy="1285884"/>
          </a:xfrm>
        </p:grpSpPr>
        <p:pic>
          <p:nvPicPr>
            <p:cNvPr id="38" name="Picture 2" descr="http://hiphotos.baidu.com/%B0%B2%BC%AA%C0%A5%B3%E6/pic/item/e58b8c193e518cd7af5133bf.jpg"/>
            <p:cNvPicPr>
              <a:picLocks noChangeAspect="1" noChangeArrowheads="1"/>
            </p:cNvPicPr>
            <p:nvPr/>
          </p:nvPicPr>
          <p:blipFill>
            <a:blip r:embed="rId9" cstate="print"/>
            <a:srcRect/>
            <a:stretch>
              <a:fillRect/>
            </a:stretch>
          </p:blipFill>
          <p:spPr bwMode="auto">
            <a:xfrm>
              <a:off x="2928926" y="2214554"/>
              <a:ext cx="1714512" cy="1285884"/>
            </a:xfrm>
            <a:prstGeom prst="rect">
              <a:avLst/>
            </a:prstGeom>
            <a:noFill/>
          </p:spPr>
        </p:pic>
        <p:pic>
          <p:nvPicPr>
            <p:cNvPr id="39" name="Picture 4" descr="http://hiphotos.baidu.com/%B0%B2%BC%AA%C0%A5%B3%E6/pic/item/eab7bf1d296b4526304e1596.jpg"/>
            <p:cNvPicPr>
              <a:picLocks noChangeAspect="1" noChangeArrowheads="1"/>
            </p:cNvPicPr>
            <p:nvPr/>
          </p:nvPicPr>
          <p:blipFill>
            <a:blip r:embed="rId10" cstate="print"/>
            <a:srcRect/>
            <a:stretch>
              <a:fillRect/>
            </a:stretch>
          </p:blipFill>
          <p:spPr bwMode="auto">
            <a:xfrm>
              <a:off x="1142976" y="2214554"/>
              <a:ext cx="1714512" cy="1285884"/>
            </a:xfrm>
            <a:prstGeom prst="rect">
              <a:avLst/>
            </a:prstGeom>
            <a:noFill/>
          </p:spPr>
        </p:pic>
        <p:sp>
          <p:nvSpPr>
            <p:cNvPr id="40" name="椭圆 39"/>
            <p:cNvSpPr/>
            <p:nvPr/>
          </p:nvSpPr>
          <p:spPr>
            <a:xfrm rot="1606115">
              <a:off x="3938592" y="2702726"/>
              <a:ext cx="178593" cy="1166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Constantia" pitchFamily="18" charset="0"/>
              </a:endParaRPr>
            </a:p>
          </p:txBody>
        </p:sp>
        <p:sp>
          <p:nvSpPr>
            <p:cNvPr id="41" name="椭圆 40"/>
            <p:cNvSpPr/>
            <p:nvPr/>
          </p:nvSpPr>
          <p:spPr>
            <a:xfrm rot="1948284">
              <a:off x="3910013" y="2874170"/>
              <a:ext cx="185734" cy="13811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Constantia" pitchFamily="18" charset="0"/>
              </a:endParaRPr>
            </a:p>
          </p:txBody>
        </p:sp>
        <p:sp>
          <p:nvSpPr>
            <p:cNvPr id="42" name="椭圆 41"/>
            <p:cNvSpPr/>
            <p:nvPr/>
          </p:nvSpPr>
          <p:spPr>
            <a:xfrm>
              <a:off x="4219579" y="2974187"/>
              <a:ext cx="128584" cy="11191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Constantia" pitchFamily="18" charset="0"/>
              </a:endParaRPr>
            </a:p>
          </p:txBody>
        </p:sp>
        <p:sp>
          <p:nvSpPr>
            <p:cNvPr id="43" name="椭圆 42"/>
            <p:cNvSpPr/>
            <p:nvPr/>
          </p:nvSpPr>
          <p:spPr>
            <a:xfrm rot="1606115">
              <a:off x="2293816" y="2847095"/>
              <a:ext cx="121760" cy="1166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Constantia" pitchFamily="18" charset="0"/>
              </a:endParaRPr>
            </a:p>
          </p:txBody>
        </p:sp>
        <p:sp>
          <p:nvSpPr>
            <p:cNvPr id="44" name="椭圆 43"/>
            <p:cNvSpPr/>
            <p:nvPr/>
          </p:nvSpPr>
          <p:spPr>
            <a:xfrm rot="877037">
              <a:off x="1994607" y="2786513"/>
              <a:ext cx="121760" cy="919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Constantia" pitchFamily="18" charset="0"/>
              </a:endParaRPr>
            </a:p>
          </p:txBody>
        </p:sp>
        <p:sp>
          <p:nvSpPr>
            <p:cNvPr id="45" name="椭圆 44"/>
            <p:cNvSpPr/>
            <p:nvPr/>
          </p:nvSpPr>
          <p:spPr>
            <a:xfrm rot="1787238">
              <a:off x="2082635" y="2627327"/>
              <a:ext cx="143407" cy="9737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Constantia" pitchFamily="18" charset="0"/>
              </a:endParaRPr>
            </a:p>
          </p:txBody>
        </p:sp>
      </p:grpSp>
      <p:pic>
        <p:nvPicPr>
          <p:cNvPr id="46" name="Picture 2" descr="C:\Users\gavin\Desktop\图片1.emf"/>
          <p:cNvPicPr>
            <a:picLocks noChangeAspect="1" noChangeArrowheads="1"/>
          </p:cNvPicPr>
          <p:nvPr/>
        </p:nvPicPr>
        <p:blipFill>
          <a:blip r:embed="rId11" cstate="print"/>
          <a:srcRect/>
          <a:stretch>
            <a:fillRect/>
          </a:stretch>
        </p:blipFill>
        <p:spPr bwMode="auto">
          <a:xfrm>
            <a:off x="5423053" y="5713978"/>
            <a:ext cx="1549133" cy="598100"/>
          </a:xfrm>
          <a:prstGeom prst="rect">
            <a:avLst/>
          </a:prstGeom>
          <a:noFill/>
        </p:spPr>
      </p:pic>
      <p:sp>
        <p:nvSpPr>
          <p:cNvPr id="47" name="矩形 46"/>
          <p:cNvSpPr/>
          <p:nvPr/>
        </p:nvSpPr>
        <p:spPr>
          <a:xfrm>
            <a:off x="6809511" y="5731480"/>
            <a:ext cx="942950" cy="415498"/>
          </a:xfrm>
          <a:prstGeom prst="rect">
            <a:avLst/>
          </a:prstGeom>
        </p:spPr>
        <p:txBody>
          <a:bodyPr wrap="square">
            <a:spAutoFit/>
          </a:bodyPr>
          <a:lstStyle/>
          <a:p>
            <a:pPr marL="0" lvl="1" algn="ctr">
              <a:defRPr/>
            </a:pPr>
            <a:r>
              <a:rPr lang="en-US" altLang="zh-CN" sz="1050" dirty="0">
                <a:solidFill>
                  <a:schemeClr val="bg1"/>
                </a:solidFill>
                <a:latin typeface="Constantia" pitchFamily="18" charset="0"/>
              </a:rPr>
              <a:t>Contextual Visual Word</a:t>
            </a:r>
          </a:p>
        </p:txBody>
      </p:sp>
      <p:pic>
        <p:nvPicPr>
          <p:cNvPr id="59" name="图片 58"/>
          <p:cNvPicPr>
            <a:picLocks noChangeAspect="1"/>
          </p:cNvPicPr>
          <p:nvPr/>
        </p:nvPicPr>
        <p:blipFill>
          <a:blip r:embed="rId12"/>
          <a:stretch>
            <a:fillRect/>
          </a:stretch>
        </p:blipFill>
        <p:spPr>
          <a:xfrm>
            <a:off x="10780641" y="1621235"/>
            <a:ext cx="1219467" cy="3429844"/>
          </a:xfrm>
          <a:prstGeom prst="rect">
            <a:avLst/>
          </a:prstGeom>
        </p:spPr>
      </p:pic>
    </p:spTree>
    <p:extLst>
      <p:ext uri="{BB962C8B-B14F-4D97-AF65-F5344CB8AC3E}">
        <p14:creationId xmlns:p14="http://schemas.microsoft.com/office/powerpoint/2010/main" val="38313629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08816" y="1370275"/>
            <a:ext cx="7095545" cy="630942"/>
          </a:xfrm>
          <a:prstGeom prst="rect">
            <a:avLst/>
          </a:prstGeom>
        </p:spPr>
        <p:txBody>
          <a:bodyPr wrap="square">
            <a:spAutoFit/>
          </a:bodyPr>
          <a:lstStyle/>
          <a:p>
            <a:pPr lvl="0">
              <a:lnSpc>
                <a:spcPct val="125000"/>
              </a:lnSpc>
            </a:pPr>
            <a:r>
              <a:rPr lang="zh-CN" altLang="en-US" sz="2800" b="1" dirty="0" smtClean="0">
                <a:solidFill>
                  <a:srgbClr val="ED7D31">
                    <a:lumMod val="75000"/>
                  </a:srgbClr>
                </a:solidFill>
                <a:latin typeface="微软雅黑" panose="020B0503020204020204" pitchFamily="34" charset="-122"/>
                <a:ea typeface="微软雅黑" panose="020B0503020204020204" pitchFamily="34" charset="-122"/>
              </a:rPr>
              <a:t>局部特征</a:t>
            </a:r>
            <a:r>
              <a:rPr lang="en-US" altLang="zh-CN" sz="2800" b="1" dirty="0" smtClean="0">
                <a:solidFill>
                  <a:srgbClr val="ED7D31">
                    <a:lumMod val="75000"/>
                  </a:srgbClr>
                </a:solidFill>
                <a:latin typeface="微软雅黑" panose="020B0503020204020204" pitchFamily="34" charset="-122"/>
                <a:ea typeface="微软雅黑" panose="020B0503020204020204" pitchFamily="34" charset="-122"/>
              </a:rPr>
              <a:t>-&gt;</a:t>
            </a:r>
            <a:r>
              <a:rPr lang="zh-CN" altLang="en-US" sz="2800" b="1" dirty="0" smtClean="0">
                <a:solidFill>
                  <a:srgbClr val="ED7D31">
                    <a:lumMod val="75000"/>
                  </a:srgbClr>
                </a:solidFill>
                <a:latin typeface="微软雅黑" panose="020B0503020204020204" pitchFamily="34" charset="-122"/>
                <a:ea typeface="微软雅黑" panose="020B0503020204020204" pitchFamily="34" charset="-122"/>
              </a:rPr>
              <a:t>视觉关键词（</a:t>
            </a:r>
            <a:r>
              <a:rPr lang="en-US" altLang="zh-CN" sz="2800" b="1" dirty="0" smtClean="0">
                <a:solidFill>
                  <a:srgbClr val="ED7D31">
                    <a:lumMod val="75000"/>
                  </a:srgbClr>
                </a:solidFill>
                <a:latin typeface="微软雅黑" panose="020B0503020204020204" pitchFamily="34" charset="-122"/>
                <a:ea typeface="微软雅黑" panose="020B0503020204020204" pitchFamily="34" charset="-122"/>
              </a:rPr>
              <a:t>Visual Word</a:t>
            </a:r>
            <a:r>
              <a:rPr lang="zh-CN" altLang="en-US" sz="2800" b="1" dirty="0" smtClean="0">
                <a:solidFill>
                  <a:srgbClr val="ED7D31">
                    <a:lumMod val="75000"/>
                  </a:srgbClr>
                </a:solidFill>
                <a:latin typeface="微软雅黑" panose="020B0503020204020204" pitchFamily="34" charset="-122"/>
                <a:ea typeface="微软雅黑" panose="020B0503020204020204" pitchFamily="34" charset="-122"/>
              </a:rPr>
              <a:t>）</a:t>
            </a:r>
            <a:endParaRPr lang="zh-CN" altLang="en-US" sz="28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24" y="1491790"/>
            <a:ext cx="461108" cy="461108"/>
          </a:xfrm>
          <a:prstGeom prst="rect">
            <a:avLst/>
          </a:prstGeom>
        </p:spPr>
      </p:pic>
      <p:sp>
        <p:nvSpPr>
          <p:cNvPr id="6" name="矩形 5"/>
          <p:cNvSpPr/>
          <p:nvPr/>
        </p:nvSpPr>
        <p:spPr>
          <a:xfrm>
            <a:off x="1518209" y="419365"/>
            <a:ext cx="411141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中期图像识别技术</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 name="文本框 1"/>
          <p:cNvSpPr txBox="1"/>
          <p:nvPr/>
        </p:nvSpPr>
        <p:spPr>
          <a:xfrm>
            <a:off x="730124" y="1995320"/>
            <a:ext cx="9873708" cy="1336071"/>
          </a:xfrm>
          <a:prstGeom prst="rect">
            <a:avLst/>
          </a:prstGeom>
          <a:noFill/>
        </p:spPr>
        <p:txBody>
          <a:bodyPr wrap="square" rtlCol="0">
            <a:spAutoFit/>
          </a:bodyPr>
          <a:lstStyle/>
          <a:p>
            <a:pPr marL="342900" indent="-342900">
              <a:lnSpc>
                <a:spcPct val="150000"/>
              </a:lnSpc>
              <a:buClr>
                <a:schemeClr val="accent2"/>
              </a:buClr>
              <a:buFont typeface="Wingdings" panose="05000000000000000000" pitchFamily="2" charset="2"/>
              <a:buChar char="u"/>
            </a:pPr>
            <a:r>
              <a:rPr lang="zh-CN" altLang="en-US" sz="2000" b="1" dirty="0" smtClean="0">
                <a:solidFill>
                  <a:srgbClr val="CC0099"/>
                </a:solidFill>
                <a:latin typeface="微软雅黑" panose="020B0503020204020204" pitchFamily="34" charset="-122"/>
                <a:ea typeface="微软雅黑" panose="020B0503020204020204" pitchFamily="34" charset="-122"/>
                <a:cs typeface="Arial"/>
              </a:rPr>
              <a:t>局部特征转化为视觉关键词（即特征量化，</a:t>
            </a:r>
            <a:r>
              <a:rPr lang="en-US" altLang="zh-CN" sz="2000" b="1" dirty="0" smtClean="0">
                <a:solidFill>
                  <a:srgbClr val="CC0099"/>
                </a:solidFill>
                <a:latin typeface="微软雅黑" panose="020B0503020204020204" pitchFamily="34" charset="-122"/>
                <a:ea typeface="微软雅黑" panose="020B0503020204020204" pitchFamily="34" charset="-122"/>
                <a:cs typeface="Arial"/>
              </a:rPr>
              <a:t>Feature Quantization</a:t>
            </a:r>
            <a:r>
              <a:rPr lang="zh-CN" altLang="en-US" sz="2000" b="1" dirty="0" smtClean="0">
                <a:solidFill>
                  <a:srgbClr val="CC0099"/>
                </a:solidFill>
                <a:latin typeface="微软雅黑" panose="020B0503020204020204" pitchFamily="34" charset="-122"/>
                <a:ea typeface="微软雅黑" panose="020B0503020204020204" pitchFamily="34" charset="-122"/>
                <a:cs typeface="Arial"/>
              </a:rPr>
              <a:t>）</a:t>
            </a:r>
            <a:endParaRPr lang="en-US" altLang="zh-CN" sz="2000" b="1" dirty="0" smtClean="0">
              <a:solidFill>
                <a:srgbClr val="CC0099"/>
              </a:solidFill>
              <a:latin typeface="微软雅黑" panose="020B0503020204020204" pitchFamily="34" charset="-122"/>
              <a:ea typeface="微软雅黑" panose="020B0503020204020204" pitchFamily="34" charset="-122"/>
              <a:cs typeface="Arial"/>
            </a:endParaRPr>
          </a:p>
          <a:p>
            <a:pPr marL="742950" lvl="1" indent="-285750">
              <a:lnSpc>
                <a:spcPct val="150000"/>
              </a:lnSpc>
              <a:buClr>
                <a:schemeClr val="tx1"/>
              </a:buClr>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cs typeface="Arial"/>
              </a:rPr>
              <a:t>对每一个局部特征，查找其在视觉词典里距离最近的视觉关键词，把局部特征的向量转化为该视觉关键词在词典中的序号</a:t>
            </a:r>
            <a:endParaRPr lang="en-US" altLang="zh-CN" sz="1600" dirty="0">
              <a:latin typeface="微软雅黑" panose="020B0503020204020204" pitchFamily="34" charset="-122"/>
              <a:ea typeface="微软雅黑" panose="020B0503020204020204" pitchFamily="34" charset="-122"/>
              <a:cs typeface="Arial"/>
            </a:endParaRPr>
          </a:p>
        </p:txBody>
      </p:sp>
      <p:sp>
        <p:nvSpPr>
          <p:cNvPr id="147" name="矩形 146"/>
          <p:cNvSpPr/>
          <p:nvPr/>
        </p:nvSpPr>
        <p:spPr>
          <a:xfrm>
            <a:off x="3748503" y="3518882"/>
            <a:ext cx="750099" cy="4822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400" i="1" dirty="0">
                <a:latin typeface="微软雅黑" panose="020B0503020204020204" pitchFamily="34" charset="-122"/>
                <a:ea typeface="微软雅黑" panose="020B0503020204020204" pitchFamily="34" charset="-122"/>
                <a:cs typeface="Arial"/>
              </a:rPr>
              <a:t>f</a:t>
            </a:r>
            <a:r>
              <a:rPr lang="en-US" altLang="zh-CN" sz="2400" dirty="0">
                <a:latin typeface="微软雅黑" panose="020B0503020204020204" pitchFamily="34" charset="-122"/>
                <a:ea typeface="微软雅黑" panose="020B0503020204020204" pitchFamily="34" charset="-122"/>
                <a:cs typeface="Arial"/>
              </a:rPr>
              <a:t>(</a:t>
            </a:r>
            <a:r>
              <a:rPr lang="en-US" altLang="zh-CN" sz="2400" i="1" dirty="0">
                <a:latin typeface="微软雅黑" panose="020B0503020204020204" pitchFamily="34" charset="-122"/>
                <a:ea typeface="微软雅黑" panose="020B0503020204020204" pitchFamily="34" charset="-122"/>
                <a:cs typeface="Arial"/>
              </a:rPr>
              <a:t>x</a:t>
            </a:r>
            <a:r>
              <a:rPr lang="en-US" altLang="zh-CN" sz="2400" dirty="0">
                <a:latin typeface="微软雅黑" panose="020B0503020204020204" pitchFamily="34" charset="-122"/>
                <a:ea typeface="微软雅黑" panose="020B0503020204020204" pitchFamily="34" charset="-122"/>
                <a:cs typeface="Arial"/>
              </a:rPr>
              <a:t>)</a:t>
            </a:r>
            <a:endParaRPr lang="zh-CN" altLang="en-US" sz="2400" dirty="0">
              <a:latin typeface="微软雅黑" panose="020B0503020204020204" pitchFamily="34" charset="-122"/>
              <a:ea typeface="微软雅黑" panose="020B0503020204020204" pitchFamily="34" charset="-122"/>
              <a:cs typeface="Arial"/>
            </a:endParaRPr>
          </a:p>
        </p:txBody>
      </p:sp>
      <p:cxnSp>
        <p:nvCxnSpPr>
          <p:cNvPr id="148" name="直接箭头连接符 147"/>
          <p:cNvCxnSpPr/>
          <p:nvPr/>
        </p:nvCxnSpPr>
        <p:spPr>
          <a:xfrm>
            <a:off x="3168972" y="3787721"/>
            <a:ext cx="589364" cy="119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49" name="Group 5"/>
          <p:cNvGrpSpPr/>
          <p:nvPr/>
        </p:nvGrpSpPr>
        <p:grpSpPr>
          <a:xfrm>
            <a:off x="5314677" y="3086834"/>
            <a:ext cx="2948528" cy="1469703"/>
            <a:chOff x="4283968" y="2428868"/>
            <a:chExt cx="3931370" cy="1959604"/>
          </a:xfrm>
        </p:grpSpPr>
        <p:sp>
          <p:nvSpPr>
            <p:cNvPr id="150" name="左大括号 149"/>
            <p:cNvSpPr/>
            <p:nvPr/>
          </p:nvSpPr>
          <p:spPr>
            <a:xfrm>
              <a:off x="5143504" y="2643182"/>
              <a:ext cx="285752" cy="157163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微软雅黑" panose="020B0503020204020204" pitchFamily="34" charset="-122"/>
                <a:ea typeface="微软雅黑" panose="020B0503020204020204" pitchFamily="34" charset="-122"/>
                <a:cs typeface="Arial"/>
              </a:endParaRPr>
            </a:p>
          </p:txBody>
        </p:sp>
        <p:pic>
          <p:nvPicPr>
            <p:cNvPr id="151" name="Picture 16" descr="small_bucket"/>
            <p:cNvPicPr>
              <a:picLocks noChangeAspect="1" noChangeArrowheads="1"/>
            </p:cNvPicPr>
            <p:nvPr/>
          </p:nvPicPr>
          <p:blipFill>
            <a:blip r:embed="rId3" cstate="print"/>
            <a:srcRect/>
            <a:stretch>
              <a:fillRect/>
            </a:stretch>
          </p:blipFill>
          <p:spPr bwMode="auto">
            <a:xfrm>
              <a:off x="5572132" y="2428868"/>
              <a:ext cx="450123" cy="720000"/>
            </a:xfrm>
            <a:prstGeom prst="rect">
              <a:avLst/>
            </a:prstGeom>
            <a:noFill/>
            <a:ln w="9525">
              <a:noFill/>
              <a:miter lim="800000"/>
              <a:headEnd/>
              <a:tailEnd/>
            </a:ln>
          </p:spPr>
        </p:pic>
        <p:pic>
          <p:nvPicPr>
            <p:cNvPr id="152" name="Picture 16" descr="small_bucket"/>
            <p:cNvPicPr>
              <a:picLocks noChangeAspect="1" noChangeArrowheads="1"/>
            </p:cNvPicPr>
            <p:nvPr/>
          </p:nvPicPr>
          <p:blipFill>
            <a:blip r:embed="rId3" cstate="print"/>
            <a:srcRect/>
            <a:stretch>
              <a:fillRect/>
            </a:stretch>
          </p:blipFill>
          <p:spPr bwMode="auto">
            <a:xfrm>
              <a:off x="6122141" y="2428868"/>
              <a:ext cx="450123" cy="720000"/>
            </a:xfrm>
            <a:prstGeom prst="rect">
              <a:avLst/>
            </a:prstGeom>
            <a:noFill/>
            <a:ln w="9525">
              <a:noFill/>
              <a:miter lim="800000"/>
              <a:headEnd/>
              <a:tailEnd/>
            </a:ln>
          </p:spPr>
        </p:pic>
        <p:pic>
          <p:nvPicPr>
            <p:cNvPr id="153" name="Picture 16" descr="small_bucket"/>
            <p:cNvPicPr>
              <a:picLocks noChangeAspect="1" noChangeArrowheads="1"/>
            </p:cNvPicPr>
            <p:nvPr/>
          </p:nvPicPr>
          <p:blipFill>
            <a:blip r:embed="rId3" cstate="print"/>
            <a:srcRect/>
            <a:stretch>
              <a:fillRect/>
            </a:stretch>
          </p:blipFill>
          <p:spPr bwMode="auto">
            <a:xfrm>
              <a:off x="6693645" y="2428868"/>
              <a:ext cx="450123" cy="720000"/>
            </a:xfrm>
            <a:prstGeom prst="rect">
              <a:avLst/>
            </a:prstGeom>
            <a:noFill/>
            <a:ln w="9525">
              <a:noFill/>
              <a:miter lim="800000"/>
              <a:headEnd/>
              <a:tailEnd/>
            </a:ln>
          </p:spPr>
        </p:pic>
        <p:pic>
          <p:nvPicPr>
            <p:cNvPr id="154" name="Picture 16" descr="small_bucket"/>
            <p:cNvPicPr>
              <a:picLocks noChangeAspect="1" noChangeArrowheads="1"/>
            </p:cNvPicPr>
            <p:nvPr/>
          </p:nvPicPr>
          <p:blipFill>
            <a:blip r:embed="rId3" cstate="print"/>
            <a:srcRect/>
            <a:stretch>
              <a:fillRect/>
            </a:stretch>
          </p:blipFill>
          <p:spPr bwMode="auto">
            <a:xfrm>
              <a:off x="7193711" y="2428868"/>
              <a:ext cx="450123" cy="720000"/>
            </a:xfrm>
            <a:prstGeom prst="rect">
              <a:avLst/>
            </a:prstGeom>
            <a:noFill/>
            <a:ln w="9525">
              <a:noFill/>
              <a:miter lim="800000"/>
              <a:headEnd/>
              <a:tailEnd/>
            </a:ln>
          </p:spPr>
        </p:pic>
        <p:pic>
          <p:nvPicPr>
            <p:cNvPr id="155" name="Picture 16" descr="small_bucket"/>
            <p:cNvPicPr>
              <a:picLocks noChangeAspect="1" noChangeArrowheads="1"/>
            </p:cNvPicPr>
            <p:nvPr/>
          </p:nvPicPr>
          <p:blipFill>
            <a:blip r:embed="rId3" cstate="print"/>
            <a:srcRect/>
            <a:stretch>
              <a:fillRect/>
            </a:stretch>
          </p:blipFill>
          <p:spPr bwMode="auto">
            <a:xfrm>
              <a:off x="7715272" y="2428868"/>
              <a:ext cx="450123" cy="720000"/>
            </a:xfrm>
            <a:prstGeom prst="rect">
              <a:avLst/>
            </a:prstGeom>
            <a:noFill/>
            <a:ln w="9525">
              <a:noFill/>
              <a:miter lim="800000"/>
              <a:headEnd/>
              <a:tailEnd/>
            </a:ln>
          </p:spPr>
        </p:pic>
        <p:pic>
          <p:nvPicPr>
            <p:cNvPr id="156" name="Picture 16" descr="small_bucket"/>
            <p:cNvPicPr>
              <a:picLocks noChangeAspect="1" noChangeArrowheads="1"/>
            </p:cNvPicPr>
            <p:nvPr/>
          </p:nvPicPr>
          <p:blipFill>
            <a:blip r:embed="rId3" cstate="print"/>
            <a:srcRect/>
            <a:stretch>
              <a:fillRect/>
            </a:stretch>
          </p:blipFill>
          <p:spPr bwMode="auto">
            <a:xfrm>
              <a:off x="5600580" y="3214686"/>
              <a:ext cx="450123" cy="720000"/>
            </a:xfrm>
            <a:prstGeom prst="rect">
              <a:avLst/>
            </a:prstGeom>
            <a:noFill/>
            <a:ln w="9525">
              <a:noFill/>
              <a:miter lim="800000"/>
              <a:headEnd/>
              <a:tailEnd/>
            </a:ln>
          </p:spPr>
        </p:pic>
        <p:pic>
          <p:nvPicPr>
            <p:cNvPr id="157" name="Picture 16" descr="small_bucket"/>
            <p:cNvPicPr>
              <a:picLocks noChangeAspect="1" noChangeArrowheads="1"/>
            </p:cNvPicPr>
            <p:nvPr/>
          </p:nvPicPr>
          <p:blipFill>
            <a:blip r:embed="rId3" cstate="print"/>
            <a:srcRect/>
            <a:stretch>
              <a:fillRect/>
            </a:stretch>
          </p:blipFill>
          <p:spPr bwMode="auto">
            <a:xfrm>
              <a:off x="6172084" y="3220306"/>
              <a:ext cx="450123" cy="720000"/>
            </a:xfrm>
            <a:prstGeom prst="rect">
              <a:avLst/>
            </a:prstGeom>
            <a:noFill/>
            <a:ln w="9525">
              <a:noFill/>
              <a:miter lim="800000"/>
              <a:headEnd/>
              <a:tailEnd/>
            </a:ln>
          </p:spPr>
        </p:pic>
        <p:pic>
          <p:nvPicPr>
            <p:cNvPr id="158" name="Picture 16" descr="small_bucket"/>
            <p:cNvPicPr>
              <a:picLocks noChangeAspect="1" noChangeArrowheads="1"/>
            </p:cNvPicPr>
            <p:nvPr/>
          </p:nvPicPr>
          <p:blipFill>
            <a:blip r:embed="rId3" cstate="print"/>
            <a:srcRect/>
            <a:stretch>
              <a:fillRect/>
            </a:stretch>
          </p:blipFill>
          <p:spPr bwMode="auto">
            <a:xfrm>
              <a:off x="6743588" y="3220306"/>
              <a:ext cx="450123" cy="720000"/>
            </a:xfrm>
            <a:prstGeom prst="rect">
              <a:avLst/>
            </a:prstGeom>
            <a:noFill/>
            <a:ln w="9525">
              <a:noFill/>
              <a:miter lim="800000"/>
              <a:headEnd/>
              <a:tailEnd/>
            </a:ln>
          </p:spPr>
        </p:pic>
        <p:pic>
          <p:nvPicPr>
            <p:cNvPr id="159" name="Picture 16" descr="small_bucket"/>
            <p:cNvPicPr>
              <a:picLocks noChangeAspect="1" noChangeArrowheads="1"/>
            </p:cNvPicPr>
            <p:nvPr/>
          </p:nvPicPr>
          <p:blipFill>
            <a:blip r:embed="rId3" cstate="print"/>
            <a:srcRect/>
            <a:stretch>
              <a:fillRect/>
            </a:stretch>
          </p:blipFill>
          <p:spPr bwMode="auto">
            <a:xfrm>
              <a:off x="7265149" y="3214686"/>
              <a:ext cx="450123" cy="720000"/>
            </a:xfrm>
            <a:prstGeom prst="rect">
              <a:avLst/>
            </a:prstGeom>
            <a:noFill/>
            <a:ln w="9525">
              <a:noFill/>
              <a:miter lim="800000"/>
              <a:headEnd/>
              <a:tailEnd/>
            </a:ln>
          </p:spPr>
        </p:pic>
        <p:pic>
          <p:nvPicPr>
            <p:cNvPr id="160" name="Picture 16" descr="small_bucket"/>
            <p:cNvPicPr>
              <a:picLocks noChangeAspect="1" noChangeArrowheads="1"/>
            </p:cNvPicPr>
            <p:nvPr/>
          </p:nvPicPr>
          <p:blipFill>
            <a:blip r:embed="rId3" cstate="print"/>
            <a:srcRect/>
            <a:stretch>
              <a:fillRect/>
            </a:stretch>
          </p:blipFill>
          <p:spPr bwMode="auto">
            <a:xfrm>
              <a:off x="7765215" y="3220306"/>
              <a:ext cx="450123" cy="720000"/>
            </a:xfrm>
            <a:prstGeom prst="rect">
              <a:avLst/>
            </a:prstGeom>
            <a:noFill/>
            <a:ln w="9525">
              <a:noFill/>
              <a:miter lim="800000"/>
              <a:headEnd/>
              <a:tailEnd/>
            </a:ln>
          </p:spPr>
        </p:pic>
        <p:sp>
          <p:nvSpPr>
            <p:cNvPr id="161" name="TextBox 29"/>
            <p:cNvSpPr txBox="1"/>
            <p:nvPr/>
          </p:nvSpPr>
          <p:spPr>
            <a:xfrm>
              <a:off x="5618228" y="3834475"/>
              <a:ext cx="539037" cy="553997"/>
            </a:xfrm>
            <a:prstGeom prst="rect">
              <a:avLst/>
            </a:prstGeom>
            <a:noFill/>
          </p:spPr>
          <p:txBody>
            <a:bodyPr wrap="none" rtlCol="0">
              <a:spAutoFit/>
            </a:bodyPr>
            <a:lstStyle/>
            <a:p>
              <a:r>
                <a:rPr lang="en-US" altLang="zh-CN" sz="2100" dirty="0">
                  <a:latin typeface="微软雅黑" panose="020B0503020204020204" pitchFamily="34" charset="-122"/>
                  <a:ea typeface="微软雅黑" panose="020B0503020204020204" pitchFamily="34" charset="-122"/>
                  <a:cs typeface="Arial"/>
                </a:rPr>
                <a:t>…</a:t>
              </a:r>
              <a:endParaRPr lang="zh-CN" altLang="en-US" sz="2100" dirty="0">
                <a:latin typeface="微软雅黑" panose="020B0503020204020204" pitchFamily="34" charset="-122"/>
                <a:ea typeface="微软雅黑" panose="020B0503020204020204" pitchFamily="34" charset="-122"/>
                <a:cs typeface="Arial"/>
              </a:endParaRPr>
            </a:p>
          </p:txBody>
        </p:sp>
        <p:cxnSp>
          <p:nvCxnSpPr>
            <p:cNvPr id="162" name="直接箭头连接符 161"/>
            <p:cNvCxnSpPr/>
            <p:nvPr/>
          </p:nvCxnSpPr>
          <p:spPr>
            <a:xfrm>
              <a:off x="4283968" y="3429000"/>
              <a:ext cx="785818"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63" name="Group 97"/>
          <p:cNvGrpSpPr>
            <a:grpSpLocks/>
          </p:cNvGrpSpPr>
          <p:nvPr/>
        </p:nvGrpSpPr>
        <p:grpSpPr bwMode="auto">
          <a:xfrm>
            <a:off x="4611960" y="3203108"/>
            <a:ext cx="589359" cy="1003697"/>
            <a:chOff x="5105400" y="103188"/>
            <a:chExt cx="2667000" cy="4164012"/>
          </a:xfrm>
        </p:grpSpPr>
        <p:sp>
          <p:nvSpPr>
            <p:cNvPr id="164" name="Line 7"/>
            <p:cNvSpPr>
              <a:spLocks noChangeShapeType="1"/>
            </p:cNvSpPr>
            <p:nvPr/>
          </p:nvSpPr>
          <p:spPr bwMode="auto">
            <a:xfrm flipV="1">
              <a:off x="7043738" y="3089275"/>
              <a:ext cx="304800" cy="457200"/>
            </a:xfrm>
            <a:prstGeom prst="line">
              <a:avLst/>
            </a:prstGeom>
            <a:noFill/>
            <a:ln w="38100">
              <a:solidFill>
                <a:schemeClr val="tx1"/>
              </a:solidFill>
              <a:round/>
              <a:headEnd/>
              <a:tailEnd/>
            </a:ln>
          </p:spPr>
          <p:txBody>
            <a:bodyPr/>
            <a:lstStyle/>
            <a:p>
              <a:endParaRPr lang="zh-CN" altLang="en-US" sz="1350">
                <a:latin typeface="微软雅黑" panose="020B0503020204020204" pitchFamily="34" charset="-122"/>
                <a:ea typeface="微软雅黑" panose="020B0503020204020204" pitchFamily="34" charset="-122"/>
                <a:cs typeface="Arial"/>
              </a:endParaRPr>
            </a:p>
          </p:txBody>
        </p:sp>
        <p:sp>
          <p:nvSpPr>
            <p:cNvPr id="165" name="Line 8"/>
            <p:cNvSpPr>
              <a:spLocks noChangeShapeType="1"/>
            </p:cNvSpPr>
            <p:nvPr/>
          </p:nvSpPr>
          <p:spPr bwMode="auto">
            <a:xfrm>
              <a:off x="7350125" y="3109913"/>
              <a:ext cx="0" cy="762000"/>
            </a:xfrm>
            <a:prstGeom prst="line">
              <a:avLst/>
            </a:prstGeom>
            <a:noFill/>
            <a:ln w="38100">
              <a:solidFill>
                <a:schemeClr val="tx1"/>
              </a:solidFill>
              <a:round/>
              <a:headEnd/>
              <a:tailEnd/>
            </a:ln>
          </p:spPr>
          <p:txBody>
            <a:bodyPr/>
            <a:lstStyle/>
            <a:p>
              <a:endParaRPr lang="zh-CN" altLang="en-US" sz="1350">
                <a:latin typeface="微软雅黑" panose="020B0503020204020204" pitchFamily="34" charset="-122"/>
                <a:ea typeface="微软雅黑" panose="020B0503020204020204" pitchFamily="34" charset="-122"/>
                <a:cs typeface="Arial"/>
              </a:endParaRPr>
            </a:p>
          </p:txBody>
        </p:sp>
        <p:sp>
          <p:nvSpPr>
            <p:cNvPr id="166" name="Line 9"/>
            <p:cNvSpPr>
              <a:spLocks noChangeShapeType="1"/>
            </p:cNvSpPr>
            <p:nvPr/>
          </p:nvSpPr>
          <p:spPr bwMode="auto">
            <a:xfrm>
              <a:off x="7391400" y="3124200"/>
              <a:ext cx="228600" cy="990600"/>
            </a:xfrm>
            <a:prstGeom prst="line">
              <a:avLst/>
            </a:prstGeom>
            <a:noFill/>
            <a:ln w="38100">
              <a:solidFill>
                <a:schemeClr val="tx1"/>
              </a:solidFill>
              <a:round/>
              <a:headEnd/>
              <a:tailEnd/>
            </a:ln>
          </p:spPr>
          <p:txBody>
            <a:bodyPr/>
            <a:lstStyle/>
            <a:p>
              <a:endParaRPr lang="zh-CN" altLang="en-US" sz="1350">
                <a:latin typeface="微软雅黑" panose="020B0503020204020204" pitchFamily="34" charset="-122"/>
                <a:ea typeface="微软雅黑" panose="020B0503020204020204" pitchFamily="34" charset="-122"/>
                <a:cs typeface="Arial"/>
              </a:endParaRPr>
            </a:p>
          </p:txBody>
        </p:sp>
        <p:sp>
          <p:nvSpPr>
            <p:cNvPr id="167" name="Oval 10"/>
            <p:cNvSpPr>
              <a:spLocks noChangeArrowheads="1"/>
            </p:cNvSpPr>
            <p:nvPr/>
          </p:nvSpPr>
          <p:spPr bwMode="auto">
            <a:xfrm>
              <a:off x="7239000" y="3733800"/>
              <a:ext cx="228600" cy="228600"/>
            </a:xfrm>
            <a:prstGeom prst="ellipse">
              <a:avLst/>
            </a:prstGeom>
            <a:solidFill>
              <a:srgbClr val="0000FF"/>
            </a:solidFill>
            <a:ln w="9525">
              <a:solidFill>
                <a:schemeClr val="tx1"/>
              </a:solidFill>
              <a:round/>
              <a:headEnd/>
              <a:tailEnd/>
            </a:ln>
          </p:spPr>
          <p:txBody>
            <a:bodyPr wrap="none" anchor="ctr"/>
            <a:lstStyle/>
            <a:p>
              <a:endParaRPr lang="en-US" altLang="zh-CN" sz="1350">
                <a:latin typeface="微软雅黑" panose="020B0503020204020204" pitchFamily="34" charset="-122"/>
                <a:ea typeface="微软雅黑" panose="020B0503020204020204" pitchFamily="34" charset="-122"/>
                <a:cs typeface="Arial"/>
              </a:endParaRPr>
            </a:p>
          </p:txBody>
        </p:sp>
        <p:sp>
          <p:nvSpPr>
            <p:cNvPr id="168" name="Oval 11"/>
            <p:cNvSpPr>
              <a:spLocks noChangeArrowheads="1"/>
            </p:cNvSpPr>
            <p:nvPr/>
          </p:nvSpPr>
          <p:spPr bwMode="auto">
            <a:xfrm>
              <a:off x="7543800" y="4038600"/>
              <a:ext cx="228600" cy="228600"/>
            </a:xfrm>
            <a:prstGeom prst="ellipse">
              <a:avLst/>
            </a:prstGeom>
            <a:solidFill>
              <a:srgbClr val="0000FF"/>
            </a:solidFill>
            <a:ln w="9525">
              <a:solidFill>
                <a:schemeClr val="tx1"/>
              </a:solidFill>
              <a:round/>
              <a:headEnd/>
              <a:tailEnd/>
            </a:ln>
          </p:spPr>
          <p:txBody>
            <a:bodyPr wrap="none" anchor="ctr"/>
            <a:lstStyle/>
            <a:p>
              <a:endParaRPr lang="en-US" altLang="zh-CN" sz="1350">
                <a:latin typeface="微软雅黑" panose="020B0503020204020204" pitchFamily="34" charset="-122"/>
                <a:ea typeface="微软雅黑" panose="020B0503020204020204" pitchFamily="34" charset="-122"/>
                <a:cs typeface="Arial"/>
              </a:endParaRPr>
            </a:p>
          </p:txBody>
        </p:sp>
        <p:sp>
          <p:nvSpPr>
            <p:cNvPr id="169" name="Oval 12"/>
            <p:cNvSpPr>
              <a:spLocks noChangeArrowheads="1"/>
            </p:cNvSpPr>
            <p:nvPr/>
          </p:nvSpPr>
          <p:spPr bwMode="auto">
            <a:xfrm>
              <a:off x="6934200" y="3429000"/>
              <a:ext cx="228600" cy="228600"/>
            </a:xfrm>
            <a:prstGeom prst="ellipse">
              <a:avLst/>
            </a:prstGeom>
            <a:solidFill>
              <a:srgbClr val="0000FF"/>
            </a:solidFill>
            <a:ln w="9525">
              <a:solidFill>
                <a:schemeClr val="tx1"/>
              </a:solidFill>
              <a:round/>
              <a:headEnd/>
              <a:tailEnd/>
            </a:ln>
          </p:spPr>
          <p:txBody>
            <a:bodyPr wrap="none" anchor="ctr"/>
            <a:lstStyle/>
            <a:p>
              <a:endParaRPr lang="en-US" altLang="zh-CN" sz="1350">
                <a:latin typeface="微软雅黑" panose="020B0503020204020204" pitchFamily="34" charset="-122"/>
                <a:ea typeface="微软雅黑" panose="020B0503020204020204" pitchFamily="34" charset="-122"/>
                <a:cs typeface="Arial"/>
              </a:endParaRPr>
            </a:p>
          </p:txBody>
        </p:sp>
        <p:sp>
          <p:nvSpPr>
            <p:cNvPr id="170" name="Line 13"/>
            <p:cNvSpPr>
              <a:spLocks noChangeShapeType="1"/>
            </p:cNvSpPr>
            <p:nvPr/>
          </p:nvSpPr>
          <p:spPr bwMode="auto">
            <a:xfrm flipV="1">
              <a:off x="6129338" y="2212975"/>
              <a:ext cx="304800" cy="457200"/>
            </a:xfrm>
            <a:prstGeom prst="line">
              <a:avLst/>
            </a:prstGeom>
            <a:noFill/>
            <a:ln w="38100">
              <a:solidFill>
                <a:schemeClr val="tx1"/>
              </a:solidFill>
              <a:round/>
              <a:headEnd/>
              <a:tailEnd/>
            </a:ln>
          </p:spPr>
          <p:txBody>
            <a:bodyPr/>
            <a:lstStyle/>
            <a:p>
              <a:endParaRPr lang="zh-CN" altLang="en-US" sz="1350">
                <a:latin typeface="微软雅黑" panose="020B0503020204020204" pitchFamily="34" charset="-122"/>
                <a:ea typeface="微软雅黑" panose="020B0503020204020204" pitchFamily="34" charset="-122"/>
                <a:cs typeface="Arial"/>
              </a:endParaRPr>
            </a:p>
          </p:txBody>
        </p:sp>
        <p:sp>
          <p:nvSpPr>
            <p:cNvPr id="171" name="Line 14"/>
            <p:cNvSpPr>
              <a:spLocks noChangeShapeType="1"/>
            </p:cNvSpPr>
            <p:nvPr/>
          </p:nvSpPr>
          <p:spPr bwMode="auto">
            <a:xfrm>
              <a:off x="6435725" y="2233613"/>
              <a:ext cx="0" cy="762000"/>
            </a:xfrm>
            <a:prstGeom prst="line">
              <a:avLst/>
            </a:prstGeom>
            <a:noFill/>
            <a:ln w="38100">
              <a:solidFill>
                <a:schemeClr val="tx1"/>
              </a:solidFill>
              <a:round/>
              <a:headEnd/>
              <a:tailEnd/>
            </a:ln>
          </p:spPr>
          <p:txBody>
            <a:bodyPr/>
            <a:lstStyle/>
            <a:p>
              <a:endParaRPr lang="zh-CN" altLang="en-US" sz="1350">
                <a:latin typeface="微软雅黑" panose="020B0503020204020204" pitchFamily="34" charset="-122"/>
                <a:ea typeface="微软雅黑" panose="020B0503020204020204" pitchFamily="34" charset="-122"/>
                <a:cs typeface="Arial"/>
              </a:endParaRPr>
            </a:p>
          </p:txBody>
        </p:sp>
        <p:sp>
          <p:nvSpPr>
            <p:cNvPr id="172" name="Line 15"/>
            <p:cNvSpPr>
              <a:spLocks noChangeShapeType="1"/>
            </p:cNvSpPr>
            <p:nvPr/>
          </p:nvSpPr>
          <p:spPr bwMode="auto">
            <a:xfrm>
              <a:off x="6477000" y="2247900"/>
              <a:ext cx="228600" cy="990600"/>
            </a:xfrm>
            <a:prstGeom prst="line">
              <a:avLst/>
            </a:prstGeom>
            <a:noFill/>
            <a:ln w="38100">
              <a:solidFill>
                <a:schemeClr val="tx1"/>
              </a:solidFill>
              <a:round/>
              <a:headEnd/>
              <a:tailEnd/>
            </a:ln>
          </p:spPr>
          <p:txBody>
            <a:bodyPr/>
            <a:lstStyle/>
            <a:p>
              <a:endParaRPr lang="zh-CN" altLang="en-US" sz="1350">
                <a:latin typeface="微软雅黑" panose="020B0503020204020204" pitchFamily="34" charset="-122"/>
                <a:ea typeface="微软雅黑" panose="020B0503020204020204" pitchFamily="34" charset="-122"/>
                <a:cs typeface="Arial"/>
              </a:endParaRPr>
            </a:p>
          </p:txBody>
        </p:sp>
        <p:sp>
          <p:nvSpPr>
            <p:cNvPr id="173" name="Oval 16"/>
            <p:cNvSpPr>
              <a:spLocks noChangeArrowheads="1"/>
            </p:cNvSpPr>
            <p:nvPr/>
          </p:nvSpPr>
          <p:spPr bwMode="auto">
            <a:xfrm>
              <a:off x="6324600" y="2857500"/>
              <a:ext cx="228600" cy="228600"/>
            </a:xfrm>
            <a:prstGeom prst="ellipse">
              <a:avLst/>
            </a:prstGeom>
            <a:solidFill>
              <a:srgbClr val="0000FF"/>
            </a:solidFill>
            <a:ln w="9525">
              <a:solidFill>
                <a:schemeClr val="tx1"/>
              </a:solidFill>
              <a:round/>
              <a:headEnd/>
              <a:tailEnd/>
            </a:ln>
          </p:spPr>
          <p:txBody>
            <a:bodyPr wrap="none" anchor="ctr"/>
            <a:lstStyle/>
            <a:p>
              <a:endParaRPr lang="en-US" altLang="zh-CN" sz="1350">
                <a:latin typeface="微软雅黑" panose="020B0503020204020204" pitchFamily="34" charset="-122"/>
                <a:ea typeface="微软雅黑" panose="020B0503020204020204" pitchFamily="34" charset="-122"/>
                <a:cs typeface="Arial"/>
              </a:endParaRPr>
            </a:p>
          </p:txBody>
        </p:sp>
        <p:sp>
          <p:nvSpPr>
            <p:cNvPr id="174" name="Oval 17"/>
            <p:cNvSpPr>
              <a:spLocks noChangeArrowheads="1"/>
            </p:cNvSpPr>
            <p:nvPr/>
          </p:nvSpPr>
          <p:spPr bwMode="auto">
            <a:xfrm>
              <a:off x="6629400" y="3162300"/>
              <a:ext cx="228600" cy="228600"/>
            </a:xfrm>
            <a:prstGeom prst="ellipse">
              <a:avLst/>
            </a:prstGeom>
            <a:solidFill>
              <a:srgbClr val="0000FF"/>
            </a:solidFill>
            <a:ln w="9525">
              <a:solidFill>
                <a:schemeClr val="tx1"/>
              </a:solidFill>
              <a:round/>
              <a:headEnd/>
              <a:tailEnd/>
            </a:ln>
          </p:spPr>
          <p:txBody>
            <a:bodyPr wrap="none" anchor="ctr"/>
            <a:lstStyle/>
            <a:p>
              <a:endParaRPr lang="en-US" altLang="zh-CN" sz="1350">
                <a:latin typeface="微软雅黑" panose="020B0503020204020204" pitchFamily="34" charset="-122"/>
                <a:ea typeface="微软雅黑" panose="020B0503020204020204" pitchFamily="34" charset="-122"/>
                <a:cs typeface="Arial"/>
              </a:endParaRPr>
            </a:p>
          </p:txBody>
        </p:sp>
        <p:sp>
          <p:nvSpPr>
            <p:cNvPr id="175" name="Oval 18"/>
            <p:cNvSpPr>
              <a:spLocks noChangeArrowheads="1"/>
            </p:cNvSpPr>
            <p:nvPr/>
          </p:nvSpPr>
          <p:spPr bwMode="auto">
            <a:xfrm>
              <a:off x="6019800" y="2552700"/>
              <a:ext cx="228600" cy="228600"/>
            </a:xfrm>
            <a:prstGeom prst="ellipse">
              <a:avLst/>
            </a:prstGeom>
            <a:solidFill>
              <a:srgbClr val="0000FF"/>
            </a:solidFill>
            <a:ln w="9525">
              <a:solidFill>
                <a:schemeClr val="tx1"/>
              </a:solidFill>
              <a:round/>
              <a:headEnd/>
              <a:tailEnd/>
            </a:ln>
          </p:spPr>
          <p:txBody>
            <a:bodyPr wrap="none" anchor="ctr"/>
            <a:lstStyle/>
            <a:p>
              <a:endParaRPr lang="en-US" altLang="zh-CN" sz="1350">
                <a:latin typeface="微软雅黑" panose="020B0503020204020204" pitchFamily="34" charset="-122"/>
                <a:ea typeface="微软雅黑" panose="020B0503020204020204" pitchFamily="34" charset="-122"/>
                <a:cs typeface="Arial"/>
              </a:endParaRPr>
            </a:p>
          </p:txBody>
        </p:sp>
        <p:sp>
          <p:nvSpPr>
            <p:cNvPr id="176" name="Line 19"/>
            <p:cNvSpPr>
              <a:spLocks noChangeShapeType="1"/>
            </p:cNvSpPr>
            <p:nvPr/>
          </p:nvSpPr>
          <p:spPr bwMode="auto">
            <a:xfrm flipV="1">
              <a:off x="5214938" y="1298575"/>
              <a:ext cx="304800" cy="457200"/>
            </a:xfrm>
            <a:prstGeom prst="line">
              <a:avLst/>
            </a:prstGeom>
            <a:noFill/>
            <a:ln w="38100">
              <a:solidFill>
                <a:schemeClr val="tx1"/>
              </a:solidFill>
              <a:round/>
              <a:headEnd/>
              <a:tailEnd/>
            </a:ln>
          </p:spPr>
          <p:txBody>
            <a:bodyPr/>
            <a:lstStyle/>
            <a:p>
              <a:endParaRPr lang="zh-CN" altLang="en-US" sz="1350">
                <a:latin typeface="微软雅黑" panose="020B0503020204020204" pitchFamily="34" charset="-122"/>
                <a:ea typeface="微软雅黑" panose="020B0503020204020204" pitchFamily="34" charset="-122"/>
                <a:cs typeface="Arial"/>
              </a:endParaRPr>
            </a:p>
          </p:txBody>
        </p:sp>
        <p:sp>
          <p:nvSpPr>
            <p:cNvPr id="177" name="Line 20"/>
            <p:cNvSpPr>
              <a:spLocks noChangeShapeType="1"/>
            </p:cNvSpPr>
            <p:nvPr/>
          </p:nvSpPr>
          <p:spPr bwMode="auto">
            <a:xfrm>
              <a:off x="5521325" y="1319213"/>
              <a:ext cx="0" cy="762000"/>
            </a:xfrm>
            <a:prstGeom prst="line">
              <a:avLst/>
            </a:prstGeom>
            <a:noFill/>
            <a:ln w="38100">
              <a:solidFill>
                <a:schemeClr val="tx1"/>
              </a:solidFill>
              <a:round/>
              <a:headEnd/>
              <a:tailEnd/>
            </a:ln>
          </p:spPr>
          <p:txBody>
            <a:bodyPr/>
            <a:lstStyle/>
            <a:p>
              <a:endParaRPr lang="zh-CN" altLang="en-US" sz="1350">
                <a:latin typeface="微软雅黑" panose="020B0503020204020204" pitchFamily="34" charset="-122"/>
                <a:ea typeface="微软雅黑" panose="020B0503020204020204" pitchFamily="34" charset="-122"/>
                <a:cs typeface="Arial"/>
              </a:endParaRPr>
            </a:p>
          </p:txBody>
        </p:sp>
        <p:sp>
          <p:nvSpPr>
            <p:cNvPr id="178" name="Line 21"/>
            <p:cNvSpPr>
              <a:spLocks noChangeShapeType="1"/>
            </p:cNvSpPr>
            <p:nvPr/>
          </p:nvSpPr>
          <p:spPr bwMode="auto">
            <a:xfrm>
              <a:off x="5562600" y="1333500"/>
              <a:ext cx="228600" cy="990600"/>
            </a:xfrm>
            <a:prstGeom prst="line">
              <a:avLst/>
            </a:prstGeom>
            <a:noFill/>
            <a:ln w="38100">
              <a:solidFill>
                <a:schemeClr val="tx1"/>
              </a:solidFill>
              <a:round/>
              <a:headEnd/>
              <a:tailEnd/>
            </a:ln>
          </p:spPr>
          <p:txBody>
            <a:bodyPr/>
            <a:lstStyle/>
            <a:p>
              <a:endParaRPr lang="zh-CN" altLang="en-US" sz="1350">
                <a:latin typeface="微软雅黑" panose="020B0503020204020204" pitchFamily="34" charset="-122"/>
                <a:ea typeface="微软雅黑" panose="020B0503020204020204" pitchFamily="34" charset="-122"/>
                <a:cs typeface="Arial"/>
              </a:endParaRPr>
            </a:p>
          </p:txBody>
        </p:sp>
        <p:sp>
          <p:nvSpPr>
            <p:cNvPr id="179" name="Oval 22"/>
            <p:cNvSpPr>
              <a:spLocks noChangeArrowheads="1"/>
            </p:cNvSpPr>
            <p:nvPr/>
          </p:nvSpPr>
          <p:spPr bwMode="auto">
            <a:xfrm>
              <a:off x="5410200" y="1943100"/>
              <a:ext cx="228600" cy="228600"/>
            </a:xfrm>
            <a:prstGeom prst="ellipse">
              <a:avLst/>
            </a:prstGeom>
            <a:solidFill>
              <a:srgbClr val="0000FF"/>
            </a:solidFill>
            <a:ln w="9525">
              <a:solidFill>
                <a:schemeClr val="tx1"/>
              </a:solidFill>
              <a:round/>
              <a:headEnd/>
              <a:tailEnd/>
            </a:ln>
          </p:spPr>
          <p:txBody>
            <a:bodyPr wrap="none" anchor="ctr"/>
            <a:lstStyle/>
            <a:p>
              <a:endParaRPr lang="en-US" altLang="zh-CN" sz="1350">
                <a:latin typeface="微软雅黑" panose="020B0503020204020204" pitchFamily="34" charset="-122"/>
                <a:ea typeface="微软雅黑" panose="020B0503020204020204" pitchFamily="34" charset="-122"/>
                <a:cs typeface="Arial"/>
              </a:endParaRPr>
            </a:p>
          </p:txBody>
        </p:sp>
        <p:sp>
          <p:nvSpPr>
            <p:cNvPr id="180" name="Oval 23"/>
            <p:cNvSpPr>
              <a:spLocks noChangeArrowheads="1"/>
            </p:cNvSpPr>
            <p:nvPr/>
          </p:nvSpPr>
          <p:spPr bwMode="auto">
            <a:xfrm>
              <a:off x="5715000" y="2247900"/>
              <a:ext cx="228600" cy="228600"/>
            </a:xfrm>
            <a:prstGeom prst="ellipse">
              <a:avLst/>
            </a:prstGeom>
            <a:solidFill>
              <a:srgbClr val="0000FF"/>
            </a:solidFill>
            <a:ln w="9525">
              <a:solidFill>
                <a:schemeClr val="tx1"/>
              </a:solidFill>
              <a:round/>
              <a:headEnd/>
              <a:tailEnd/>
            </a:ln>
          </p:spPr>
          <p:txBody>
            <a:bodyPr wrap="none" anchor="ctr"/>
            <a:lstStyle/>
            <a:p>
              <a:endParaRPr lang="en-US" altLang="zh-CN" sz="1350">
                <a:latin typeface="微软雅黑" panose="020B0503020204020204" pitchFamily="34" charset="-122"/>
                <a:ea typeface="微软雅黑" panose="020B0503020204020204" pitchFamily="34" charset="-122"/>
                <a:cs typeface="Arial"/>
              </a:endParaRPr>
            </a:p>
          </p:txBody>
        </p:sp>
        <p:sp>
          <p:nvSpPr>
            <p:cNvPr id="181" name="Line 24"/>
            <p:cNvSpPr>
              <a:spLocks noChangeShapeType="1"/>
            </p:cNvSpPr>
            <p:nvPr/>
          </p:nvSpPr>
          <p:spPr bwMode="auto">
            <a:xfrm flipV="1">
              <a:off x="5562600" y="381000"/>
              <a:ext cx="685800" cy="914400"/>
            </a:xfrm>
            <a:prstGeom prst="line">
              <a:avLst/>
            </a:prstGeom>
            <a:noFill/>
            <a:ln w="38100">
              <a:solidFill>
                <a:schemeClr val="tx1"/>
              </a:solidFill>
              <a:round/>
              <a:headEnd/>
              <a:tailEnd/>
            </a:ln>
          </p:spPr>
          <p:txBody>
            <a:bodyPr/>
            <a:lstStyle/>
            <a:p>
              <a:endParaRPr lang="zh-CN" altLang="en-US" sz="1350">
                <a:latin typeface="微软雅黑" panose="020B0503020204020204" pitchFamily="34" charset="-122"/>
                <a:ea typeface="微软雅黑" panose="020B0503020204020204" pitchFamily="34" charset="-122"/>
                <a:cs typeface="Arial"/>
              </a:endParaRPr>
            </a:p>
          </p:txBody>
        </p:sp>
        <p:sp>
          <p:nvSpPr>
            <p:cNvPr id="182" name="Line 25"/>
            <p:cNvSpPr>
              <a:spLocks noChangeShapeType="1"/>
            </p:cNvSpPr>
            <p:nvPr/>
          </p:nvSpPr>
          <p:spPr bwMode="auto">
            <a:xfrm flipV="1">
              <a:off x="6400800" y="457200"/>
              <a:ext cx="0" cy="1752600"/>
            </a:xfrm>
            <a:prstGeom prst="line">
              <a:avLst/>
            </a:prstGeom>
            <a:noFill/>
            <a:ln w="38100">
              <a:solidFill>
                <a:schemeClr val="tx1"/>
              </a:solidFill>
              <a:round/>
              <a:headEnd/>
              <a:tailEnd/>
            </a:ln>
          </p:spPr>
          <p:txBody>
            <a:bodyPr/>
            <a:lstStyle/>
            <a:p>
              <a:endParaRPr lang="zh-CN" altLang="en-US" sz="1350">
                <a:latin typeface="微软雅黑" panose="020B0503020204020204" pitchFamily="34" charset="-122"/>
                <a:ea typeface="微软雅黑" panose="020B0503020204020204" pitchFamily="34" charset="-122"/>
                <a:cs typeface="Arial"/>
              </a:endParaRPr>
            </a:p>
          </p:txBody>
        </p:sp>
        <p:sp>
          <p:nvSpPr>
            <p:cNvPr id="183" name="Line 26"/>
            <p:cNvSpPr>
              <a:spLocks noChangeShapeType="1"/>
            </p:cNvSpPr>
            <p:nvPr/>
          </p:nvSpPr>
          <p:spPr bwMode="auto">
            <a:xfrm flipH="1" flipV="1">
              <a:off x="6553200" y="457200"/>
              <a:ext cx="838200" cy="2667000"/>
            </a:xfrm>
            <a:prstGeom prst="line">
              <a:avLst/>
            </a:prstGeom>
            <a:noFill/>
            <a:ln w="38100">
              <a:solidFill>
                <a:schemeClr val="tx1"/>
              </a:solidFill>
              <a:round/>
              <a:headEnd/>
              <a:tailEnd/>
            </a:ln>
          </p:spPr>
          <p:txBody>
            <a:bodyPr/>
            <a:lstStyle/>
            <a:p>
              <a:endParaRPr lang="zh-CN" altLang="en-US" sz="1350">
                <a:latin typeface="微软雅黑" panose="020B0503020204020204" pitchFamily="34" charset="-122"/>
                <a:ea typeface="微软雅黑" panose="020B0503020204020204" pitchFamily="34" charset="-122"/>
                <a:cs typeface="Arial"/>
              </a:endParaRPr>
            </a:p>
          </p:txBody>
        </p:sp>
        <p:sp>
          <p:nvSpPr>
            <p:cNvPr id="184" name="AutoShape 35"/>
            <p:cNvSpPr>
              <a:spLocks noChangeAspect="1" noChangeArrowheads="1"/>
            </p:cNvSpPr>
            <p:nvPr/>
          </p:nvSpPr>
          <p:spPr bwMode="auto">
            <a:xfrm>
              <a:off x="6134100" y="103188"/>
              <a:ext cx="569913" cy="571500"/>
            </a:xfrm>
            <a:prstGeom prst="diamond">
              <a:avLst/>
            </a:prstGeom>
            <a:solidFill>
              <a:schemeClr val="tx1"/>
            </a:solidFill>
            <a:ln w="9525">
              <a:solidFill>
                <a:schemeClr val="tx1"/>
              </a:solidFill>
              <a:miter lim="800000"/>
              <a:headEnd/>
              <a:tailEnd/>
            </a:ln>
          </p:spPr>
          <p:txBody>
            <a:bodyPr wrap="none" anchor="ctr"/>
            <a:lstStyle/>
            <a:p>
              <a:endParaRPr lang="en-US" altLang="zh-CN" sz="1350">
                <a:latin typeface="微软雅黑" panose="020B0503020204020204" pitchFamily="34" charset="-122"/>
                <a:ea typeface="微软雅黑" panose="020B0503020204020204" pitchFamily="34" charset="-122"/>
                <a:cs typeface="Arial"/>
              </a:endParaRPr>
            </a:p>
          </p:txBody>
        </p:sp>
        <p:sp>
          <p:nvSpPr>
            <p:cNvPr id="185" name="AutoShape 36"/>
            <p:cNvSpPr>
              <a:spLocks noChangeAspect="1" noChangeArrowheads="1"/>
            </p:cNvSpPr>
            <p:nvPr/>
          </p:nvSpPr>
          <p:spPr bwMode="auto">
            <a:xfrm>
              <a:off x="5105400" y="1676400"/>
              <a:ext cx="244475" cy="244475"/>
            </a:xfrm>
            <a:prstGeom prst="flowChartConnector">
              <a:avLst/>
            </a:prstGeom>
            <a:solidFill>
              <a:srgbClr val="0000FF"/>
            </a:solidFill>
            <a:ln w="9525">
              <a:solidFill>
                <a:schemeClr val="tx1"/>
              </a:solidFill>
              <a:round/>
              <a:headEnd/>
              <a:tailEnd/>
            </a:ln>
          </p:spPr>
          <p:txBody>
            <a:bodyPr wrap="none" anchor="ctr"/>
            <a:lstStyle/>
            <a:p>
              <a:endParaRPr lang="en-US" altLang="zh-CN" sz="1350">
                <a:latin typeface="微软雅黑" panose="020B0503020204020204" pitchFamily="34" charset="-122"/>
                <a:ea typeface="微软雅黑" panose="020B0503020204020204" pitchFamily="34" charset="-122"/>
                <a:cs typeface="Arial"/>
              </a:endParaRPr>
            </a:p>
          </p:txBody>
        </p:sp>
        <p:sp>
          <p:nvSpPr>
            <p:cNvPr id="186" name="AutoShape 37"/>
            <p:cNvSpPr>
              <a:spLocks noChangeAspect="1" noChangeArrowheads="1"/>
            </p:cNvSpPr>
            <p:nvPr/>
          </p:nvSpPr>
          <p:spPr bwMode="auto">
            <a:xfrm>
              <a:off x="5334000" y="10668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ltLang="zh-CN" sz="1350">
                <a:latin typeface="微软雅黑" panose="020B0503020204020204" pitchFamily="34" charset="-122"/>
                <a:ea typeface="微软雅黑" panose="020B0503020204020204" pitchFamily="34" charset="-122"/>
                <a:cs typeface="Arial"/>
              </a:endParaRPr>
            </a:p>
          </p:txBody>
        </p:sp>
        <p:sp>
          <p:nvSpPr>
            <p:cNvPr id="187" name="AutoShape 38"/>
            <p:cNvSpPr>
              <a:spLocks noChangeAspect="1" noChangeArrowheads="1"/>
            </p:cNvSpPr>
            <p:nvPr/>
          </p:nvSpPr>
          <p:spPr bwMode="auto">
            <a:xfrm>
              <a:off x="6248400" y="19050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ltLang="zh-CN" sz="1350">
                <a:latin typeface="微软雅黑" panose="020B0503020204020204" pitchFamily="34" charset="-122"/>
                <a:ea typeface="微软雅黑" panose="020B0503020204020204" pitchFamily="34" charset="-122"/>
                <a:cs typeface="Arial"/>
              </a:endParaRPr>
            </a:p>
          </p:txBody>
        </p:sp>
        <p:sp>
          <p:nvSpPr>
            <p:cNvPr id="188" name="AutoShape 39"/>
            <p:cNvSpPr>
              <a:spLocks noChangeAspect="1" noChangeArrowheads="1"/>
            </p:cNvSpPr>
            <p:nvPr/>
          </p:nvSpPr>
          <p:spPr bwMode="auto">
            <a:xfrm>
              <a:off x="7162800" y="28194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ltLang="zh-CN" sz="1350">
                <a:latin typeface="微软雅黑" panose="020B0503020204020204" pitchFamily="34" charset="-122"/>
                <a:ea typeface="微软雅黑" panose="020B0503020204020204" pitchFamily="34" charset="-122"/>
                <a:cs typeface="Arial"/>
              </a:endParaRPr>
            </a:p>
          </p:txBody>
        </p:sp>
      </p:grpSp>
      <p:sp>
        <p:nvSpPr>
          <p:cNvPr id="189" name="AutoShape 26"/>
          <p:cNvSpPr>
            <a:spLocks noChangeArrowheads="1"/>
          </p:cNvSpPr>
          <p:nvPr/>
        </p:nvSpPr>
        <p:spPr bwMode="auto">
          <a:xfrm>
            <a:off x="2587740" y="3336421"/>
            <a:ext cx="416719" cy="930068"/>
          </a:xfrm>
          <a:prstGeom prst="bracketPair">
            <a:avLst>
              <a:gd name="adj" fmla="val 16667"/>
            </a:avLst>
          </a:prstGeom>
          <a:noFill/>
          <a:ln w="19050">
            <a:solidFill>
              <a:schemeClr val="tx1"/>
            </a:solidFill>
            <a:round/>
            <a:headEnd/>
            <a:tailEnd/>
          </a:ln>
        </p:spPr>
        <p:txBody>
          <a:bodyPr wrap="none" anchor="ctr"/>
          <a:lstStyle/>
          <a:p>
            <a:endParaRPr lang="en-US" altLang="zh-CN" sz="1350">
              <a:latin typeface="微软雅黑" panose="020B0503020204020204" pitchFamily="34" charset="-122"/>
              <a:ea typeface="微软雅黑" panose="020B0503020204020204" pitchFamily="34" charset="-122"/>
              <a:cs typeface="Arial"/>
            </a:endParaRPr>
          </a:p>
        </p:txBody>
      </p:sp>
      <p:sp>
        <p:nvSpPr>
          <p:cNvPr id="190" name="Line 27"/>
          <p:cNvSpPr>
            <a:spLocks noChangeAspect="1" noChangeShapeType="1"/>
          </p:cNvSpPr>
          <p:nvPr/>
        </p:nvSpPr>
        <p:spPr bwMode="auto">
          <a:xfrm>
            <a:off x="2639331" y="3459042"/>
            <a:ext cx="269508" cy="2259"/>
          </a:xfrm>
          <a:prstGeom prst="line">
            <a:avLst/>
          </a:prstGeom>
          <a:noFill/>
          <a:ln w="38100">
            <a:solidFill>
              <a:schemeClr val="tx1"/>
            </a:solidFill>
            <a:round/>
            <a:headEnd/>
            <a:tailEnd/>
          </a:ln>
        </p:spPr>
        <p:txBody>
          <a:bodyPr wrap="none" anchor="ctr">
            <a:spAutoFit/>
          </a:bodyPr>
          <a:lstStyle/>
          <a:p>
            <a:endParaRPr lang="zh-CN" altLang="en-US" sz="1350">
              <a:latin typeface="微软雅黑" panose="020B0503020204020204" pitchFamily="34" charset="-122"/>
              <a:ea typeface="微软雅黑" panose="020B0503020204020204" pitchFamily="34" charset="-122"/>
              <a:cs typeface="Arial"/>
            </a:endParaRPr>
          </a:p>
        </p:txBody>
      </p:sp>
      <p:sp>
        <p:nvSpPr>
          <p:cNvPr id="191" name="Line 27"/>
          <p:cNvSpPr>
            <a:spLocks noChangeAspect="1" noChangeShapeType="1"/>
          </p:cNvSpPr>
          <p:nvPr/>
        </p:nvSpPr>
        <p:spPr bwMode="auto">
          <a:xfrm>
            <a:off x="2633796" y="3599414"/>
            <a:ext cx="269508" cy="2259"/>
          </a:xfrm>
          <a:prstGeom prst="line">
            <a:avLst/>
          </a:prstGeom>
          <a:noFill/>
          <a:ln w="38100">
            <a:solidFill>
              <a:schemeClr val="tx1"/>
            </a:solidFill>
            <a:round/>
            <a:headEnd/>
            <a:tailEnd/>
          </a:ln>
        </p:spPr>
        <p:txBody>
          <a:bodyPr wrap="none" anchor="ctr">
            <a:spAutoFit/>
          </a:bodyPr>
          <a:lstStyle/>
          <a:p>
            <a:endParaRPr lang="zh-CN" altLang="en-US" sz="1350">
              <a:latin typeface="微软雅黑" panose="020B0503020204020204" pitchFamily="34" charset="-122"/>
              <a:ea typeface="微软雅黑" panose="020B0503020204020204" pitchFamily="34" charset="-122"/>
              <a:cs typeface="Arial"/>
            </a:endParaRPr>
          </a:p>
        </p:txBody>
      </p:sp>
      <p:sp>
        <p:nvSpPr>
          <p:cNvPr id="192" name="Line 27"/>
          <p:cNvSpPr>
            <a:spLocks noChangeAspect="1" noChangeShapeType="1"/>
          </p:cNvSpPr>
          <p:nvPr/>
        </p:nvSpPr>
        <p:spPr bwMode="auto">
          <a:xfrm>
            <a:off x="2645715" y="3745223"/>
            <a:ext cx="269508" cy="2259"/>
          </a:xfrm>
          <a:prstGeom prst="line">
            <a:avLst/>
          </a:prstGeom>
          <a:noFill/>
          <a:ln w="38100">
            <a:solidFill>
              <a:schemeClr val="tx1"/>
            </a:solidFill>
            <a:round/>
            <a:headEnd/>
            <a:tailEnd/>
          </a:ln>
        </p:spPr>
        <p:txBody>
          <a:bodyPr wrap="none" anchor="ctr">
            <a:spAutoFit/>
          </a:bodyPr>
          <a:lstStyle/>
          <a:p>
            <a:endParaRPr lang="zh-CN" altLang="en-US" sz="1350">
              <a:latin typeface="微软雅黑" panose="020B0503020204020204" pitchFamily="34" charset="-122"/>
              <a:ea typeface="微软雅黑" panose="020B0503020204020204" pitchFamily="34" charset="-122"/>
              <a:cs typeface="Arial"/>
            </a:endParaRPr>
          </a:p>
        </p:txBody>
      </p:sp>
      <p:sp>
        <p:nvSpPr>
          <p:cNvPr id="193" name="Line 27"/>
          <p:cNvSpPr>
            <a:spLocks noChangeAspect="1" noChangeShapeType="1"/>
          </p:cNvSpPr>
          <p:nvPr/>
        </p:nvSpPr>
        <p:spPr bwMode="auto">
          <a:xfrm>
            <a:off x="2645715" y="3920842"/>
            <a:ext cx="269508" cy="2259"/>
          </a:xfrm>
          <a:prstGeom prst="line">
            <a:avLst/>
          </a:prstGeom>
          <a:noFill/>
          <a:ln w="38100">
            <a:solidFill>
              <a:schemeClr val="tx1"/>
            </a:solidFill>
            <a:round/>
            <a:headEnd/>
            <a:tailEnd/>
          </a:ln>
        </p:spPr>
        <p:txBody>
          <a:bodyPr wrap="none" anchor="ctr">
            <a:spAutoFit/>
          </a:bodyPr>
          <a:lstStyle/>
          <a:p>
            <a:endParaRPr lang="zh-CN" altLang="en-US" sz="1350">
              <a:latin typeface="微软雅黑" panose="020B0503020204020204" pitchFamily="34" charset="-122"/>
              <a:ea typeface="微软雅黑" panose="020B0503020204020204" pitchFamily="34" charset="-122"/>
              <a:cs typeface="Arial"/>
            </a:endParaRPr>
          </a:p>
        </p:txBody>
      </p:sp>
      <p:sp>
        <p:nvSpPr>
          <p:cNvPr id="194" name="Line 27"/>
          <p:cNvSpPr>
            <a:spLocks noChangeAspect="1" noChangeShapeType="1"/>
          </p:cNvSpPr>
          <p:nvPr/>
        </p:nvSpPr>
        <p:spPr bwMode="auto">
          <a:xfrm>
            <a:off x="2664444" y="4075471"/>
            <a:ext cx="269508" cy="2259"/>
          </a:xfrm>
          <a:prstGeom prst="line">
            <a:avLst/>
          </a:prstGeom>
          <a:noFill/>
          <a:ln w="38100">
            <a:solidFill>
              <a:schemeClr val="tx1"/>
            </a:solidFill>
            <a:round/>
            <a:headEnd/>
            <a:tailEnd/>
          </a:ln>
        </p:spPr>
        <p:txBody>
          <a:bodyPr wrap="none" anchor="ctr">
            <a:spAutoFit/>
          </a:bodyPr>
          <a:lstStyle/>
          <a:p>
            <a:endParaRPr lang="zh-CN" altLang="en-US" sz="1350">
              <a:latin typeface="微软雅黑" panose="020B0503020204020204" pitchFamily="34" charset="-122"/>
              <a:ea typeface="微软雅黑" panose="020B0503020204020204" pitchFamily="34" charset="-122"/>
              <a:cs typeface="Arial"/>
            </a:endParaRPr>
          </a:p>
        </p:txBody>
      </p:sp>
      <p:sp>
        <p:nvSpPr>
          <p:cNvPr id="195" name="文本框 194"/>
          <p:cNvSpPr txBox="1"/>
          <p:nvPr/>
        </p:nvSpPr>
        <p:spPr>
          <a:xfrm>
            <a:off x="756303" y="4495447"/>
            <a:ext cx="8868578" cy="923330"/>
          </a:xfrm>
          <a:prstGeom prst="rect">
            <a:avLst/>
          </a:prstGeom>
          <a:noFill/>
        </p:spPr>
        <p:txBody>
          <a:bodyPr wrap="square" rtlCol="0">
            <a:spAutoFit/>
          </a:bodyPr>
          <a:lstStyle>
            <a:defPPr>
              <a:defRPr lang="zh-CN"/>
            </a:defPPr>
            <a:lvl1pPr marL="342900" indent="-342900">
              <a:buClr>
                <a:schemeClr val="accent2"/>
              </a:buClr>
              <a:buFont typeface="Wingdings" panose="05000000000000000000" pitchFamily="2" charset="2"/>
              <a:buChar char="u"/>
              <a:defRPr sz="2400" b="1">
                <a:solidFill>
                  <a:srgbClr val="CC0099"/>
                </a:solidFill>
                <a:latin typeface="微软雅黑" panose="020B0503020204020204" pitchFamily="34" charset="-122"/>
                <a:ea typeface="微软雅黑" panose="020B0503020204020204" pitchFamily="34" charset="-122"/>
                <a:cs typeface="Arial"/>
              </a:defRPr>
            </a:lvl1pPr>
            <a:lvl2pPr marL="742950" lvl="1" indent="-285750">
              <a:buClr>
                <a:schemeClr val="tx1"/>
              </a:buClr>
              <a:buFont typeface="Wingdings" panose="05000000000000000000" pitchFamily="2" charset="2"/>
              <a:buChar char="Ø"/>
              <a:defRPr>
                <a:latin typeface="微软雅黑" panose="020B0503020204020204" pitchFamily="34" charset="-122"/>
                <a:ea typeface="微软雅黑" panose="020B0503020204020204" pitchFamily="34" charset="-122"/>
                <a:cs typeface="Arial"/>
              </a:defRPr>
            </a:lvl2pPr>
          </a:lstStyle>
          <a:p>
            <a:pPr>
              <a:lnSpc>
                <a:spcPct val="150000"/>
              </a:lnSpc>
            </a:pPr>
            <a:r>
              <a:rPr lang="zh-CN" altLang="en-US" sz="2000" dirty="0"/>
              <a:t>常用特征量化技术</a:t>
            </a:r>
            <a:endParaRPr lang="en-US" altLang="zh-CN" sz="2000" dirty="0"/>
          </a:p>
          <a:p>
            <a:pPr lvl="1">
              <a:lnSpc>
                <a:spcPct val="150000"/>
              </a:lnSpc>
            </a:pPr>
            <a:r>
              <a:rPr lang="en-US" altLang="zh-CN" sz="1600" b="0" dirty="0" smtClean="0">
                <a:solidFill>
                  <a:schemeClr val="tx1"/>
                </a:solidFill>
              </a:rPr>
              <a:t>Hierarchical </a:t>
            </a:r>
            <a:r>
              <a:rPr lang="en-US" altLang="zh-CN" sz="1600" b="0" dirty="0">
                <a:solidFill>
                  <a:schemeClr val="tx1"/>
                </a:solidFill>
              </a:rPr>
              <a:t>1-NN</a:t>
            </a:r>
          </a:p>
        </p:txBody>
      </p:sp>
      <p:sp>
        <p:nvSpPr>
          <p:cNvPr id="196" name="TextBox 136192"/>
          <p:cNvSpPr txBox="1"/>
          <p:nvPr/>
        </p:nvSpPr>
        <p:spPr>
          <a:xfrm>
            <a:off x="4828084" y="4245826"/>
            <a:ext cx="1190974" cy="300082"/>
          </a:xfrm>
          <a:prstGeom prst="rect">
            <a:avLst/>
          </a:prstGeom>
          <a:noFill/>
        </p:spPr>
        <p:txBody>
          <a:bodyPr wrap="square" rtlCol="0">
            <a:spAutoFit/>
          </a:bodyPr>
          <a:lstStyle/>
          <a:p>
            <a:r>
              <a:rPr lang="zh-CN" altLang="en-US" sz="1350" dirty="0" smtClean="0">
                <a:latin typeface="微软雅黑" panose="020B0503020204020204" pitchFamily="34" charset="-122"/>
                <a:ea typeface="微软雅黑" panose="020B0503020204020204" pitchFamily="34" charset="-122"/>
                <a:cs typeface="Arial"/>
              </a:rPr>
              <a:t>视觉关键词</a:t>
            </a:r>
            <a:endParaRPr lang="en-US" sz="1350" dirty="0">
              <a:latin typeface="微软雅黑" panose="020B0503020204020204" pitchFamily="34" charset="-122"/>
              <a:ea typeface="微软雅黑" panose="020B0503020204020204" pitchFamily="34" charset="-122"/>
              <a:cs typeface="Arial"/>
            </a:endParaRPr>
          </a:p>
        </p:txBody>
      </p:sp>
      <p:sp>
        <p:nvSpPr>
          <p:cNvPr id="197" name="Oval 6"/>
          <p:cNvSpPr/>
          <p:nvPr/>
        </p:nvSpPr>
        <p:spPr>
          <a:xfrm>
            <a:off x="5109583" y="4140002"/>
            <a:ext cx="162018" cy="1080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微软雅黑" panose="020B0503020204020204" pitchFamily="34" charset="-122"/>
              <a:ea typeface="微软雅黑" panose="020B0503020204020204" pitchFamily="34" charset="-122"/>
              <a:cs typeface="Arial"/>
            </a:endParaRPr>
          </a:p>
        </p:txBody>
      </p:sp>
      <p:pic>
        <p:nvPicPr>
          <p:cNvPr id="198" name="Picture 1"/>
          <p:cNvPicPr>
            <a:picLocks noChangeAspect="1" noChangeArrowheads="1"/>
          </p:cNvPicPr>
          <p:nvPr/>
        </p:nvPicPr>
        <p:blipFill>
          <a:blip r:embed="rId4" cstate="print"/>
          <a:srcRect/>
          <a:stretch>
            <a:fillRect/>
          </a:stretch>
        </p:blipFill>
        <p:spPr bwMode="auto">
          <a:xfrm>
            <a:off x="3770196" y="5116884"/>
            <a:ext cx="2432613" cy="1215000"/>
          </a:xfrm>
          <a:prstGeom prst="rect">
            <a:avLst/>
          </a:prstGeom>
          <a:noFill/>
          <a:ln w="9525">
            <a:noFill/>
            <a:miter lim="800000"/>
            <a:headEnd/>
            <a:tailEnd/>
          </a:ln>
        </p:spPr>
      </p:pic>
      <p:sp>
        <p:nvSpPr>
          <p:cNvPr id="199" name="矩形 198"/>
          <p:cNvSpPr/>
          <p:nvPr/>
        </p:nvSpPr>
        <p:spPr>
          <a:xfrm>
            <a:off x="7118775" y="6322954"/>
            <a:ext cx="1571199" cy="369332"/>
          </a:xfrm>
          <a:prstGeom prst="rect">
            <a:avLst/>
          </a:prstGeom>
        </p:spPr>
        <p:txBody>
          <a:bodyPr wrap="none">
            <a:spAutoFit/>
          </a:bodyPr>
          <a:lstStyle/>
          <a:p>
            <a:pPr lvl="1"/>
            <a:r>
              <a:rPr lang="en-US" altLang="zh-CN" dirty="0">
                <a:latin typeface="微软雅黑" panose="020B0503020204020204" pitchFamily="34" charset="-122"/>
                <a:ea typeface="微软雅黑" panose="020B0503020204020204" pitchFamily="34" charset="-122"/>
                <a:cs typeface="Arial"/>
              </a:rPr>
              <a:t>KD-tree </a:t>
            </a:r>
            <a:endParaRPr lang="zh-CN" altLang="en-US" dirty="0">
              <a:latin typeface="微软雅黑" panose="020B0503020204020204" pitchFamily="34" charset="-122"/>
              <a:ea typeface="微软雅黑" panose="020B0503020204020204" pitchFamily="34" charset="-122"/>
              <a:cs typeface="Arial"/>
            </a:endParaRPr>
          </a:p>
        </p:txBody>
      </p:sp>
      <p:pic>
        <p:nvPicPr>
          <p:cNvPr id="200" name="Picture 2" descr="D:\Research\document\submission\ACM MM 2010\PPT\kdtree.jpg"/>
          <p:cNvPicPr>
            <a:picLocks noChangeAspect="1" noChangeArrowheads="1"/>
          </p:cNvPicPr>
          <p:nvPr/>
        </p:nvPicPr>
        <p:blipFill>
          <a:blip r:embed="rId5" cstate="print"/>
          <a:srcRect/>
          <a:stretch>
            <a:fillRect/>
          </a:stretch>
        </p:blipFill>
        <p:spPr bwMode="auto">
          <a:xfrm>
            <a:off x="6781064" y="5069887"/>
            <a:ext cx="2620369" cy="1215000"/>
          </a:xfrm>
          <a:prstGeom prst="rect">
            <a:avLst/>
          </a:prstGeom>
          <a:noFill/>
          <a:ln>
            <a:solidFill>
              <a:schemeClr val="tx1"/>
            </a:solidFill>
          </a:ln>
        </p:spPr>
      </p:pic>
      <p:sp>
        <p:nvSpPr>
          <p:cNvPr id="72" name="矩形 71"/>
          <p:cNvSpPr/>
          <p:nvPr/>
        </p:nvSpPr>
        <p:spPr>
          <a:xfrm>
            <a:off x="3590077" y="6328562"/>
            <a:ext cx="2722155" cy="369332"/>
          </a:xfrm>
          <a:prstGeom prst="rect">
            <a:avLst/>
          </a:prstGeom>
        </p:spPr>
        <p:txBody>
          <a:bodyPr wrap="none">
            <a:spAutoFit/>
          </a:bodyPr>
          <a:lstStyle/>
          <a:p>
            <a:pPr lvl="1"/>
            <a:r>
              <a:rPr lang="en-US" altLang="zh-CN" dirty="0">
                <a:latin typeface="微软雅黑" panose="020B0503020204020204" pitchFamily="34" charset="-122"/>
                <a:ea typeface="微软雅黑" panose="020B0503020204020204" pitchFamily="34" charset="-122"/>
                <a:cs typeface="Arial"/>
              </a:rPr>
              <a:t>hierarchical 1-NN  </a:t>
            </a:r>
            <a:endParaRPr lang="zh-CN" altLang="en-US" dirty="0">
              <a:latin typeface="微软雅黑" panose="020B0503020204020204" pitchFamily="34" charset="-122"/>
              <a:ea typeface="微软雅黑" panose="020B0503020204020204" pitchFamily="34" charset="-122"/>
              <a:cs typeface="Arial"/>
            </a:endParaRPr>
          </a:p>
        </p:txBody>
      </p:sp>
      <p:pic>
        <p:nvPicPr>
          <p:cNvPr id="73" name="图片 72"/>
          <p:cNvPicPr>
            <a:picLocks noChangeAspect="1"/>
          </p:cNvPicPr>
          <p:nvPr/>
        </p:nvPicPr>
        <p:blipFill>
          <a:blip r:embed="rId6"/>
          <a:stretch>
            <a:fillRect/>
          </a:stretch>
        </p:blipFill>
        <p:spPr>
          <a:xfrm>
            <a:off x="10780641" y="1621235"/>
            <a:ext cx="1219467" cy="3429844"/>
          </a:xfrm>
          <a:prstGeom prst="rect">
            <a:avLst/>
          </a:prstGeom>
        </p:spPr>
      </p:pic>
    </p:spTree>
    <p:extLst>
      <p:ext uri="{BB962C8B-B14F-4D97-AF65-F5344CB8AC3E}">
        <p14:creationId xmlns:p14="http://schemas.microsoft.com/office/powerpoint/2010/main" val="16279967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08817" y="1370275"/>
            <a:ext cx="6271636" cy="581762"/>
          </a:xfrm>
          <a:prstGeom prst="rect">
            <a:avLst/>
          </a:prstGeom>
        </p:spPr>
        <p:txBody>
          <a:bodyPr wrap="square">
            <a:spAutoFit/>
          </a:bodyPr>
          <a:lstStyle/>
          <a:p>
            <a:pPr lvl="0">
              <a:lnSpc>
                <a:spcPct val="125000"/>
              </a:lnSpc>
            </a:pPr>
            <a:r>
              <a:rPr lang="zh-CN" altLang="en-US" sz="2800" b="1" dirty="0" smtClean="0">
                <a:solidFill>
                  <a:srgbClr val="ED7D31">
                    <a:lumMod val="75000"/>
                  </a:srgbClr>
                </a:solidFill>
                <a:latin typeface="微软雅黑" panose="020B0503020204020204" pitchFamily="34" charset="-122"/>
                <a:ea typeface="微软雅黑" panose="020B0503020204020204" pitchFamily="34" charset="-122"/>
              </a:rPr>
              <a:t>基于视觉关键词的图像表示</a:t>
            </a:r>
            <a:endParaRPr lang="zh-CN" altLang="en-US" sz="28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24" y="1491790"/>
            <a:ext cx="461108" cy="461108"/>
          </a:xfrm>
          <a:prstGeom prst="rect">
            <a:avLst/>
          </a:prstGeom>
        </p:spPr>
      </p:pic>
      <p:sp>
        <p:nvSpPr>
          <p:cNvPr id="6" name="矩形 5"/>
          <p:cNvSpPr/>
          <p:nvPr/>
        </p:nvSpPr>
        <p:spPr>
          <a:xfrm>
            <a:off x="1518209" y="419365"/>
            <a:ext cx="411141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中期图像识别技术</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7" name="矩形 46"/>
          <p:cNvSpPr/>
          <p:nvPr/>
        </p:nvSpPr>
        <p:spPr>
          <a:xfrm>
            <a:off x="6809511" y="5731480"/>
            <a:ext cx="942950" cy="415498"/>
          </a:xfrm>
          <a:prstGeom prst="rect">
            <a:avLst/>
          </a:prstGeom>
        </p:spPr>
        <p:txBody>
          <a:bodyPr wrap="square">
            <a:spAutoFit/>
          </a:bodyPr>
          <a:lstStyle/>
          <a:p>
            <a:pPr marL="0" lvl="1" algn="ctr">
              <a:defRPr/>
            </a:pPr>
            <a:r>
              <a:rPr lang="en-US" altLang="zh-CN" sz="1050" dirty="0">
                <a:solidFill>
                  <a:schemeClr val="bg1"/>
                </a:solidFill>
                <a:latin typeface="Constantia" pitchFamily="18" charset="0"/>
              </a:rPr>
              <a:t>Contextual Visual Word</a:t>
            </a:r>
          </a:p>
        </p:txBody>
      </p:sp>
      <p:grpSp>
        <p:nvGrpSpPr>
          <p:cNvPr id="48" name="Group 93"/>
          <p:cNvGrpSpPr>
            <a:grpSpLocks/>
          </p:cNvGrpSpPr>
          <p:nvPr/>
        </p:nvGrpSpPr>
        <p:grpSpPr bwMode="auto">
          <a:xfrm>
            <a:off x="1834681" y="2048851"/>
            <a:ext cx="1353770" cy="2117527"/>
            <a:chOff x="685800" y="1143000"/>
            <a:chExt cx="3063240" cy="5181600"/>
          </a:xfrm>
          <a:effectLst>
            <a:outerShdw blurRad="50800" dist="38100" dir="5400000" algn="t" rotWithShape="0">
              <a:prstClr val="black">
                <a:alpha val="40000"/>
              </a:prstClr>
            </a:outerShdw>
          </a:effectLst>
        </p:grpSpPr>
        <p:sp>
          <p:nvSpPr>
            <p:cNvPr id="49" name="Text Box 4"/>
            <p:cNvSpPr txBox="1">
              <a:spLocks noChangeArrowheads="1"/>
            </p:cNvSpPr>
            <p:nvPr/>
          </p:nvSpPr>
          <p:spPr bwMode="auto">
            <a:xfrm>
              <a:off x="914885" y="1143000"/>
              <a:ext cx="2513843" cy="734302"/>
            </a:xfrm>
            <a:prstGeom prst="rect">
              <a:avLst/>
            </a:prstGeom>
            <a:solidFill>
              <a:srgbClr val="DCF6D6"/>
            </a:solidFill>
            <a:ln w="28575">
              <a:solidFill>
                <a:srgbClr val="008000"/>
              </a:solidFill>
              <a:miter lim="800000"/>
              <a:headEnd/>
              <a:tailEnd/>
            </a:ln>
            <a:effectLst/>
          </p:spPr>
          <p:txBody>
            <a:bodyPr>
              <a:spAutoFit/>
            </a:bodyPr>
            <a:lstStyle/>
            <a:p>
              <a:pPr algn="ctr">
                <a:spcBef>
                  <a:spcPct val="50000"/>
                </a:spcBef>
                <a:defRPr/>
              </a:pPr>
              <a:r>
                <a:rPr lang="zh-CN" altLang="en-US" sz="1350" b="1" dirty="0" smtClean="0">
                  <a:effectLst>
                    <a:outerShdw blurRad="38100" dist="38100" dir="2700000" algn="tl">
                      <a:srgbClr val="FFFFFF"/>
                    </a:outerShdw>
                  </a:effectLst>
                </a:rPr>
                <a:t>图像</a:t>
              </a:r>
              <a:endParaRPr lang="en-US" sz="1350" b="1" dirty="0">
                <a:effectLst>
                  <a:outerShdw blurRad="38100" dist="38100" dir="2700000" algn="tl">
                    <a:srgbClr val="FFFFFF"/>
                  </a:outerShdw>
                </a:effectLst>
              </a:endParaRPr>
            </a:p>
          </p:txBody>
        </p:sp>
        <p:pic>
          <p:nvPicPr>
            <p:cNvPr id="50" name="Picture 9" descr="D:\msra_reseach\document\perl\query_word_download\Google_crawler_run_v2\DownloadData\american gothic painting\0.jpg"/>
            <p:cNvPicPr>
              <a:picLocks noChangeAspect="1" noChangeArrowheads="1"/>
            </p:cNvPicPr>
            <p:nvPr/>
          </p:nvPicPr>
          <p:blipFill>
            <a:blip r:embed="rId3" cstate="print"/>
            <a:srcRect/>
            <a:stretch>
              <a:fillRect/>
            </a:stretch>
          </p:blipFill>
          <p:spPr bwMode="auto">
            <a:xfrm>
              <a:off x="685800" y="2667000"/>
              <a:ext cx="3063240" cy="3657600"/>
            </a:xfrm>
            <a:prstGeom prst="rect">
              <a:avLst/>
            </a:prstGeom>
            <a:noFill/>
            <a:ln w="9525">
              <a:noFill/>
              <a:miter lim="800000"/>
              <a:headEnd/>
              <a:tailEnd/>
            </a:ln>
          </p:spPr>
        </p:pic>
      </p:grpSp>
      <p:grpSp>
        <p:nvGrpSpPr>
          <p:cNvPr id="51" name="Group 96"/>
          <p:cNvGrpSpPr>
            <a:grpSpLocks/>
          </p:cNvGrpSpPr>
          <p:nvPr/>
        </p:nvGrpSpPr>
        <p:grpSpPr bwMode="auto">
          <a:xfrm>
            <a:off x="7624949" y="2024965"/>
            <a:ext cx="2116822" cy="2524585"/>
            <a:chOff x="4624664" y="1426278"/>
            <a:chExt cx="4191000" cy="5203122"/>
          </a:xfrm>
          <a:effectLst>
            <a:outerShdw blurRad="50800" dist="38100" dir="5400000" algn="t" rotWithShape="0">
              <a:prstClr val="black">
                <a:alpha val="40000"/>
              </a:prstClr>
            </a:outerShdw>
          </a:effectLst>
        </p:grpSpPr>
        <p:grpSp>
          <p:nvGrpSpPr>
            <p:cNvPr id="52" name="Group 42"/>
            <p:cNvGrpSpPr>
              <a:grpSpLocks/>
            </p:cNvGrpSpPr>
            <p:nvPr/>
          </p:nvGrpSpPr>
          <p:grpSpPr bwMode="auto">
            <a:xfrm>
              <a:off x="4624664" y="1426278"/>
              <a:ext cx="4191000" cy="5203122"/>
              <a:chOff x="4624664" y="1426278"/>
              <a:chExt cx="4191000" cy="5203122"/>
            </a:xfrm>
          </p:grpSpPr>
          <p:pic>
            <p:nvPicPr>
              <p:cNvPr id="66" name="Picture 7" descr="lunch-bagtrans"/>
              <p:cNvPicPr>
                <a:picLocks noChangeAspect="1" noChangeArrowheads="1"/>
              </p:cNvPicPr>
              <p:nvPr/>
            </p:nvPicPr>
            <p:blipFill>
              <a:blip r:embed="rId4" cstate="print"/>
              <a:srcRect/>
              <a:stretch>
                <a:fillRect/>
              </a:stretch>
            </p:blipFill>
            <p:spPr bwMode="auto">
              <a:xfrm>
                <a:off x="4876800" y="2103120"/>
                <a:ext cx="3609975" cy="4526280"/>
              </a:xfrm>
              <a:prstGeom prst="rect">
                <a:avLst/>
              </a:prstGeom>
              <a:noFill/>
              <a:ln w="9525">
                <a:noFill/>
                <a:miter lim="800000"/>
                <a:headEnd/>
                <a:tailEnd/>
              </a:ln>
            </p:spPr>
          </p:pic>
          <p:sp>
            <p:nvSpPr>
              <p:cNvPr id="67" name="Text Box 18"/>
              <p:cNvSpPr txBox="1">
                <a:spLocks noChangeArrowheads="1"/>
              </p:cNvSpPr>
              <p:nvPr/>
            </p:nvSpPr>
            <p:spPr bwMode="auto">
              <a:xfrm>
                <a:off x="4624664" y="1426278"/>
                <a:ext cx="4191000" cy="618463"/>
              </a:xfrm>
              <a:prstGeom prst="rect">
                <a:avLst/>
              </a:prstGeom>
              <a:solidFill>
                <a:srgbClr val="DFCCAB"/>
              </a:solidFill>
              <a:ln w="28575">
                <a:solidFill>
                  <a:srgbClr val="9A7966"/>
                </a:solidFill>
                <a:miter lim="800000"/>
                <a:headEnd/>
                <a:tailEnd/>
              </a:ln>
              <a:effectLst/>
            </p:spPr>
            <p:txBody>
              <a:bodyPr>
                <a:spAutoFit/>
              </a:bodyPr>
              <a:lstStyle/>
              <a:p>
                <a:pPr algn="ctr">
                  <a:spcBef>
                    <a:spcPct val="50000"/>
                  </a:spcBef>
                  <a:defRPr/>
                </a:pPr>
                <a:r>
                  <a:rPr lang="zh-CN" altLang="en-US" sz="1350" b="1" dirty="0" smtClean="0">
                    <a:effectLst>
                      <a:outerShdw blurRad="38100" dist="38100" dir="2700000" algn="tl">
                        <a:srgbClr val="FFFFFF"/>
                      </a:outerShdw>
                    </a:effectLst>
                  </a:rPr>
                  <a:t>视觉词袋</a:t>
                </a:r>
                <a:endParaRPr lang="en-US" sz="1350" b="1" dirty="0">
                  <a:effectLst>
                    <a:outerShdw blurRad="38100" dist="38100" dir="2700000" algn="tl">
                      <a:srgbClr val="FFFFFF"/>
                    </a:outerShdw>
                  </a:effectLst>
                </a:endParaRPr>
              </a:p>
            </p:txBody>
          </p:sp>
        </p:grpSp>
        <p:pic>
          <p:nvPicPr>
            <p:cNvPr id="53" name="Picture 10"/>
            <p:cNvPicPr>
              <a:picLocks noChangeAspect="1" noChangeArrowheads="1"/>
            </p:cNvPicPr>
            <p:nvPr/>
          </p:nvPicPr>
          <p:blipFill>
            <a:blip r:embed="rId5" cstate="print"/>
            <a:srcRect/>
            <a:stretch>
              <a:fillRect/>
            </a:stretch>
          </p:blipFill>
          <p:spPr bwMode="auto">
            <a:xfrm>
              <a:off x="5867400" y="3352800"/>
              <a:ext cx="381000" cy="423333"/>
            </a:xfrm>
            <a:prstGeom prst="rect">
              <a:avLst/>
            </a:prstGeom>
            <a:noFill/>
            <a:ln w="9525">
              <a:noFill/>
              <a:miter lim="800000"/>
              <a:headEnd/>
              <a:tailEnd/>
            </a:ln>
          </p:spPr>
        </p:pic>
        <p:pic>
          <p:nvPicPr>
            <p:cNvPr id="54" name="Picture 11"/>
            <p:cNvPicPr>
              <a:picLocks noChangeAspect="1" noChangeArrowheads="1"/>
            </p:cNvPicPr>
            <p:nvPr/>
          </p:nvPicPr>
          <p:blipFill>
            <a:blip r:embed="rId6" cstate="print"/>
            <a:srcRect/>
            <a:stretch>
              <a:fillRect/>
            </a:stretch>
          </p:blipFill>
          <p:spPr bwMode="auto">
            <a:xfrm>
              <a:off x="5715000" y="4038600"/>
              <a:ext cx="397933" cy="457200"/>
            </a:xfrm>
            <a:prstGeom prst="rect">
              <a:avLst/>
            </a:prstGeom>
            <a:noFill/>
            <a:ln w="9525">
              <a:noFill/>
              <a:miter lim="800000"/>
              <a:headEnd/>
              <a:tailEnd/>
            </a:ln>
          </p:spPr>
        </p:pic>
        <p:pic>
          <p:nvPicPr>
            <p:cNvPr id="55" name="Picture 12"/>
            <p:cNvPicPr>
              <a:picLocks noChangeAspect="1" noChangeArrowheads="1"/>
            </p:cNvPicPr>
            <p:nvPr/>
          </p:nvPicPr>
          <p:blipFill>
            <a:blip r:embed="rId7" cstate="print"/>
            <a:srcRect/>
            <a:stretch>
              <a:fillRect/>
            </a:stretch>
          </p:blipFill>
          <p:spPr bwMode="auto">
            <a:xfrm>
              <a:off x="6553200" y="3048000"/>
              <a:ext cx="469660" cy="444500"/>
            </a:xfrm>
            <a:prstGeom prst="rect">
              <a:avLst/>
            </a:prstGeom>
            <a:noFill/>
            <a:ln w="9525">
              <a:noFill/>
              <a:miter lim="800000"/>
              <a:headEnd/>
              <a:tailEnd/>
            </a:ln>
          </p:spPr>
        </p:pic>
        <p:pic>
          <p:nvPicPr>
            <p:cNvPr id="56" name="Picture 13"/>
            <p:cNvPicPr>
              <a:picLocks noChangeAspect="1" noChangeArrowheads="1"/>
            </p:cNvPicPr>
            <p:nvPr/>
          </p:nvPicPr>
          <p:blipFill>
            <a:blip r:embed="rId8" cstate="print"/>
            <a:srcRect/>
            <a:stretch>
              <a:fillRect/>
            </a:stretch>
          </p:blipFill>
          <p:spPr bwMode="auto">
            <a:xfrm>
              <a:off x="6553200" y="3810000"/>
              <a:ext cx="457200" cy="464949"/>
            </a:xfrm>
            <a:prstGeom prst="rect">
              <a:avLst/>
            </a:prstGeom>
            <a:noFill/>
            <a:ln w="9525">
              <a:noFill/>
              <a:miter lim="800000"/>
              <a:headEnd/>
              <a:tailEnd/>
            </a:ln>
          </p:spPr>
        </p:pic>
        <p:pic>
          <p:nvPicPr>
            <p:cNvPr id="57" name="Picture 14"/>
            <p:cNvPicPr>
              <a:picLocks noChangeAspect="1" noChangeArrowheads="1"/>
            </p:cNvPicPr>
            <p:nvPr/>
          </p:nvPicPr>
          <p:blipFill>
            <a:blip r:embed="rId9" cstate="print"/>
            <a:srcRect/>
            <a:stretch>
              <a:fillRect/>
            </a:stretch>
          </p:blipFill>
          <p:spPr bwMode="auto">
            <a:xfrm>
              <a:off x="7315200" y="3657600"/>
              <a:ext cx="450850" cy="711583"/>
            </a:xfrm>
            <a:prstGeom prst="rect">
              <a:avLst/>
            </a:prstGeom>
            <a:noFill/>
            <a:ln w="9525">
              <a:noFill/>
              <a:miter lim="800000"/>
              <a:headEnd/>
              <a:tailEnd/>
            </a:ln>
          </p:spPr>
        </p:pic>
        <p:pic>
          <p:nvPicPr>
            <p:cNvPr id="58" name="Picture 15"/>
            <p:cNvPicPr>
              <a:picLocks noChangeAspect="1" noChangeArrowheads="1"/>
            </p:cNvPicPr>
            <p:nvPr/>
          </p:nvPicPr>
          <p:blipFill>
            <a:blip r:embed="rId10" cstate="print"/>
            <a:srcRect/>
            <a:stretch>
              <a:fillRect/>
            </a:stretch>
          </p:blipFill>
          <p:spPr bwMode="auto">
            <a:xfrm>
              <a:off x="6096000" y="4648200"/>
              <a:ext cx="396875" cy="381000"/>
            </a:xfrm>
            <a:prstGeom prst="rect">
              <a:avLst/>
            </a:prstGeom>
            <a:noFill/>
            <a:ln w="9525">
              <a:noFill/>
              <a:miter lim="800000"/>
              <a:headEnd/>
              <a:tailEnd/>
            </a:ln>
          </p:spPr>
        </p:pic>
        <p:pic>
          <p:nvPicPr>
            <p:cNvPr id="59" name="Picture 16"/>
            <p:cNvPicPr>
              <a:picLocks noChangeAspect="1" noChangeArrowheads="1"/>
            </p:cNvPicPr>
            <p:nvPr/>
          </p:nvPicPr>
          <p:blipFill>
            <a:blip r:embed="rId11" cstate="print"/>
            <a:srcRect/>
            <a:stretch>
              <a:fillRect/>
            </a:stretch>
          </p:blipFill>
          <p:spPr bwMode="auto">
            <a:xfrm>
              <a:off x="6781800" y="4648200"/>
              <a:ext cx="457200" cy="313267"/>
            </a:xfrm>
            <a:prstGeom prst="rect">
              <a:avLst/>
            </a:prstGeom>
            <a:noFill/>
            <a:ln w="9525">
              <a:noFill/>
              <a:miter lim="800000"/>
              <a:headEnd/>
              <a:tailEnd/>
            </a:ln>
          </p:spPr>
        </p:pic>
        <p:pic>
          <p:nvPicPr>
            <p:cNvPr id="60" name="Picture 18"/>
            <p:cNvPicPr>
              <a:picLocks noChangeAspect="1" noChangeArrowheads="1"/>
            </p:cNvPicPr>
            <p:nvPr/>
          </p:nvPicPr>
          <p:blipFill>
            <a:blip r:embed="rId12" cstate="print"/>
            <a:srcRect/>
            <a:stretch>
              <a:fillRect/>
            </a:stretch>
          </p:blipFill>
          <p:spPr bwMode="auto">
            <a:xfrm>
              <a:off x="7543800" y="4876800"/>
              <a:ext cx="428816" cy="603250"/>
            </a:xfrm>
            <a:prstGeom prst="rect">
              <a:avLst/>
            </a:prstGeom>
            <a:noFill/>
            <a:ln w="9525">
              <a:noFill/>
              <a:miter lim="800000"/>
              <a:headEnd/>
              <a:tailEnd/>
            </a:ln>
          </p:spPr>
        </p:pic>
        <p:pic>
          <p:nvPicPr>
            <p:cNvPr id="61" name="Picture 19"/>
            <p:cNvPicPr>
              <a:picLocks noChangeAspect="1" noChangeArrowheads="1"/>
            </p:cNvPicPr>
            <p:nvPr/>
          </p:nvPicPr>
          <p:blipFill>
            <a:blip r:embed="rId13" cstate="print"/>
            <a:srcRect/>
            <a:stretch>
              <a:fillRect/>
            </a:stretch>
          </p:blipFill>
          <p:spPr bwMode="auto">
            <a:xfrm>
              <a:off x="6009106" y="5486400"/>
              <a:ext cx="389689" cy="419099"/>
            </a:xfrm>
            <a:prstGeom prst="rect">
              <a:avLst/>
            </a:prstGeom>
            <a:noFill/>
            <a:ln w="9525">
              <a:noFill/>
              <a:miter lim="800000"/>
              <a:headEnd/>
              <a:tailEnd/>
            </a:ln>
          </p:spPr>
        </p:pic>
        <p:pic>
          <p:nvPicPr>
            <p:cNvPr id="62" name="Picture 20"/>
            <p:cNvPicPr>
              <a:picLocks noChangeAspect="1" noChangeArrowheads="1"/>
            </p:cNvPicPr>
            <p:nvPr/>
          </p:nvPicPr>
          <p:blipFill>
            <a:blip r:embed="rId14" cstate="print"/>
            <a:srcRect/>
            <a:stretch>
              <a:fillRect/>
            </a:stretch>
          </p:blipFill>
          <p:spPr bwMode="auto">
            <a:xfrm>
              <a:off x="6720164" y="5308339"/>
              <a:ext cx="442636" cy="330461"/>
            </a:xfrm>
            <a:prstGeom prst="rect">
              <a:avLst/>
            </a:prstGeom>
            <a:noFill/>
            <a:ln w="9525">
              <a:noFill/>
              <a:miter lim="800000"/>
              <a:headEnd/>
              <a:tailEnd/>
            </a:ln>
          </p:spPr>
        </p:pic>
        <p:pic>
          <p:nvPicPr>
            <p:cNvPr id="63" name="Picture 21"/>
            <p:cNvPicPr>
              <a:picLocks noChangeAspect="1" noChangeArrowheads="1"/>
            </p:cNvPicPr>
            <p:nvPr/>
          </p:nvPicPr>
          <p:blipFill>
            <a:blip r:embed="rId15" cstate="print"/>
            <a:srcRect/>
            <a:stretch>
              <a:fillRect/>
            </a:stretch>
          </p:blipFill>
          <p:spPr bwMode="auto">
            <a:xfrm>
              <a:off x="7380514" y="5791200"/>
              <a:ext cx="419100" cy="488950"/>
            </a:xfrm>
            <a:prstGeom prst="rect">
              <a:avLst/>
            </a:prstGeom>
            <a:noFill/>
            <a:ln w="9525">
              <a:noFill/>
              <a:miter lim="800000"/>
              <a:headEnd/>
              <a:tailEnd/>
            </a:ln>
          </p:spPr>
        </p:pic>
        <p:pic>
          <p:nvPicPr>
            <p:cNvPr id="64" name="Picture 22"/>
            <p:cNvPicPr>
              <a:picLocks noChangeAspect="1" noChangeArrowheads="1"/>
            </p:cNvPicPr>
            <p:nvPr/>
          </p:nvPicPr>
          <p:blipFill>
            <a:blip r:embed="rId16" cstate="print"/>
            <a:srcRect/>
            <a:stretch>
              <a:fillRect/>
            </a:stretch>
          </p:blipFill>
          <p:spPr bwMode="auto">
            <a:xfrm>
              <a:off x="6477000" y="5943600"/>
              <a:ext cx="440944" cy="393700"/>
            </a:xfrm>
            <a:prstGeom prst="rect">
              <a:avLst/>
            </a:prstGeom>
            <a:noFill/>
            <a:ln w="9525">
              <a:noFill/>
              <a:miter lim="800000"/>
              <a:headEnd/>
              <a:tailEnd/>
            </a:ln>
          </p:spPr>
        </p:pic>
        <p:pic>
          <p:nvPicPr>
            <p:cNvPr id="65" name="Picture 23"/>
            <p:cNvPicPr>
              <a:picLocks noChangeAspect="1" noChangeArrowheads="1"/>
            </p:cNvPicPr>
            <p:nvPr/>
          </p:nvPicPr>
          <p:blipFill>
            <a:blip r:embed="rId17" cstate="print"/>
            <a:srcRect/>
            <a:stretch>
              <a:fillRect/>
            </a:stretch>
          </p:blipFill>
          <p:spPr bwMode="auto">
            <a:xfrm>
              <a:off x="5334000" y="5791200"/>
              <a:ext cx="412750" cy="412750"/>
            </a:xfrm>
            <a:prstGeom prst="rect">
              <a:avLst/>
            </a:prstGeom>
            <a:noFill/>
            <a:ln w="9525">
              <a:noFill/>
              <a:miter lim="800000"/>
              <a:headEnd/>
              <a:tailEnd/>
            </a:ln>
          </p:spPr>
        </p:pic>
      </p:grpSp>
      <p:grpSp>
        <p:nvGrpSpPr>
          <p:cNvPr id="68" name="组合 120"/>
          <p:cNvGrpSpPr/>
          <p:nvPr/>
        </p:nvGrpSpPr>
        <p:grpSpPr>
          <a:xfrm>
            <a:off x="4811591" y="2064336"/>
            <a:ext cx="1357109" cy="2178027"/>
            <a:chOff x="3143238" y="1857364"/>
            <a:chExt cx="1575511" cy="2571768"/>
          </a:xfrm>
        </p:grpSpPr>
        <p:pic>
          <p:nvPicPr>
            <p:cNvPr id="69" name="Picture 1"/>
            <p:cNvPicPr>
              <a:picLocks noChangeAspect="1" noChangeArrowheads="1"/>
            </p:cNvPicPr>
            <p:nvPr/>
          </p:nvPicPr>
          <p:blipFill>
            <a:blip r:embed="rId18" cstate="print"/>
            <a:srcRect/>
            <a:stretch>
              <a:fillRect/>
            </a:stretch>
          </p:blipFill>
          <p:spPr bwMode="auto">
            <a:xfrm>
              <a:off x="3147116" y="2517351"/>
              <a:ext cx="1567759" cy="1911781"/>
            </a:xfrm>
            <a:prstGeom prst="rect">
              <a:avLst/>
            </a:prstGeom>
            <a:noFill/>
            <a:ln w="9525">
              <a:noFill/>
              <a:miter lim="800000"/>
              <a:headEnd/>
              <a:tailEnd/>
            </a:ln>
            <a:effectLst/>
          </p:spPr>
        </p:pic>
        <p:sp>
          <p:nvSpPr>
            <p:cNvPr id="70" name="Text Box 4"/>
            <p:cNvSpPr txBox="1">
              <a:spLocks noChangeArrowheads="1"/>
            </p:cNvSpPr>
            <p:nvPr/>
          </p:nvSpPr>
          <p:spPr bwMode="auto">
            <a:xfrm>
              <a:off x="3143238" y="1857364"/>
              <a:ext cx="1575511" cy="354330"/>
            </a:xfrm>
            <a:prstGeom prst="rect">
              <a:avLst/>
            </a:prstGeom>
            <a:solidFill>
              <a:srgbClr val="DCF6D6"/>
            </a:solidFill>
            <a:ln w="28575">
              <a:solidFill>
                <a:srgbClr val="008000"/>
              </a:solidFill>
              <a:miter lim="800000"/>
              <a:headEnd/>
              <a:tailEnd/>
            </a:ln>
            <a:effectLst/>
          </p:spPr>
          <p:txBody>
            <a:bodyPr wrap="square">
              <a:spAutoFit/>
            </a:bodyPr>
            <a:lstStyle/>
            <a:p>
              <a:pPr algn="ctr">
                <a:spcBef>
                  <a:spcPct val="50000"/>
                </a:spcBef>
                <a:defRPr/>
              </a:pPr>
              <a:r>
                <a:rPr lang="zh-CN" altLang="en-US" sz="1350" b="1" dirty="0" smtClean="0">
                  <a:effectLst>
                    <a:outerShdw blurRad="38100" dist="38100" dir="2700000" algn="tl">
                      <a:srgbClr val="FFFFFF"/>
                    </a:outerShdw>
                  </a:effectLst>
                </a:rPr>
                <a:t>局部特征</a:t>
              </a:r>
              <a:endParaRPr lang="en-US" sz="1350" b="1" dirty="0">
                <a:effectLst>
                  <a:outerShdw blurRad="38100" dist="38100" dir="2700000" algn="tl">
                    <a:srgbClr val="FFFFFF"/>
                  </a:outerShdw>
                </a:effectLst>
              </a:endParaRPr>
            </a:p>
          </p:txBody>
        </p:sp>
      </p:grpSp>
      <p:grpSp>
        <p:nvGrpSpPr>
          <p:cNvPr id="71" name="组合 121"/>
          <p:cNvGrpSpPr/>
          <p:nvPr/>
        </p:nvGrpSpPr>
        <p:grpSpPr>
          <a:xfrm>
            <a:off x="6371269" y="2114595"/>
            <a:ext cx="1373222" cy="1549007"/>
            <a:chOff x="4890223" y="2071678"/>
            <a:chExt cx="1396288" cy="1829033"/>
          </a:xfrm>
        </p:grpSpPr>
        <p:sp>
          <p:nvSpPr>
            <p:cNvPr id="72" name="Right Arrow 114"/>
            <p:cNvSpPr/>
            <p:nvPr/>
          </p:nvSpPr>
          <p:spPr>
            <a:xfrm>
              <a:off x="4890223" y="3357562"/>
              <a:ext cx="1396288" cy="214314"/>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sz="1350"/>
            </a:p>
          </p:txBody>
        </p:sp>
        <p:grpSp>
          <p:nvGrpSpPr>
            <p:cNvPr id="73" name="Group 97"/>
            <p:cNvGrpSpPr>
              <a:grpSpLocks/>
            </p:cNvGrpSpPr>
            <p:nvPr/>
          </p:nvGrpSpPr>
          <p:grpSpPr bwMode="auto">
            <a:xfrm>
              <a:off x="5143530" y="2071678"/>
              <a:ext cx="785823" cy="1338267"/>
              <a:chOff x="5105400" y="103188"/>
              <a:chExt cx="2667000" cy="4164012"/>
            </a:xfrm>
          </p:grpSpPr>
          <p:sp>
            <p:nvSpPr>
              <p:cNvPr id="75" name="Line 7"/>
              <p:cNvSpPr>
                <a:spLocks noChangeShapeType="1"/>
              </p:cNvSpPr>
              <p:nvPr/>
            </p:nvSpPr>
            <p:spPr bwMode="auto">
              <a:xfrm flipV="1">
                <a:off x="7043738" y="3089275"/>
                <a:ext cx="304800" cy="457200"/>
              </a:xfrm>
              <a:prstGeom prst="line">
                <a:avLst/>
              </a:prstGeom>
              <a:noFill/>
              <a:ln w="38100">
                <a:solidFill>
                  <a:schemeClr val="tx1"/>
                </a:solidFill>
                <a:round/>
                <a:headEnd/>
                <a:tailEnd/>
              </a:ln>
            </p:spPr>
            <p:txBody>
              <a:bodyPr/>
              <a:lstStyle/>
              <a:p>
                <a:endParaRPr lang="zh-CN" altLang="en-US" sz="1350">
                  <a:latin typeface="Arial"/>
                  <a:cs typeface="Arial"/>
                </a:endParaRPr>
              </a:p>
            </p:txBody>
          </p:sp>
          <p:sp>
            <p:nvSpPr>
              <p:cNvPr id="76" name="Line 8"/>
              <p:cNvSpPr>
                <a:spLocks noChangeShapeType="1"/>
              </p:cNvSpPr>
              <p:nvPr/>
            </p:nvSpPr>
            <p:spPr bwMode="auto">
              <a:xfrm>
                <a:off x="7350125" y="3109913"/>
                <a:ext cx="0" cy="762000"/>
              </a:xfrm>
              <a:prstGeom prst="line">
                <a:avLst/>
              </a:prstGeom>
              <a:noFill/>
              <a:ln w="38100">
                <a:solidFill>
                  <a:schemeClr val="tx1"/>
                </a:solidFill>
                <a:round/>
                <a:headEnd/>
                <a:tailEnd/>
              </a:ln>
            </p:spPr>
            <p:txBody>
              <a:bodyPr/>
              <a:lstStyle/>
              <a:p>
                <a:endParaRPr lang="zh-CN" altLang="en-US" sz="1350">
                  <a:latin typeface="Arial"/>
                  <a:cs typeface="Arial"/>
                </a:endParaRPr>
              </a:p>
            </p:txBody>
          </p:sp>
          <p:sp>
            <p:nvSpPr>
              <p:cNvPr id="77" name="Line 9"/>
              <p:cNvSpPr>
                <a:spLocks noChangeShapeType="1"/>
              </p:cNvSpPr>
              <p:nvPr/>
            </p:nvSpPr>
            <p:spPr bwMode="auto">
              <a:xfrm>
                <a:off x="7391400" y="3124200"/>
                <a:ext cx="228600" cy="990600"/>
              </a:xfrm>
              <a:prstGeom prst="line">
                <a:avLst/>
              </a:prstGeom>
              <a:noFill/>
              <a:ln w="38100">
                <a:solidFill>
                  <a:schemeClr val="tx1"/>
                </a:solidFill>
                <a:round/>
                <a:headEnd/>
                <a:tailEnd/>
              </a:ln>
            </p:spPr>
            <p:txBody>
              <a:bodyPr/>
              <a:lstStyle/>
              <a:p>
                <a:endParaRPr lang="zh-CN" altLang="en-US" sz="1350">
                  <a:latin typeface="Arial"/>
                  <a:cs typeface="Arial"/>
                </a:endParaRPr>
              </a:p>
            </p:txBody>
          </p:sp>
          <p:sp>
            <p:nvSpPr>
              <p:cNvPr id="78" name="Oval 10"/>
              <p:cNvSpPr>
                <a:spLocks noChangeArrowheads="1"/>
              </p:cNvSpPr>
              <p:nvPr/>
            </p:nvSpPr>
            <p:spPr bwMode="auto">
              <a:xfrm>
                <a:off x="7239000" y="3733800"/>
                <a:ext cx="228600" cy="228600"/>
              </a:xfrm>
              <a:prstGeom prst="ellipse">
                <a:avLst/>
              </a:prstGeom>
              <a:solidFill>
                <a:srgbClr val="0000FF"/>
              </a:solidFill>
              <a:ln w="9525">
                <a:solidFill>
                  <a:schemeClr val="tx1"/>
                </a:solidFill>
                <a:round/>
                <a:headEnd/>
                <a:tailEnd/>
              </a:ln>
            </p:spPr>
            <p:txBody>
              <a:bodyPr wrap="none" anchor="ctr"/>
              <a:lstStyle/>
              <a:p>
                <a:endParaRPr lang="en-US" altLang="zh-CN" sz="1350">
                  <a:latin typeface="Arial"/>
                  <a:cs typeface="Arial"/>
                </a:endParaRPr>
              </a:p>
            </p:txBody>
          </p:sp>
          <p:sp>
            <p:nvSpPr>
              <p:cNvPr id="79" name="Oval 11"/>
              <p:cNvSpPr>
                <a:spLocks noChangeArrowheads="1"/>
              </p:cNvSpPr>
              <p:nvPr/>
            </p:nvSpPr>
            <p:spPr bwMode="auto">
              <a:xfrm>
                <a:off x="7543800" y="4038600"/>
                <a:ext cx="228600" cy="228600"/>
              </a:xfrm>
              <a:prstGeom prst="ellipse">
                <a:avLst/>
              </a:prstGeom>
              <a:solidFill>
                <a:srgbClr val="0000FF"/>
              </a:solidFill>
              <a:ln w="9525">
                <a:solidFill>
                  <a:schemeClr val="tx1"/>
                </a:solidFill>
                <a:round/>
                <a:headEnd/>
                <a:tailEnd/>
              </a:ln>
            </p:spPr>
            <p:txBody>
              <a:bodyPr wrap="none" anchor="ctr"/>
              <a:lstStyle/>
              <a:p>
                <a:endParaRPr lang="en-US" altLang="zh-CN" sz="1350">
                  <a:latin typeface="Arial"/>
                  <a:cs typeface="Arial"/>
                </a:endParaRPr>
              </a:p>
            </p:txBody>
          </p:sp>
          <p:sp>
            <p:nvSpPr>
              <p:cNvPr id="80" name="Oval 12"/>
              <p:cNvSpPr>
                <a:spLocks noChangeArrowheads="1"/>
              </p:cNvSpPr>
              <p:nvPr/>
            </p:nvSpPr>
            <p:spPr bwMode="auto">
              <a:xfrm>
                <a:off x="6934200" y="3429000"/>
                <a:ext cx="228600" cy="228600"/>
              </a:xfrm>
              <a:prstGeom prst="ellipse">
                <a:avLst/>
              </a:prstGeom>
              <a:solidFill>
                <a:srgbClr val="0000FF"/>
              </a:solidFill>
              <a:ln w="9525">
                <a:solidFill>
                  <a:schemeClr val="tx1"/>
                </a:solidFill>
                <a:round/>
                <a:headEnd/>
                <a:tailEnd/>
              </a:ln>
            </p:spPr>
            <p:txBody>
              <a:bodyPr wrap="none" anchor="ctr"/>
              <a:lstStyle/>
              <a:p>
                <a:endParaRPr lang="en-US" altLang="zh-CN" sz="1350">
                  <a:latin typeface="Arial"/>
                  <a:cs typeface="Arial"/>
                </a:endParaRPr>
              </a:p>
            </p:txBody>
          </p:sp>
          <p:sp>
            <p:nvSpPr>
              <p:cNvPr id="81" name="Line 13"/>
              <p:cNvSpPr>
                <a:spLocks noChangeShapeType="1"/>
              </p:cNvSpPr>
              <p:nvPr/>
            </p:nvSpPr>
            <p:spPr bwMode="auto">
              <a:xfrm flipV="1">
                <a:off x="6129338" y="2212975"/>
                <a:ext cx="304800" cy="457200"/>
              </a:xfrm>
              <a:prstGeom prst="line">
                <a:avLst/>
              </a:prstGeom>
              <a:noFill/>
              <a:ln w="38100">
                <a:solidFill>
                  <a:schemeClr val="tx1"/>
                </a:solidFill>
                <a:round/>
                <a:headEnd/>
                <a:tailEnd/>
              </a:ln>
            </p:spPr>
            <p:txBody>
              <a:bodyPr/>
              <a:lstStyle/>
              <a:p>
                <a:endParaRPr lang="zh-CN" altLang="en-US" sz="1350">
                  <a:latin typeface="Arial"/>
                  <a:cs typeface="Arial"/>
                </a:endParaRPr>
              </a:p>
            </p:txBody>
          </p:sp>
          <p:sp>
            <p:nvSpPr>
              <p:cNvPr id="82" name="Line 14"/>
              <p:cNvSpPr>
                <a:spLocks noChangeShapeType="1"/>
              </p:cNvSpPr>
              <p:nvPr/>
            </p:nvSpPr>
            <p:spPr bwMode="auto">
              <a:xfrm>
                <a:off x="6435725" y="2233613"/>
                <a:ext cx="0" cy="762000"/>
              </a:xfrm>
              <a:prstGeom prst="line">
                <a:avLst/>
              </a:prstGeom>
              <a:noFill/>
              <a:ln w="38100">
                <a:solidFill>
                  <a:schemeClr val="tx1"/>
                </a:solidFill>
                <a:round/>
                <a:headEnd/>
                <a:tailEnd/>
              </a:ln>
            </p:spPr>
            <p:txBody>
              <a:bodyPr/>
              <a:lstStyle/>
              <a:p>
                <a:endParaRPr lang="zh-CN" altLang="en-US" sz="1350">
                  <a:latin typeface="Arial"/>
                  <a:cs typeface="Arial"/>
                </a:endParaRPr>
              </a:p>
            </p:txBody>
          </p:sp>
          <p:sp>
            <p:nvSpPr>
              <p:cNvPr id="83" name="Line 15"/>
              <p:cNvSpPr>
                <a:spLocks noChangeShapeType="1"/>
              </p:cNvSpPr>
              <p:nvPr/>
            </p:nvSpPr>
            <p:spPr bwMode="auto">
              <a:xfrm>
                <a:off x="6477000" y="2247900"/>
                <a:ext cx="228600" cy="990600"/>
              </a:xfrm>
              <a:prstGeom prst="line">
                <a:avLst/>
              </a:prstGeom>
              <a:noFill/>
              <a:ln w="38100">
                <a:solidFill>
                  <a:schemeClr val="tx1"/>
                </a:solidFill>
                <a:round/>
                <a:headEnd/>
                <a:tailEnd/>
              </a:ln>
            </p:spPr>
            <p:txBody>
              <a:bodyPr/>
              <a:lstStyle/>
              <a:p>
                <a:endParaRPr lang="zh-CN" altLang="en-US" sz="1350">
                  <a:latin typeface="Arial"/>
                  <a:cs typeface="Arial"/>
                </a:endParaRPr>
              </a:p>
            </p:txBody>
          </p:sp>
          <p:sp>
            <p:nvSpPr>
              <p:cNvPr id="84" name="Oval 16"/>
              <p:cNvSpPr>
                <a:spLocks noChangeArrowheads="1"/>
              </p:cNvSpPr>
              <p:nvPr/>
            </p:nvSpPr>
            <p:spPr bwMode="auto">
              <a:xfrm>
                <a:off x="6324600" y="2857500"/>
                <a:ext cx="228600" cy="228600"/>
              </a:xfrm>
              <a:prstGeom prst="ellipse">
                <a:avLst/>
              </a:prstGeom>
              <a:solidFill>
                <a:srgbClr val="0000FF"/>
              </a:solidFill>
              <a:ln w="9525">
                <a:solidFill>
                  <a:schemeClr val="tx1"/>
                </a:solidFill>
                <a:round/>
                <a:headEnd/>
                <a:tailEnd/>
              </a:ln>
            </p:spPr>
            <p:txBody>
              <a:bodyPr wrap="none" anchor="ctr"/>
              <a:lstStyle/>
              <a:p>
                <a:endParaRPr lang="en-US" altLang="zh-CN" sz="1350">
                  <a:latin typeface="Arial"/>
                  <a:cs typeface="Arial"/>
                </a:endParaRPr>
              </a:p>
            </p:txBody>
          </p:sp>
          <p:sp>
            <p:nvSpPr>
              <p:cNvPr id="85" name="Oval 17"/>
              <p:cNvSpPr>
                <a:spLocks noChangeArrowheads="1"/>
              </p:cNvSpPr>
              <p:nvPr/>
            </p:nvSpPr>
            <p:spPr bwMode="auto">
              <a:xfrm>
                <a:off x="6629400" y="3162300"/>
                <a:ext cx="228600" cy="228600"/>
              </a:xfrm>
              <a:prstGeom prst="ellipse">
                <a:avLst/>
              </a:prstGeom>
              <a:solidFill>
                <a:srgbClr val="0000FF"/>
              </a:solidFill>
              <a:ln w="9525">
                <a:solidFill>
                  <a:schemeClr val="tx1"/>
                </a:solidFill>
                <a:round/>
                <a:headEnd/>
                <a:tailEnd/>
              </a:ln>
            </p:spPr>
            <p:txBody>
              <a:bodyPr wrap="none" anchor="ctr"/>
              <a:lstStyle/>
              <a:p>
                <a:endParaRPr lang="en-US" altLang="zh-CN" sz="1350">
                  <a:latin typeface="Arial"/>
                  <a:cs typeface="Arial"/>
                </a:endParaRPr>
              </a:p>
            </p:txBody>
          </p:sp>
          <p:sp>
            <p:nvSpPr>
              <p:cNvPr id="86" name="Oval 18"/>
              <p:cNvSpPr>
                <a:spLocks noChangeArrowheads="1"/>
              </p:cNvSpPr>
              <p:nvPr/>
            </p:nvSpPr>
            <p:spPr bwMode="auto">
              <a:xfrm>
                <a:off x="6019800" y="2552700"/>
                <a:ext cx="228600" cy="228600"/>
              </a:xfrm>
              <a:prstGeom prst="ellipse">
                <a:avLst/>
              </a:prstGeom>
              <a:solidFill>
                <a:srgbClr val="0000FF"/>
              </a:solidFill>
              <a:ln w="9525">
                <a:solidFill>
                  <a:schemeClr val="tx1"/>
                </a:solidFill>
                <a:round/>
                <a:headEnd/>
                <a:tailEnd/>
              </a:ln>
            </p:spPr>
            <p:txBody>
              <a:bodyPr wrap="none" anchor="ctr"/>
              <a:lstStyle/>
              <a:p>
                <a:endParaRPr lang="en-US" altLang="zh-CN" sz="1350">
                  <a:latin typeface="Arial"/>
                  <a:cs typeface="Arial"/>
                </a:endParaRPr>
              </a:p>
            </p:txBody>
          </p:sp>
          <p:sp>
            <p:nvSpPr>
              <p:cNvPr id="87" name="Line 19"/>
              <p:cNvSpPr>
                <a:spLocks noChangeShapeType="1"/>
              </p:cNvSpPr>
              <p:nvPr/>
            </p:nvSpPr>
            <p:spPr bwMode="auto">
              <a:xfrm flipV="1">
                <a:off x="5214938" y="1298575"/>
                <a:ext cx="304800" cy="457200"/>
              </a:xfrm>
              <a:prstGeom prst="line">
                <a:avLst/>
              </a:prstGeom>
              <a:noFill/>
              <a:ln w="38100">
                <a:solidFill>
                  <a:schemeClr val="tx1"/>
                </a:solidFill>
                <a:round/>
                <a:headEnd/>
                <a:tailEnd/>
              </a:ln>
            </p:spPr>
            <p:txBody>
              <a:bodyPr/>
              <a:lstStyle/>
              <a:p>
                <a:endParaRPr lang="zh-CN" altLang="en-US" sz="1350">
                  <a:latin typeface="Arial"/>
                  <a:cs typeface="Arial"/>
                </a:endParaRPr>
              </a:p>
            </p:txBody>
          </p:sp>
          <p:sp>
            <p:nvSpPr>
              <p:cNvPr id="88" name="Line 20"/>
              <p:cNvSpPr>
                <a:spLocks noChangeShapeType="1"/>
              </p:cNvSpPr>
              <p:nvPr/>
            </p:nvSpPr>
            <p:spPr bwMode="auto">
              <a:xfrm>
                <a:off x="5521325" y="1319213"/>
                <a:ext cx="0" cy="762000"/>
              </a:xfrm>
              <a:prstGeom prst="line">
                <a:avLst/>
              </a:prstGeom>
              <a:noFill/>
              <a:ln w="38100">
                <a:solidFill>
                  <a:schemeClr val="tx1"/>
                </a:solidFill>
                <a:round/>
                <a:headEnd/>
                <a:tailEnd/>
              </a:ln>
            </p:spPr>
            <p:txBody>
              <a:bodyPr/>
              <a:lstStyle/>
              <a:p>
                <a:endParaRPr lang="zh-CN" altLang="en-US" sz="1350">
                  <a:latin typeface="Arial"/>
                  <a:cs typeface="Arial"/>
                </a:endParaRPr>
              </a:p>
            </p:txBody>
          </p:sp>
          <p:sp>
            <p:nvSpPr>
              <p:cNvPr id="89" name="Line 21"/>
              <p:cNvSpPr>
                <a:spLocks noChangeShapeType="1"/>
              </p:cNvSpPr>
              <p:nvPr/>
            </p:nvSpPr>
            <p:spPr bwMode="auto">
              <a:xfrm>
                <a:off x="5562600" y="1333500"/>
                <a:ext cx="228600" cy="990600"/>
              </a:xfrm>
              <a:prstGeom prst="line">
                <a:avLst/>
              </a:prstGeom>
              <a:noFill/>
              <a:ln w="38100">
                <a:solidFill>
                  <a:schemeClr val="tx1"/>
                </a:solidFill>
                <a:round/>
                <a:headEnd/>
                <a:tailEnd/>
              </a:ln>
            </p:spPr>
            <p:txBody>
              <a:bodyPr/>
              <a:lstStyle/>
              <a:p>
                <a:endParaRPr lang="zh-CN" altLang="en-US" sz="1350">
                  <a:latin typeface="Arial"/>
                  <a:cs typeface="Arial"/>
                </a:endParaRPr>
              </a:p>
            </p:txBody>
          </p:sp>
          <p:sp>
            <p:nvSpPr>
              <p:cNvPr id="90" name="Oval 22"/>
              <p:cNvSpPr>
                <a:spLocks noChangeArrowheads="1"/>
              </p:cNvSpPr>
              <p:nvPr/>
            </p:nvSpPr>
            <p:spPr bwMode="auto">
              <a:xfrm>
                <a:off x="5410200" y="1943100"/>
                <a:ext cx="228600" cy="228600"/>
              </a:xfrm>
              <a:prstGeom prst="ellipse">
                <a:avLst/>
              </a:prstGeom>
              <a:solidFill>
                <a:srgbClr val="0000FF"/>
              </a:solidFill>
              <a:ln w="9525">
                <a:solidFill>
                  <a:schemeClr val="tx1"/>
                </a:solidFill>
                <a:round/>
                <a:headEnd/>
                <a:tailEnd/>
              </a:ln>
            </p:spPr>
            <p:txBody>
              <a:bodyPr wrap="none" anchor="ctr"/>
              <a:lstStyle/>
              <a:p>
                <a:endParaRPr lang="en-US" altLang="zh-CN" sz="1350">
                  <a:latin typeface="Arial"/>
                  <a:cs typeface="Arial"/>
                </a:endParaRPr>
              </a:p>
            </p:txBody>
          </p:sp>
          <p:sp>
            <p:nvSpPr>
              <p:cNvPr id="91" name="Oval 23"/>
              <p:cNvSpPr>
                <a:spLocks noChangeArrowheads="1"/>
              </p:cNvSpPr>
              <p:nvPr/>
            </p:nvSpPr>
            <p:spPr bwMode="auto">
              <a:xfrm>
                <a:off x="5715000" y="2247900"/>
                <a:ext cx="228600" cy="228600"/>
              </a:xfrm>
              <a:prstGeom prst="ellipse">
                <a:avLst/>
              </a:prstGeom>
              <a:solidFill>
                <a:srgbClr val="0000FF"/>
              </a:solidFill>
              <a:ln w="9525">
                <a:solidFill>
                  <a:schemeClr val="tx1"/>
                </a:solidFill>
                <a:round/>
                <a:headEnd/>
                <a:tailEnd/>
              </a:ln>
            </p:spPr>
            <p:txBody>
              <a:bodyPr wrap="none" anchor="ctr"/>
              <a:lstStyle/>
              <a:p>
                <a:endParaRPr lang="en-US" altLang="zh-CN" sz="1350">
                  <a:latin typeface="Arial"/>
                  <a:cs typeface="Arial"/>
                </a:endParaRPr>
              </a:p>
            </p:txBody>
          </p:sp>
          <p:sp>
            <p:nvSpPr>
              <p:cNvPr id="92" name="Line 24"/>
              <p:cNvSpPr>
                <a:spLocks noChangeShapeType="1"/>
              </p:cNvSpPr>
              <p:nvPr/>
            </p:nvSpPr>
            <p:spPr bwMode="auto">
              <a:xfrm flipV="1">
                <a:off x="5562600" y="381000"/>
                <a:ext cx="685800" cy="914400"/>
              </a:xfrm>
              <a:prstGeom prst="line">
                <a:avLst/>
              </a:prstGeom>
              <a:noFill/>
              <a:ln w="38100">
                <a:solidFill>
                  <a:schemeClr val="tx1"/>
                </a:solidFill>
                <a:round/>
                <a:headEnd/>
                <a:tailEnd/>
              </a:ln>
            </p:spPr>
            <p:txBody>
              <a:bodyPr/>
              <a:lstStyle/>
              <a:p>
                <a:endParaRPr lang="zh-CN" altLang="en-US" sz="1350">
                  <a:latin typeface="Arial"/>
                  <a:cs typeface="Arial"/>
                </a:endParaRPr>
              </a:p>
            </p:txBody>
          </p:sp>
          <p:sp>
            <p:nvSpPr>
              <p:cNvPr id="93" name="Line 25"/>
              <p:cNvSpPr>
                <a:spLocks noChangeShapeType="1"/>
              </p:cNvSpPr>
              <p:nvPr/>
            </p:nvSpPr>
            <p:spPr bwMode="auto">
              <a:xfrm flipV="1">
                <a:off x="6400800" y="457200"/>
                <a:ext cx="0" cy="1752600"/>
              </a:xfrm>
              <a:prstGeom prst="line">
                <a:avLst/>
              </a:prstGeom>
              <a:noFill/>
              <a:ln w="38100">
                <a:solidFill>
                  <a:schemeClr val="tx1"/>
                </a:solidFill>
                <a:round/>
                <a:headEnd/>
                <a:tailEnd/>
              </a:ln>
            </p:spPr>
            <p:txBody>
              <a:bodyPr/>
              <a:lstStyle/>
              <a:p>
                <a:endParaRPr lang="zh-CN" altLang="en-US" sz="1350">
                  <a:latin typeface="Arial"/>
                  <a:cs typeface="Arial"/>
                </a:endParaRPr>
              </a:p>
            </p:txBody>
          </p:sp>
          <p:sp>
            <p:nvSpPr>
              <p:cNvPr id="94" name="Line 26"/>
              <p:cNvSpPr>
                <a:spLocks noChangeShapeType="1"/>
              </p:cNvSpPr>
              <p:nvPr/>
            </p:nvSpPr>
            <p:spPr bwMode="auto">
              <a:xfrm flipH="1" flipV="1">
                <a:off x="6553200" y="457200"/>
                <a:ext cx="838200" cy="2667000"/>
              </a:xfrm>
              <a:prstGeom prst="line">
                <a:avLst/>
              </a:prstGeom>
              <a:noFill/>
              <a:ln w="38100">
                <a:solidFill>
                  <a:schemeClr val="tx1"/>
                </a:solidFill>
                <a:round/>
                <a:headEnd/>
                <a:tailEnd/>
              </a:ln>
            </p:spPr>
            <p:txBody>
              <a:bodyPr/>
              <a:lstStyle/>
              <a:p>
                <a:endParaRPr lang="zh-CN" altLang="en-US" sz="1350">
                  <a:latin typeface="Arial"/>
                  <a:cs typeface="Arial"/>
                </a:endParaRPr>
              </a:p>
            </p:txBody>
          </p:sp>
          <p:sp>
            <p:nvSpPr>
              <p:cNvPr id="95" name="AutoShape 35"/>
              <p:cNvSpPr>
                <a:spLocks noChangeAspect="1" noChangeArrowheads="1"/>
              </p:cNvSpPr>
              <p:nvPr/>
            </p:nvSpPr>
            <p:spPr bwMode="auto">
              <a:xfrm>
                <a:off x="6134100" y="103188"/>
                <a:ext cx="569913" cy="571500"/>
              </a:xfrm>
              <a:prstGeom prst="diamond">
                <a:avLst/>
              </a:prstGeom>
              <a:solidFill>
                <a:schemeClr val="tx1"/>
              </a:solidFill>
              <a:ln w="9525">
                <a:solidFill>
                  <a:schemeClr val="tx1"/>
                </a:solidFill>
                <a:miter lim="800000"/>
                <a:headEnd/>
                <a:tailEnd/>
              </a:ln>
            </p:spPr>
            <p:txBody>
              <a:bodyPr wrap="none" anchor="ctr"/>
              <a:lstStyle/>
              <a:p>
                <a:endParaRPr lang="en-US" altLang="zh-CN" sz="1350">
                  <a:latin typeface="Arial"/>
                  <a:cs typeface="Arial"/>
                </a:endParaRPr>
              </a:p>
            </p:txBody>
          </p:sp>
          <p:sp>
            <p:nvSpPr>
              <p:cNvPr id="96" name="AutoShape 36"/>
              <p:cNvSpPr>
                <a:spLocks noChangeAspect="1" noChangeArrowheads="1"/>
              </p:cNvSpPr>
              <p:nvPr/>
            </p:nvSpPr>
            <p:spPr bwMode="auto">
              <a:xfrm>
                <a:off x="5105400" y="1676400"/>
                <a:ext cx="244475" cy="244475"/>
              </a:xfrm>
              <a:prstGeom prst="flowChartConnector">
                <a:avLst/>
              </a:prstGeom>
              <a:solidFill>
                <a:srgbClr val="0000FF"/>
              </a:solidFill>
              <a:ln w="9525">
                <a:solidFill>
                  <a:schemeClr val="tx1"/>
                </a:solidFill>
                <a:round/>
                <a:headEnd/>
                <a:tailEnd/>
              </a:ln>
            </p:spPr>
            <p:txBody>
              <a:bodyPr wrap="none" anchor="ctr"/>
              <a:lstStyle/>
              <a:p>
                <a:endParaRPr lang="en-US" altLang="zh-CN" sz="1350">
                  <a:latin typeface="Arial"/>
                  <a:cs typeface="Arial"/>
                </a:endParaRPr>
              </a:p>
            </p:txBody>
          </p:sp>
          <p:sp>
            <p:nvSpPr>
              <p:cNvPr id="97" name="AutoShape 37"/>
              <p:cNvSpPr>
                <a:spLocks noChangeAspect="1" noChangeArrowheads="1"/>
              </p:cNvSpPr>
              <p:nvPr/>
            </p:nvSpPr>
            <p:spPr bwMode="auto">
              <a:xfrm>
                <a:off x="5334000" y="10668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ltLang="zh-CN" sz="1350">
                  <a:latin typeface="Arial"/>
                  <a:cs typeface="Arial"/>
                </a:endParaRPr>
              </a:p>
            </p:txBody>
          </p:sp>
          <p:sp>
            <p:nvSpPr>
              <p:cNvPr id="98" name="AutoShape 38"/>
              <p:cNvSpPr>
                <a:spLocks noChangeAspect="1" noChangeArrowheads="1"/>
              </p:cNvSpPr>
              <p:nvPr/>
            </p:nvSpPr>
            <p:spPr bwMode="auto">
              <a:xfrm>
                <a:off x="6248400" y="19050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ltLang="zh-CN" sz="1350">
                  <a:latin typeface="Arial"/>
                  <a:cs typeface="Arial"/>
                </a:endParaRPr>
              </a:p>
            </p:txBody>
          </p:sp>
          <p:sp>
            <p:nvSpPr>
              <p:cNvPr id="99" name="AutoShape 39"/>
              <p:cNvSpPr>
                <a:spLocks noChangeAspect="1" noChangeArrowheads="1"/>
              </p:cNvSpPr>
              <p:nvPr/>
            </p:nvSpPr>
            <p:spPr bwMode="auto">
              <a:xfrm>
                <a:off x="7162800" y="2819400"/>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ltLang="zh-CN" sz="1350">
                  <a:latin typeface="Arial"/>
                  <a:cs typeface="Arial"/>
                </a:endParaRPr>
              </a:p>
            </p:txBody>
          </p:sp>
        </p:grpSp>
        <p:sp>
          <p:nvSpPr>
            <p:cNvPr id="74" name="Text Box 4"/>
            <p:cNvSpPr txBox="1">
              <a:spLocks noChangeArrowheads="1"/>
            </p:cNvSpPr>
            <p:nvPr/>
          </p:nvSpPr>
          <p:spPr bwMode="auto">
            <a:xfrm>
              <a:off x="4925239" y="3600893"/>
              <a:ext cx="1289760" cy="299818"/>
            </a:xfrm>
            <a:prstGeom prst="rect">
              <a:avLst/>
            </a:prstGeom>
            <a:solidFill>
              <a:srgbClr val="DCF6D6"/>
            </a:solidFill>
            <a:ln w="28575">
              <a:solidFill>
                <a:srgbClr val="008000"/>
              </a:solidFill>
              <a:miter lim="800000"/>
              <a:headEnd/>
              <a:tailEnd/>
            </a:ln>
            <a:effectLst/>
          </p:spPr>
          <p:txBody>
            <a:bodyPr wrap="square">
              <a:spAutoFit/>
            </a:bodyPr>
            <a:lstStyle/>
            <a:p>
              <a:pPr algn="ctr">
                <a:spcBef>
                  <a:spcPct val="50000"/>
                </a:spcBef>
                <a:defRPr/>
              </a:pPr>
              <a:r>
                <a:rPr lang="zh-CN" altLang="en-US" sz="1050" b="1" dirty="0" smtClean="0">
                  <a:effectLst>
                    <a:outerShdw blurRad="38100" dist="38100" dir="2700000" algn="tl">
                      <a:srgbClr val="FFFFFF"/>
                    </a:outerShdw>
                  </a:effectLst>
                </a:rPr>
                <a:t>特征量化</a:t>
              </a:r>
              <a:endParaRPr lang="en-US" sz="1050" b="1" dirty="0">
                <a:effectLst>
                  <a:outerShdw blurRad="38100" dist="38100" dir="2700000" algn="tl">
                    <a:srgbClr val="FFFFFF"/>
                  </a:outerShdw>
                </a:effectLst>
              </a:endParaRPr>
            </a:p>
          </p:txBody>
        </p:sp>
      </p:grpSp>
      <p:grpSp>
        <p:nvGrpSpPr>
          <p:cNvPr id="100" name="组合 122"/>
          <p:cNvGrpSpPr/>
          <p:nvPr/>
        </p:nvGrpSpPr>
        <p:grpSpPr>
          <a:xfrm>
            <a:off x="3360880" y="3172361"/>
            <a:ext cx="1110969" cy="495919"/>
            <a:chOff x="1782042" y="3214686"/>
            <a:chExt cx="1289760" cy="585570"/>
          </a:xfrm>
        </p:grpSpPr>
        <p:sp>
          <p:nvSpPr>
            <p:cNvPr id="101" name="Right Arrow 114"/>
            <p:cNvSpPr/>
            <p:nvPr/>
          </p:nvSpPr>
          <p:spPr>
            <a:xfrm>
              <a:off x="1853480" y="3214686"/>
              <a:ext cx="1214446" cy="214314"/>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sz="1350"/>
            </a:p>
          </p:txBody>
        </p:sp>
        <p:sp>
          <p:nvSpPr>
            <p:cNvPr id="102" name="Text Box 4"/>
            <p:cNvSpPr txBox="1">
              <a:spLocks noChangeArrowheads="1"/>
            </p:cNvSpPr>
            <p:nvPr/>
          </p:nvSpPr>
          <p:spPr bwMode="auto">
            <a:xfrm>
              <a:off x="1782042" y="3500438"/>
              <a:ext cx="1289760" cy="299818"/>
            </a:xfrm>
            <a:prstGeom prst="rect">
              <a:avLst/>
            </a:prstGeom>
            <a:solidFill>
              <a:srgbClr val="DCF6D6"/>
            </a:solidFill>
            <a:ln w="28575">
              <a:solidFill>
                <a:srgbClr val="008000"/>
              </a:solidFill>
              <a:miter lim="800000"/>
              <a:headEnd/>
              <a:tailEnd/>
            </a:ln>
            <a:effectLst/>
          </p:spPr>
          <p:txBody>
            <a:bodyPr wrap="square">
              <a:spAutoFit/>
            </a:bodyPr>
            <a:lstStyle/>
            <a:p>
              <a:pPr algn="ctr">
                <a:spcBef>
                  <a:spcPct val="50000"/>
                </a:spcBef>
                <a:defRPr/>
              </a:pPr>
              <a:r>
                <a:rPr lang="zh-CN" altLang="en-US" sz="1050" b="1" dirty="0" smtClean="0">
                  <a:effectLst>
                    <a:outerShdw blurRad="38100" dist="38100" dir="2700000" algn="tl">
                      <a:srgbClr val="FFFFFF"/>
                    </a:outerShdw>
                  </a:effectLst>
                </a:rPr>
                <a:t>特征提取</a:t>
              </a:r>
              <a:endParaRPr lang="en-US" sz="1050" b="1" dirty="0">
                <a:effectLst>
                  <a:outerShdw blurRad="38100" dist="38100" dir="2700000" algn="tl">
                    <a:srgbClr val="FFFFFF"/>
                  </a:outerShdw>
                </a:effectLst>
              </a:endParaRPr>
            </a:p>
          </p:txBody>
        </p:sp>
      </p:grpSp>
      <p:sp>
        <p:nvSpPr>
          <p:cNvPr id="103" name="圆角右箭头 102"/>
          <p:cNvSpPr/>
          <p:nvPr/>
        </p:nvSpPr>
        <p:spPr>
          <a:xfrm rot="10800000">
            <a:off x="7085417" y="4595308"/>
            <a:ext cx="1230700" cy="907512"/>
          </a:xfrm>
          <a:prstGeom prst="bentArrow">
            <a:avLst>
              <a:gd name="adj1" fmla="val 13445"/>
              <a:gd name="adj2" fmla="val 13889"/>
              <a:gd name="adj3" fmla="val 20556"/>
              <a:gd name="adj4" fmla="val 4375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sz="1350"/>
          </a:p>
        </p:txBody>
      </p:sp>
      <p:grpSp>
        <p:nvGrpSpPr>
          <p:cNvPr id="104" name="组合 119"/>
          <p:cNvGrpSpPr/>
          <p:nvPr/>
        </p:nvGrpSpPr>
        <p:grpSpPr>
          <a:xfrm>
            <a:off x="4369873" y="4583913"/>
            <a:ext cx="2463338" cy="1583303"/>
            <a:chOff x="2569487" y="4631304"/>
            <a:chExt cx="2859769" cy="1869530"/>
          </a:xfrm>
        </p:grpSpPr>
        <p:pic>
          <p:nvPicPr>
            <p:cNvPr id="105" name="Picture 11"/>
            <p:cNvPicPr>
              <a:picLocks noChangeArrowheads="1"/>
            </p:cNvPicPr>
            <p:nvPr/>
          </p:nvPicPr>
          <p:blipFill>
            <a:blip r:embed="rId6" cstate="print"/>
            <a:srcRect/>
            <a:stretch>
              <a:fillRect/>
            </a:stretch>
          </p:blipFill>
          <p:spPr bwMode="auto">
            <a:xfrm>
              <a:off x="2569487" y="6212833"/>
              <a:ext cx="288000" cy="288000"/>
            </a:xfrm>
            <a:prstGeom prst="rect">
              <a:avLst/>
            </a:prstGeom>
            <a:noFill/>
            <a:ln w="9525">
              <a:noFill/>
              <a:miter lim="800000"/>
              <a:headEnd/>
              <a:tailEnd/>
            </a:ln>
          </p:spPr>
        </p:pic>
        <p:pic>
          <p:nvPicPr>
            <p:cNvPr id="106" name="Picture 12"/>
            <p:cNvPicPr>
              <a:picLocks noChangeArrowheads="1"/>
            </p:cNvPicPr>
            <p:nvPr/>
          </p:nvPicPr>
          <p:blipFill>
            <a:blip r:embed="rId7" cstate="print"/>
            <a:srcRect/>
            <a:stretch>
              <a:fillRect/>
            </a:stretch>
          </p:blipFill>
          <p:spPr bwMode="auto">
            <a:xfrm>
              <a:off x="2998116" y="6212833"/>
              <a:ext cx="288000" cy="288000"/>
            </a:xfrm>
            <a:prstGeom prst="rect">
              <a:avLst/>
            </a:prstGeom>
            <a:noFill/>
            <a:ln w="9525">
              <a:noFill/>
              <a:miter lim="800000"/>
              <a:headEnd/>
              <a:tailEnd/>
            </a:ln>
          </p:spPr>
        </p:pic>
        <p:pic>
          <p:nvPicPr>
            <p:cNvPr id="107" name="Picture 13"/>
            <p:cNvPicPr>
              <a:picLocks noChangeArrowheads="1"/>
            </p:cNvPicPr>
            <p:nvPr/>
          </p:nvPicPr>
          <p:blipFill>
            <a:blip r:embed="rId8" cstate="print"/>
            <a:srcRect/>
            <a:stretch>
              <a:fillRect/>
            </a:stretch>
          </p:blipFill>
          <p:spPr bwMode="auto">
            <a:xfrm>
              <a:off x="3426744" y="6212833"/>
              <a:ext cx="288000" cy="288000"/>
            </a:xfrm>
            <a:prstGeom prst="rect">
              <a:avLst/>
            </a:prstGeom>
            <a:noFill/>
            <a:ln w="9525">
              <a:noFill/>
              <a:miter lim="800000"/>
              <a:headEnd/>
              <a:tailEnd/>
            </a:ln>
          </p:spPr>
        </p:pic>
        <p:pic>
          <p:nvPicPr>
            <p:cNvPr id="108" name="Picture 14"/>
            <p:cNvPicPr>
              <a:picLocks noChangeArrowheads="1"/>
            </p:cNvPicPr>
            <p:nvPr/>
          </p:nvPicPr>
          <p:blipFill>
            <a:blip r:embed="rId19" cstate="print"/>
            <a:srcRect/>
            <a:stretch>
              <a:fillRect/>
            </a:stretch>
          </p:blipFill>
          <p:spPr bwMode="auto">
            <a:xfrm>
              <a:off x="4284000" y="6210586"/>
              <a:ext cx="288000" cy="288000"/>
            </a:xfrm>
            <a:prstGeom prst="rect">
              <a:avLst/>
            </a:prstGeom>
            <a:noFill/>
            <a:ln w="9525">
              <a:noFill/>
              <a:miter lim="800000"/>
              <a:headEnd/>
              <a:tailEnd/>
            </a:ln>
          </p:spPr>
        </p:pic>
        <p:pic>
          <p:nvPicPr>
            <p:cNvPr id="109" name="Picture 16"/>
            <p:cNvPicPr>
              <a:picLocks noChangeArrowheads="1"/>
            </p:cNvPicPr>
            <p:nvPr/>
          </p:nvPicPr>
          <p:blipFill>
            <a:blip r:embed="rId11" cstate="print"/>
            <a:srcRect/>
            <a:stretch>
              <a:fillRect/>
            </a:stretch>
          </p:blipFill>
          <p:spPr bwMode="auto">
            <a:xfrm>
              <a:off x="3855372" y="6212833"/>
              <a:ext cx="288000" cy="288000"/>
            </a:xfrm>
            <a:prstGeom prst="rect">
              <a:avLst/>
            </a:prstGeom>
            <a:noFill/>
            <a:ln w="9525">
              <a:noFill/>
              <a:miter lim="800000"/>
              <a:headEnd/>
              <a:tailEnd/>
            </a:ln>
          </p:spPr>
        </p:pic>
        <p:pic>
          <p:nvPicPr>
            <p:cNvPr id="110" name="Picture 18"/>
            <p:cNvPicPr>
              <a:picLocks noChangeArrowheads="1"/>
            </p:cNvPicPr>
            <p:nvPr/>
          </p:nvPicPr>
          <p:blipFill>
            <a:blip r:embed="rId12" cstate="print"/>
            <a:srcRect/>
            <a:stretch>
              <a:fillRect/>
            </a:stretch>
          </p:blipFill>
          <p:spPr bwMode="auto">
            <a:xfrm>
              <a:off x="5141256" y="6212834"/>
              <a:ext cx="288000" cy="288000"/>
            </a:xfrm>
            <a:prstGeom prst="rect">
              <a:avLst/>
            </a:prstGeom>
            <a:noFill/>
            <a:ln w="9525">
              <a:noFill/>
              <a:miter lim="800000"/>
              <a:headEnd/>
              <a:tailEnd/>
            </a:ln>
          </p:spPr>
        </p:pic>
        <p:pic>
          <p:nvPicPr>
            <p:cNvPr id="111" name="Picture 21"/>
            <p:cNvPicPr>
              <a:picLocks noChangeArrowheads="1"/>
            </p:cNvPicPr>
            <p:nvPr/>
          </p:nvPicPr>
          <p:blipFill>
            <a:blip r:embed="rId15" cstate="print"/>
            <a:srcRect/>
            <a:stretch>
              <a:fillRect/>
            </a:stretch>
          </p:blipFill>
          <p:spPr bwMode="auto">
            <a:xfrm>
              <a:off x="4712628" y="6212834"/>
              <a:ext cx="288000" cy="288000"/>
            </a:xfrm>
            <a:prstGeom prst="rect">
              <a:avLst/>
            </a:prstGeom>
            <a:noFill/>
            <a:ln w="9525">
              <a:noFill/>
              <a:miter lim="800000"/>
              <a:headEnd/>
              <a:tailEnd/>
            </a:ln>
          </p:spPr>
        </p:pic>
        <p:sp>
          <p:nvSpPr>
            <p:cNvPr id="112" name="Rectangle 31"/>
            <p:cNvSpPr>
              <a:spLocks noChangeArrowheads="1"/>
            </p:cNvSpPr>
            <p:nvPr/>
          </p:nvSpPr>
          <p:spPr bwMode="auto">
            <a:xfrm>
              <a:off x="3498181" y="5919798"/>
              <a:ext cx="152400" cy="152400"/>
            </a:xfrm>
            <a:prstGeom prst="rect">
              <a:avLst/>
            </a:prstGeom>
            <a:solidFill>
              <a:srgbClr val="FFFF00"/>
            </a:solidFill>
            <a:ln w="12700">
              <a:solidFill>
                <a:schemeClr val="tx1"/>
              </a:solidFill>
              <a:miter lim="800000"/>
              <a:headEnd/>
              <a:tailEnd/>
            </a:ln>
            <a:effectLst/>
          </p:spPr>
          <p:txBody>
            <a:bodyPr wrap="none" anchor="ctr"/>
            <a:lstStyle/>
            <a:p>
              <a:endParaRPr lang="zh-CN" altLang="en-US" sz="1350"/>
            </a:p>
          </p:txBody>
        </p:sp>
        <p:sp>
          <p:nvSpPr>
            <p:cNvPr id="113" name="Rectangle 32"/>
            <p:cNvSpPr>
              <a:spLocks noChangeArrowheads="1"/>
            </p:cNvSpPr>
            <p:nvPr/>
          </p:nvSpPr>
          <p:spPr bwMode="auto">
            <a:xfrm>
              <a:off x="2645695" y="5286388"/>
              <a:ext cx="138106" cy="785810"/>
            </a:xfrm>
            <a:prstGeom prst="rect">
              <a:avLst/>
            </a:prstGeom>
            <a:solidFill>
              <a:srgbClr val="FFFF00"/>
            </a:solidFill>
            <a:ln w="12700">
              <a:solidFill>
                <a:schemeClr val="tx1"/>
              </a:solidFill>
              <a:miter lim="800000"/>
              <a:headEnd/>
              <a:tailEnd/>
            </a:ln>
            <a:effectLst/>
          </p:spPr>
          <p:txBody>
            <a:bodyPr wrap="none" anchor="ctr"/>
            <a:lstStyle/>
            <a:p>
              <a:endParaRPr lang="zh-CN" altLang="en-US" sz="1350"/>
            </a:p>
          </p:txBody>
        </p:sp>
        <p:sp>
          <p:nvSpPr>
            <p:cNvPr id="114" name="Rectangle 33"/>
            <p:cNvSpPr>
              <a:spLocks noChangeArrowheads="1"/>
            </p:cNvSpPr>
            <p:nvPr/>
          </p:nvSpPr>
          <p:spPr bwMode="auto">
            <a:xfrm>
              <a:off x="3069553" y="5919798"/>
              <a:ext cx="152400" cy="152400"/>
            </a:xfrm>
            <a:prstGeom prst="rect">
              <a:avLst/>
            </a:prstGeom>
            <a:solidFill>
              <a:srgbClr val="FFFF00"/>
            </a:solidFill>
            <a:ln w="12700">
              <a:solidFill>
                <a:schemeClr val="tx1"/>
              </a:solidFill>
              <a:miter lim="800000"/>
              <a:headEnd/>
              <a:tailEnd/>
            </a:ln>
            <a:effectLst/>
          </p:spPr>
          <p:txBody>
            <a:bodyPr wrap="none" anchor="ctr"/>
            <a:lstStyle/>
            <a:p>
              <a:endParaRPr lang="zh-CN" altLang="en-US" sz="1350"/>
            </a:p>
          </p:txBody>
        </p:sp>
        <p:sp>
          <p:nvSpPr>
            <p:cNvPr id="115" name="Rectangle 32"/>
            <p:cNvSpPr>
              <a:spLocks noChangeArrowheads="1"/>
            </p:cNvSpPr>
            <p:nvPr/>
          </p:nvSpPr>
          <p:spPr bwMode="auto">
            <a:xfrm>
              <a:off x="3926809" y="5572140"/>
              <a:ext cx="142876" cy="500058"/>
            </a:xfrm>
            <a:prstGeom prst="rect">
              <a:avLst/>
            </a:prstGeom>
            <a:solidFill>
              <a:srgbClr val="FFFF00"/>
            </a:solidFill>
            <a:ln w="12700">
              <a:solidFill>
                <a:schemeClr val="tx1"/>
              </a:solidFill>
              <a:miter lim="800000"/>
              <a:headEnd/>
              <a:tailEnd/>
            </a:ln>
            <a:effectLst/>
          </p:spPr>
          <p:txBody>
            <a:bodyPr wrap="none" anchor="ctr"/>
            <a:lstStyle/>
            <a:p>
              <a:endParaRPr lang="zh-CN" altLang="en-US" sz="1350"/>
            </a:p>
          </p:txBody>
        </p:sp>
        <p:sp>
          <p:nvSpPr>
            <p:cNvPr id="116" name="Rectangle 32"/>
            <p:cNvSpPr>
              <a:spLocks noChangeArrowheads="1"/>
            </p:cNvSpPr>
            <p:nvPr/>
          </p:nvSpPr>
          <p:spPr bwMode="auto">
            <a:xfrm>
              <a:off x="4355437" y="5429264"/>
              <a:ext cx="142876" cy="642934"/>
            </a:xfrm>
            <a:prstGeom prst="rect">
              <a:avLst/>
            </a:prstGeom>
            <a:solidFill>
              <a:srgbClr val="FFFF00"/>
            </a:solidFill>
            <a:ln w="12700">
              <a:solidFill>
                <a:schemeClr val="tx1"/>
              </a:solidFill>
              <a:miter lim="800000"/>
              <a:headEnd/>
              <a:tailEnd/>
            </a:ln>
            <a:effectLst/>
          </p:spPr>
          <p:txBody>
            <a:bodyPr wrap="none" anchor="ctr"/>
            <a:lstStyle/>
            <a:p>
              <a:endParaRPr lang="zh-CN" altLang="en-US" sz="1350"/>
            </a:p>
          </p:txBody>
        </p:sp>
        <p:sp>
          <p:nvSpPr>
            <p:cNvPr id="117" name="Rectangle 32"/>
            <p:cNvSpPr>
              <a:spLocks noChangeArrowheads="1"/>
            </p:cNvSpPr>
            <p:nvPr/>
          </p:nvSpPr>
          <p:spPr bwMode="auto">
            <a:xfrm>
              <a:off x="4784065" y="5429264"/>
              <a:ext cx="142876" cy="642934"/>
            </a:xfrm>
            <a:prstGeom prst="rect">
              <a:avLst/>
            </a:prstGeom>
            <a:solidFill>
              <a:srgbClr val="FFFF00"/>
            </a:solidFill>
            <a:ln w="12700">
              <a:solidFill>
                <a:schemeClr val="tx1"/>
              </a:solidFill>
              <a:miter lim="800000"/>
              <a:headEnd/>
              <a:tailEnd/>
            </a:ln>
            <a:effectLst/>
          </p:spPr>
          <p:txBody>
            <a:bodyPr wrap="none" anchor="ctr"/>
            <a:lstStyle/>
            <a:p>
              <a:endParaRPr lang="zh-CN" altLang="en-US" sz="1350"/>
            </a:p>
          </p:txBody>
        </p:sp>
        <p:sp>
          <p:nvSpPr>
            <p:cNvPr id="118" name="Rectangle 32"/>
            <p:cNvSpPr>
              <a:spLocks noChangeArrowheads="1"/>
            </p:cNvSpPr>
            <p:nvPr/>
          </p:nvSpPr>
          <p:spPr bwMode="auto">
            <a:xfrm>
              <a:off x="5212693" y="5143512"/>
              <a:ext cx="142876" cy="928686"/>
            </a:xfrm>
            <a:prstGeom prst="rect">
              <a:avLst/>
            </a:prstGeom>
            <a:solidFill>
              <a:srgbClr val="FFFF00"/>
            </a:solidFill>
            <a:ln w="12700">
              <a:solidFill>
                <a:schemeClr val="tx1"/>
              </a:solidFill>
              <a:miter lim="800000"/>
              <a:headEnd/>
              <a:tailEnd/>
            </a:ln>
            <a:effectLst/>
          </p:spPr>
          <p:txBody>
            <a:bodyPr wrap="none" anchor="ctr"/>
            <a:lstStyle/>
            <a:p>
              <a:endParaRPr lang="zh-CN" altLang="en-US" sz="1350"/>
            </a:p>
          </p:txBody>
        </p:sp>
        <p:sp>
          <p:nvSpPr>
            <p:cNvPr id="119" name="Text Box 18"/>
            <p:cNvSpPr txBox="1">
              <a:spLocks noChangeArrowheads="1"/>
            </p:cNvSpPr>
            <p:nvPr/>
          </p:nvSpPr>
          <p:spPr bwMode="auto">
            <a:xfrm>
              <a:off x="2786050" y="4631304"/>
              <a:ext cx="2457488" cy="354330"/>
            </a:xfrm>
            <a:prstGeom prst="rect">
              <a:avLst/>
            </a:prstGeom>
            <a:solidFill>
              <a:srgbClr val="DFCCAB"/>
            </a:solidFill>
            <a:ln w="28575">
              <a:solidFill>
                <a:srgbClr val="9A7966"/>
              </a:solidFill>
              <a:miter lim="800000"/>
              <a:headEnd/>
              <a:tailEnd/>
            </a:ln>
            <a:effectLst/>
          </p:spPr>
          <p:txBody>
            <a:bodyPr>
              <a:spAutoFit/>
            </a:bodyPr>
            <a:lstStyle/>
            <a:p>
              <a:pPr algn="ctr">
                <a:spcBef>
                  <a:spcPct val="50000"/>
                </a:spcBef>
                <a:defRPr/>
              </a:pPr>
              <a:r>
                <a:rPr lang="zh-CN" altLang="en-US" sz="1350" b="1" dirty="0" smtClean="0">
                  <a:effectLst>
                    <a:outerShdw blurRad="38100" dist="38100" dir="2700000" algn="tl">
                      <a:srgbClr val="FFFFFF"/>
                    </a:outerShdw>
                  </a:effectLst>
                </a:rPr>
                <a:t>视觉关键词数量直方图</a:t>
              </a:r>
              <a:endParaRPr lang="en-US" sz="1350" b="1" dirty="0">
                <a:effectLst>
                  <a:outerShdw blurRad="38100" dist="38100" dir="2700000" algn="tl">
                    <a:srgbClr val="FFFFFF"/>
                  </a:outerShdw>
                </a:effectLst>
              </a:endParaRPr>
            </a:p>
          </p:txBody>
        </p:sp>
      </p:grpSp>
      <p:pic>
        <p:nvPicPr>
          <p:cNvPr id="131" name="图片 130"/>
          <p:cNvPicPr>
            <a:picLocks noChangeAspect="1"/>
          </p:cNvPicPr>
          <p:nvPr/>
        </p:nvPicPr>
        <p:blipFill>
          <a:blip r:embed="rId20"/>
          <a:stretch>
            <a:fillRect/>
          </a:stretch>
        </p:blipFill>
        <p:spPr>
          <a:xfrm>
            <a:off x="10780641" y="1621235"/>
            <a:ext cx="1219467" cy="3429844"/>
          </a:xfrm>
          <a:prstGeom prst="rect">
            <a:avLst/>
          </a:prstGeom>
        </p:spPr>
      </p:pic>
    </p:spTree>
    <p:extLst>
      <p:ext uri="{BB962C8B-B14F-4D97-AF65-F5344CB8AC3E}">
        <p14:creationId xmlns:p14="http://schemas.microsoft.com/office/powerpoint/2010/main" val="71909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par>
                          <p:cTn id="7" fill="hold">
                            <p:stCondLst>
                              <p:cond delay="0"/>
                            </p:stCondLst>
                            <p:childTnLst>
                              <p:par>
                                <p:cTn id="8" presetID="3" presetClass="entr" presetSubtype="10" fill="hold" nodeType="after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blinds(horizontal)">
                                      <p:cBhvr>
                                        <p:cTn id="10" dur="500"/>
                                        <p:tgtEl>
                                          <p:spTgt spid="100"/>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6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blinds(horizontal)">
                                      <p:cBhvr>
                                        <p:cTn id="18" dur="500"/>
                                        <p:tgtEl>
                                          <p:spTgt spid="71"/>
                                        </p:tgtEl>
                                      </p:cBhvr>
                                    </p:animEffec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51"/>
                                        </p:tgtEl>
                                        <p:attrNameLst>
                                          <p:attrName>style.visibility</p:attrName>
                                        </p:attrNameLst>
                                      </p:cBhvr>
                                      <p:to>
                                        <p:strVal val="visible"/>
                                      </p:to>
                                    </p:se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103"/>
                                        </p:tgtEl>
                                        <p:attrNameLst>
                                          <p:attrName>style.visibility</p:attrName>
                                        </p:attrNameLst>
                                      </p:cBhvr>
                                      <p:to>
                                        <p:strVal val="visible"/>
                                      </p:to>
                                    </p:set>
                                    <p:animEffect transition="in" filter="blinds(horizontal)">
                                      <p:cBhvr>
                                        <p:cTn id="25" dur="500"/>
                                        <p:tgtEl>
                                          <p:spTgt spid="103"/>
                                        </p:tgtEl>
                                      </p:cBhvr>
                                    </p:animEffect>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646000" y="2394922"/>
            <a:ext cx="5030967" cy="769711"/>
          </a:xfrm>
          <a:prstGeom prst="roundRect">
            <a:avLst/>
          </a:prstGeom>
          <a:solidFill>
            <a:srgbClr val="F4B183"/>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prstClr val="black"/>
                </a:solidFill>
                <a:latin typeface="微软雅黑" panose="020B0503020204020204" pitchFamily="34" charset="-122"/>
                <a:ea typeface="微软雅黑" panose="020B0503020204020204" pitchFamily="34" charset="-122"/>
              </a:rPr>
              <a:t>图像识别目标</a:t>
            </a:r>
          </a:p>
        </p:txBody>
      </p:sp>
      <p:sp>
        <p:nvSpPr>
          <p:cNvPr id="11" name="矩形 10"/>
          <p:cNvSpPr/>
          <p:nvPr/>
        </p:nvSpPr>
        <p:spPr>
          <a:xfrm>
            <a:off x="1589554" y="325322"/>
            <a:ext cx="46821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dirty="0">
                <a:solidFill>
                  <a:prstClr val="black"/>
                </a:solidFill>
                <a:latin typeface="微软雅黑" panose="020B0503020204020204" pitchFamily="34" charset="-122"/>
                <a:ea typeface="微软雅黑" panose="020B0503020204020204" pitchFamily="34" charset="-122"/>
              </a:rPr>
              <a:t>概述</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圆角矩形 11"/>
          <p:cNvSpPr/>
          <p:nvPr/>
        </p:nvSpPr>
        <p:spPr>
          <a:xfrm>
            <a:off x="3646000" y="3557736"/>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图像识别挑战</a:t>
            </a:r>
            <a:endPar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圆角矩形 15"/>
          <p:cNvSpPr/>
          <p:nvPr/>
        </p:nvSpPr>
        <p:spPr>
          <a:xfrm>
            <a:off x="3646000" y="4720550"/>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prstClr val="black"/>
                </a:solidFill>
                <a:latin typeface="微软雅黑" panose="020B0503020204020204" pitchFamily="34" charset="-122"/>
                <a:ea typeface="微软雅黑" panose="020B0503020204020204" pitchFamily="34" charset="-122"/>
              </a:rPr>
              <a:t>图像识别基本框架</a:t>
            </a:r>
          </a:p>
        </p:txBody>
      </p:sp>
    </p:spTree>
    <p:extLst>
      <p:ext uri="{BB962C8B-B14F-4D97-AF65-F5344CB8AC3E}">
        <p14:creationId xmlns:p14="http://schemas.microsoft.com/office/powerpoint/2010/main" val="27693867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08817" y="1370275"/>
            <a:ext cx="6271636" cy="581762"/>
          </a:xfrm>
          <a:prstGeom prst="rect">
            <a:avLst/>
          </a:prstGeom>
        </p:spPr>
        <p:txBody>
          <a:bodyPr wrap="square">
            <a:spAutoFit/>
          </a:bodyPr>
          <a:lstStyle/>
          <a:p>
            <a:pPr lvl="0">
              <a:lnSpc>
                <a:spcPct val="125000"/>
              </a:lnSpc>
            </a:pPr>
            <a:r>
              <a:rPr lang="zh-CN" altLang="en-US" sz="2800" b="1" dirty="0" smtClean="0">
                <a:solidFill>
                  <a:srgbClr val="ED7D31">
                    <a:lumMod val="75000"/>
                  </a:srgbClr>
                </a:solidFill>
                <a:latin typeface="微软雅黑" panose="020B0503020204020204" pitchFamily="34" charset="-122"/>
                <a:ea typeface="微软雅黑" panose="020B0503020204020204" pitchFamily="34" charset="-122"/>
              </a:rPr>
              <a:t>倒排索引</a:t>
            </a:r>
            <a:endParaRPr lang="zh-CN" altLang="en-US" sz="28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24" y="1491790"/>
            <a:ext cx="461108" cy="461108"/>
          </a:xfrm>
          <a:prstGeom prst="rect">
            <a:avLst/>
          </a:prstGeom>
        </p:spPr>
      </p:pic>
      <p:sp>
        <p:nvSpPr>
          <p:cNvPr id="6" name="矩形 5"/>
          <p:cNvSpPr/>
          <p:nvPr/>
        </p:nvSpPr>
        <p:spPr>
          <a:xfrm>
            <a:off x="1518209" y="419365"/>
            <a:ext cx="411141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中期图像识别技术</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7" name="矩形 46"/>
          <p:cNvSpPr/>
          <p:nvPr/>
        </p:nvSpPr>
        <p:spPr>
          <a:xfrm>
            <a:off x="6809511" y="5731480"/>
            <a:ext cx="942950" cy="415498"/>
          </a:xfrm>
          <a:prstGeom prst="rect">
            <a:avLst/>
          </a:prstGeom>
        </p:spPr>
        <p:txBody>
          <a:bodyPr wrap="square">
            <a:spAutoFit/>
          </a:bodyPr>
          <a:lstStyle/>
          <a:p>
            <a:pPr marL="0" lvl="1" algn="ctr">
              <a:defRPr/>
            </a:pPr>
            <a:r>
              <a:rPr lang="en-US" altLang="zh-CN" sz="1050" dirty="0">
                <a:solidFill>
                  <a:schemeClr val="bg1"/>
                </a:solidFill>
                <a:latin typeface="Constantia" pitchFamily="18" charset="0"/>
              </a:rPr>
              <a:t>Contextual Visual Word</a:t>
            </a:r>
          </a:p>
        </p:txBody>
      </p:sp>
      <p:sp>
        <p:nvSpPr>
          <p:cNvPr id="106" name="TextBox 94"/>
          <p:cNvSpPr txBox="1">
            <a:spLocks noChangeArrowheads="1"/>
          </p:cNvSpPr>
          <p:nvPr/>
        </p:nvSpPr>
        <p:spPr bwMode="auto">
          <a:xfrm>
            <a:off x="6514059" y="6560712"/>
            <a:ext cx="4270593" cy="253916"/>
          </a:xfrm>
          <a:prstGeom prst="rect">
            <a:avLst/>
          </a:prstGeom>
          <a:noFill/>
          <a:ln w="9525">
            <a:noFill/>
            <a:miter lim="800000"/>
            <a:headEnd/>
            <a:tailEnd/>
          </a:ln>
        </p:spPr>
        <p:txBody>
          <a:bodyPr wrap="square">
            <a:spAutoFit/>
          </a:bodyPr>
          <a:lstStyle/>
          <a:p>
            <a:r>
              <a:rPr lang="en-US" sz="1050" b="1" dirty="0" err="1">
                <a:latin typeface="Arial"/>
                <a:cs typeface="Arial"/>
              </a:rPr>
              <a:t>Nister</a:t>
            </a:r>
            <a:r>
              <a:rPr lang="en-US" sz="1050" b="1" dirty="0">
                <a:latin typeface="Arial"/>
                <a:cs typeface="Arial"/>
              </a:rPr>
              <a:t>, Scalable Recognition with a Vocabulary Tree, </a:t>
            </a:r>
            <a:r>
              <a:rPr lang="en-US" sz="1050" b="1" i="1" dirty="0">
                <a:latin typeface="Arial"/>
                <a:cs typeface="Arial"/>
              </a:rPr>
              <a:t>CVPR 06</a:t>
            </a:r>
            <a:r>
              <a:rPr lang="en-US" sz="1050" dirty="0">
                <a:latin typeface="Arial"/>
                <a:cs typeface="Arial"/>
              </a:rPr>
              <a:t>.</a:t>
            </a:r>
          </a:p>
        </p:txBody>
      </p:sp>
      <p:sp>
        <p:nvSpPr>
          <p:cNvPr id="180" name="Line 3"/>
          <p:cNvSpPr>
            <a:spLocks noChangeShapeType="1"/>
          </p:cNvSpPr>
          <p:nvPr/>
        </p:nvSpPr>
        <p:spPr bwMode="auto">
          <a:xfrm flipH="1">
            <a:off x="8035255" y="5470099"/>
            <a:ext cx="381000" cy="304800"/>
          </a:xfrm>
          <a:prstGeom prst="line">
            <a:avLst/>
          </a:prstGeom>
          <a:noFill/>
          <a:ln w="9525">
            <a:solidFill>
              <a:schemeClr val="tx1"/>
            </a:solidFill>
            <a:round/>
            <a:headEnd/>
            <a:tailEnd/>
          </a:ln>
        </p:spPr>
        <p:txBody>
          <a:bodyPr/>
          <a:lstStyle/>
          <a:p>
            <a:endParaRPr lang="en-US">
              <a:latin typeface="Arial"/>
              <a:cs typeface="Arial"/>
            </a:endParaRPr>
          </a:p>
        </p:txBody>
      </p:sp>
      <p:pic>
        <p:nvPicPr>
          <p:cNvPr id="181" name="Picture 4" descr="114_1469"/>
          <p:cNvPicPr>
            <a:picLocks noChangeAspect="1" noChangeArrowheads="1"/>
          </p:cNvPicPr>
          <p:nvPr/>
        </p:nvPicPr>
        <p:blipFill>
          <a:blip r:embed="rId3" cstate="print"/>
          <a:srcRect/>
          <a:stretch>
            <a:fillRect/>
          </a:stretch>
        </p:blipFill>
        <p:spPr bwMode="auto">
          <a:xfrm>
            <a:off x="7906673" y="5546299"/>
            <a:ext cx="381000" cy="285750"/>
          </a:xfrm>
          <a:prstGeom prst="rect">
            <a:avLst/>
          </a:prstGeom>
          <a:noFill/>
          <a:ln w="9525">
            <a:noFill/>
            <a:miter lim="800000"/>
            <a:headEnd/>
            <a:tailEnd/>
          </a:ln>
        </p:spPr>
      </p:pic>
      <p:sp>
        <p:nvSpPr>
          <p:cNvPr id="182" name="Line 10"/>
          <p:cNvSpPr>
            <a:spLocks noChangeShapeType="1"/>
          </p:cNvSpPr>
          <p:nvPr/>
        </p:nvSpPr>
        <p:spPr bwMode="auto">
          <a:xfrm flipH="1">
            <a:off x="3167957" y="4269949"/>
            <a:ext cx="1962150" cy="1398588"/>
          </a:xfrm>
          <a:prstGeom prst="line">
            <a:avLst/>
          </a:prstGeom>
          <a:noFill/>
          <a:ln w="9525">
            <a:solidFill>
              <a:schemeClr val="tx1"/>
            </a:solidFill>
            <a:round/>
            <a:headEnd/>
            <a:tailEnd/>
          </a:ln>
        </p:spPr>
        <p:txBody>
          <a:bodyPr/>
          <a:lstStyle/>
          <a:p>
            <a:endParaRPr lang="en-US">
              <a:latin typeface="Arial"/>
              <a:cs typeface="Arial"/>
            </a:endParaRPr>
          </a:p>
        </p:txBody>
      </p:sp>
      <p:pic>
        <p:nvPicPr>
          <p:cNvPr id="183" name="Picture 11" descr="115_1531"/>
          <p:cNvPicPr>
            <a:picLocks noChangeAspect="1" noChangeArrowheads="1"/>
          </p:cNvPicPr>
          <p:nvPr/>
        </p:nvPicPr>
        <p:blipFill>
          <a:blip r:embed="rId4" cstate="print"/>
          <a:srcRect/>
          <a:stretch>
            <a:fillRect/>
          </a:stretch>
        </p:blipFill>
        <p:spPr bwMode="auto">
          <a:xfrm>
            <a:off x="2986967" y="5516137"/>
            <a:ext cx="381000" cy="285750"/>
          </a:xfrm>
          <a:prstGeom prst="rect">
            <a:avLst/>
          </a:prstGeom>
          <a:noFill/>
          <a:ln w="9525">
            <a:noFill/>
            <a:miter lim="800000"/>
            <a:headEnd/>
            <a:tailEnd/>
          </a:ln>
        </p:spPr>
      </p:pic>
      <p:sp>
        <p:nvSpPr>
          <p:cNvPr id="184" name="Line 16"/>
          <p:cNvSpPr>
            <a:spLocks noChangeShapeType="1"/>
          </p:cNvSpPr>
          <p:nvPr/>
        </p:nvSpPr>
        <p:spPr bwMode="auto">
          <a:xfrm flipH="1">
            <a:off x="3436465" y="3412699"/>
            <a:ext cx="3546276" cy="2517615"/>
          </a:xfrm>
          <a:prstGeom prst="line">
            <a:avLst/>
          </a:prstGeom>
          <a:noFill/>
          <a:ln w="9525">
            <a:solidFill>
              <a:schemeClr val="tx1"/>
            </a:solidFill>
            <a:round/>
            <a:headEnd/>
            <a:tailEnd/>
          </a:ln>
        </p:spPr>
        <p:txBody>
          <a:bodyPr/>
          <a:lstStyle/>
          <a:p>
            <a:endParaRPr lang="en-US">
              <a:latin typeface="Arial"/>
              <a:cs typeface="Arial"/>
            </a:endParaRPr>
          </a:p>
        </p:txBody>
      </p:sp>
      <p:pic>
        <p:nvPicPr>
          <p:cNvPr id="185" name="Picture 17" descr="115_1531"/>
          <p:cNvPicPr>
            <a:picLocks noChangeAspect="1" noChangeArrowheads="1"/>
          </p:cNvPicPr>
          <p:nvPr/>
        </p:nvPicPr>
        <p:blipFill>
          <a:blip r:embed="rId4" cstate="print"/>
          <a:srcRect/>
          <a:stretch>
            <a:fillRect/>
          </a:stretch>
        </p:blipFill>
        <p:spPr bwMode="auto">
          <a:xfrm>
            <a:off x="3282279" y="5777731"/>
            <a:ext cx="385465" cy="286093"/>
          </a:xfrm>
          <a:prstGeom prst="rect">
            <a:avLst/>
          </a:prstGeom>
          <a:noFill/>
          <a:ln w="9525">
            <a:noFill/>
            <a:miter lim="800000"/>
            <a:headEnd/>
            <a:tailEnd/>
          </a:ln>
        </p:spPr>
      </p:pic>
      <p:sp>
        <p:nvSpPr>
          <p:cNvPr id="186" name="Line 19"/>
          <p:cNvSpPr>
            <a:spLocks noChangeShapeType="1"/>
          </p:cNvSpPr>
          <p:nvPr/>
        </p:nvSpPr>
        <p:spPr bwMode="auto">
          <a:xfrm flipH="1">
            <a:off x="6344552" y="4909712"/>
            <a:ext cx="2136795" cy="1582738"/>
          </a:xfrm>
          <a:prstGeom prst="line">
            <a:avLst/>
          </a:prstGeom>
          <a:noFill/>
          <a:ln w="9525">
            <a:solidFill>
              <a:schemeClr val="tx1"/>
            </a:solidFill>
            <a:round/>
            <a:headEnd/>
            <a:tailEnd/>
          </a:ln>
        </p:spPr>
        <p:txBody>
          <a:bodyPr/>
          <a:lstStyle/>
          <a:p>
            <a:endParaRPr lang="en-US">
              <a:latin typeface="Arial"/>
              <a:cs typeface="Arial"/>
            </a:endParaRPr>
          </a:p>
        </p:txBody>
      </p:sp>
      <p:sp>
        <p:nvSpPr>
          <p:cNvPr id="187" name="Line 22"/>
          <p:cNvSpPr>
            <a:spLocks noChangeShapeType="1"/>
          </p:cNvSpPr>
          <p:nvPr/>
        </p:nvSpPr>
        <p:spPr bwMode="auto">
          <a:xfrm flipH="1">
            <a:off x="4701479" y="4708099"/>
            <a:ext cx="1143000" cy="838200"/>
          </a:xfrm>
          <a:prstGeom prst="line">
            <a:avLst/>
          </a:prstGeom>
          <a:noFill/>
          <a:ln w="9525">
            <a:solidFill>
              <a:schemeClr val="tx1"/>
            </a:solidFill>
            <a:round/>
            <a:headEnd/>
            <a:tailEnd/>
          </a:ln>
        </p:spPr>
        <p:txBody>
          <a:bodyPr/>
          <a:lstStyle/>
          <a:p>
            <a:endParaRPr lang="en-US">
              <a:latin typeface="Arial"/>
              <a:cs typeface="Arial"/>
            </a:endParaRPr>
          </a:p>
        </p:txBody>
      </p:sp>
      <p:sp>
        <p:nvSpPr>
          <p:cNvPr id="188" name="Line 25"/>
          <p:cNvSpPr>
            <a:spLocks noChangeShapeType="1"/>
          </p:cNvSpPr>
          <p:nvPr/>
        </p:nvSpPr>
        <p:spPr bwMode="auto">
          <a:xfrm flipH="1">
            <a:off x="5773073" y="3725437"/>
            <a:ext cx="1447800" cy="1066800"/>
          </a:xfrm>
          <a:prstGeom prst="line">
            <a:avLst/>
          </a:prstGeom>
          <a:noFill/>
          <a:ln w="9525">
            <a:solidFill>
              <a:schemeClr val="tx1"/>
            </a:solidFill>
            <a:round/>
            <a:headEnd/>
            <a:tailEnd/>
          </a:ln>
        </p:spPr>
        <p:txBody>
          <a:bodyPr/>
          <a:lstStyle/>
          <a:p>
            <a:endParaRPr lang="en-US">
              <a:latin typeface="Arial"/>
              <a:cs typeface="Arial"/>
            </a:endParaRPr>
          </a:p>
        </p:txBody>
      </p:sp>
      <p:pic>
        <p:nvPicPr>
          <p:cNvPr id="189" name="Picture 26" descr="109_0999"/>
          <p:cNvPicPr>
            <a:picLocks noChangeAspect="1" noChangeArrowheads="1"/>
          </p:cNvPicPr>
          <p:nvPr/>
        </p:nvPicPr>
        <p:blipFill>
          <a:blip r:embed="rId5" cstate="print"/>
          <a:srcRect/>
          <a:stretch>
            <a:fillRect/>
          </a:stretch>
        </p:blipFill>
        <p:spPr bwMode="auto">
          <a:xfrm>
            <a:off x="5620673" y="4639837"/>
            <a:ext cx="381000" cy="285750"/>
          </a:xfrm>
          <a:prstGeom prst="rect">
            <a:avLst/>
          </a:prstGeom>
          <a:noFill/>
          <a:ln w="9525">
            <a:noFill/>
            <a:miter lim="800000"/>
            <a:headEnd/>
            <a:tailEnd/>
          </a:ln>
        </p:spPr>
      </p:pic>
      <p:sp>
        <p:nvSpPr>
          <p:cNvPr id="190" name="Line 28"/>
          <p:cNvSpPr>
            <a:spLocks noChangeShapeType="1"/>
          </p:cNvSpPr>
          <p:nvPr/>
        </p:nvSpPr>
        <p:spPr bwMode="auto">
          <a:xfrm flipH="1">
            <a:off x="8501971" y="5470098"/>
            <a:ext cx="547702" cy="447655"/>
          </a:xfrm>
          <a:prstGeom prst="line">
            <a:avLst/>
          </a:prstGeom>
          <a:noFill/>
          <a:ln w="9525">
            <a:solidFill>
              <a:schemeClr val="tx1"/>
            </a:solidFill>
            <a:round/>
            <a:headEnd/>
            <a:tailEnd/>
          </a:ln>
        </p:spPr>
        <p:txBody>
          <a:bodyPr/>
          <a:lstStyle/>
          <a:p>
            <a:endParaRPr lang="en-US">
              <a:latin typeface="Arial"/>
              <a:cs typeface="Arial"/>
            </a:endParaRPr>
          </a:p>
        </p:txBody>
      </p:sp>
      <p:pic>
        <p:nvPicPr>
          <p:cNvPr id="191" name="Picture 29" descr="114_1469"/>
          <p:cNvPicPr>
            <a:picLocks noChangeAspect="1" noChangeArrowheads="1"/>
          </p:cNvPicPr>
          <p:nvPr/>
        </p:nvPicPr>
        <p:blipFill>
          <a:blip r:embed="rId3" cstate="print"/>
          <a:srcRect/>
          <a:stretch>
            <a:fillRect/>
          </a:stretch>
        </p:blipFill>
        <p:spPr bwMode="auto">
          <a:xfrm>
            <a:off x="8201941" y="5778070"/>
            <a:ext cx="381000" cy="285750"/>
          </a:xfrm>
          <a:prstGeom prst="rect">
            <a:avLst/>
          </a:prstGeom>
          <a:noFill/>
          <a:ln w="9525">
            <a:noFill/>
            <a:miter lim="800000"/>
            <a:headEnd/>
            <a:tailEnd/>
          </a:ln>
        </p:spPr>
      </p:pic>
      <p:sp>
        <p:nvSpPr>
          <p:cNvPr id="192" name="Line 31"/>
          <p:cNvSpPr>
            <a:spLocks noChangeShapeType="1"/>
          </p:cNvSpPr>
          <p:nvPr/>
        </p:nvSpPr>
        <p:spPr bwMode="auto">
          <a:xfrm flipH="1">
            <a:off x="6393786" y="4336624"/>
            <a:ext cx="1447800" cy="1066800"/>
          </a:xfrm>
          <a:prstGeom prst="line">
            <a:avLst/>
          </a:prstGeom>
          <a:noFill/>
          <a:ln w="9525">
            <a:solidFill>
              <a:schemeClr val="tx1"/>
            </a:solidFill>
            <a:round/>
            <a:headEnd/>
            <a:tailEnd/>
          </a:ln>
        </p:spPr>
        <p:txBody>
          <a:bodyPr/>
          <a:lstStyle/>
          <a:p>
            <a:endParaRPr lang="en-US">
              <a:latin typeface="Arial"/>
              <a:cs typeface="Arial"/>
            </a:endParaRPr>
          </a:p>
        </p:txBody>
      </p:sp>
      <p:sp>
        <p:nvSpPr>
          <p:cNvPr id="193" name="Line 37"/>
          <p:cNvSpPr>
            <a:spLocks noChangeShapeType="1"/>
          </p:cNvSpPr>
          <p:nvPr/>
        </p:nvSpPr>
        <p:spPr bwMode="auto">
          <a:xfrm flipH="1">
            <a:off x="5163473" y="3184099"/>
            <a:ext cx="1447800" cy="1066800"/>
          </a:xfrm>
          <a:prstGeom prst="line">
            <a:avLst/>
          </a:prstGeom>
          <a:noFill/>
          <a:ln w="9525">
            <a:solidFill>
              <a:schemeClr val="tx1"/>
            </a:solidFill>
            <a:round/>
            <a:headEnd/>
            <a:tailEnd/>
          </a:ln>
        </p:spPr>
        <p:txBody>
          <a:bodyPr/>
          <a:lstStyle/>
          <a:p>
            <a:endParaRPr lang="en-US">
              <a:latin typeface="Arial"/>
              <a:cs typeface="Arial"/>
            </a:endParaRPr>
          </a:p>
        </p:txBody>
      </p:sp>
      <p:pic>
        <p:nvPicPr>
          <p:cNvPr id="194" name="Picture 38" descr="109_0999"/>
          <p:cNvPicPr>
            <a:picLocks noChangeAspect="1" noChangeArrowheads="1"/>
          </p:cNvPicPr>
          <p:nvPr/>
        </p:nvPicPr>
        <p:blipFill>
          <a:blip r:embed="rId5" cstate="print"/>
          <a:srcRect/>
          <a:stretch>
            <a:fillRect/>
          </a:stretch>
        </p:blipFill>
        <p:spPr bwMode="auto">
          <a:xfrm>
            <a:off x="5011073" y="4098499"/>
            <a:ext cx="381000" cy="285750"/>
          </a:xfrm>
          <a:prstGeom prst="rect">
            <a:avLst/>
          </a:prstGeom>
          <a:noFill/>
          <a:ln w="9525">
            <a:noFill/>
            <a:miter lim="800000"/>
            <a:headEnd/>
            <a:tailEnd/>
          </a:ln>
        </p:spPr>
      </p:pic>
      <p:sp>
        <p:nvSpPr>
          <p:cNvPr id="195" name="Line 34"/>
          <p:cNvSpPr>
            <a:spLocks noChangeShapeType="1"/>
          </p:cNvSpPr>
          <p:nvPr/>
        </p:nvSpPr>
        <p:spPr bwMode="auto">
          <a:xfrm flipH="1">
            <a:off x="7449473" y="4327099"/>
            <a:ext cx="381000" cy="304800"/>
          </a:xfrm>
          <a:prstGeom prst="line">
            <a:avLst/>
          </a:prstGeom>
          <a:noFill/>
          <a:ln w="9525">
            <a:solidFill>
              <a:schemeClr val="tx1"/>
            </a:solidFill>
            <a:round/>
            <a:headEnd/>
            <a:tailEnd/>
          </a:ln>
        </p:spPr>
        <p:txBody>
          <a:bodyPr/>
          <a:lstStyle/>
          <a:p>
            <a:endParaRPr lang="en-US">
              <a:latin typeface="Arial"/>
              <a:cs typeface="Arial"/>
            </a:endParaRPr>
          </a:p>
        </p:txBody>
      </p:sp>
      <p:sp>
        <p:nvSpPr>
          <p:cNvPr id="196" name="Line 40"/>
          <p:cNvSpPr>
            <a:spLocks noChangeShapeType="1"/>
          </p:cNvSpPr>
          <p:nvPr/>
        </p:nvSpPr>
        <p:spPr bwMode="auto">
          <a:xfrm flipH="1">
            <a:off x="7144673" y="4098499"/>
            <a:ext cx="381000" cy="304800"/>
          </a:xfrm>
          <a:prstGeom prst="line">
            <a:avLst/>
          </a:prstGeom>
          <a:noFill/>
          <a:ln w="9525">
            <a:solidFill>
              <a:schemeClr val="tx1"/>
            </a:solidFill>
            <a:round/>
            <a:headEnd/>
            <a:tailEnd/>
          </a:ln>
        </p:spPr>
        <p:txBody>
          <a:bodyPr/>
          <a:lstStyle/>
          <a:p>
            <a:endParaRPr lang="en-US">
              <a:latin typeface="Arial"/>
              <a:cs typeface="Arial"/>
            </a:endParaRPr>
          </a:p>
        </p:txBody>
      </p:sp>
      <p:sp>
        <p:nvSpPr>
          <p:cNvPr id="197" name="Line 43"/>
          <p:cNvSpPr>
            <a:spLocks noChangeShapeType="1"/>
          </p:cNvSpPr>
          <p:nvPr/>
        </p:nvSpPr>
        <p:spPr bwMode="auto">
          <a:xfrm flipH="1">
            <a:off x="8382923" y="5200224"/>
            <a:ext cx="381000" cy="304800"/>
          </a:xfrm>
          <a:prstGeom prst="line">
            <a:avLst/>
          </a:prstGeom>
          <a:noFill/>
          <a:ln w="9525">
            <a:solidFill>
              <a:schemeClr val="tx1"/>
            </a:solidFill>
            <a:round/>
            <a:headEnd/>
            <a:tailEnd/>
          </a:ln>
        </p:spPr>
        <p:txBody>
          <a:bodyPr/>
          <a:lstStyle/>
          <a:p>
            <a:endParaRPr lang="en-US">
              <a:latin typeface="Arial"/>
              <a:cs typeface="Arial"/>
            </a:endParaRPr>
          </a:p>
        </p:txBody>
      </p:sp>
      <p:sp>
        <p:nvSpPr>
          <p:cNvPr id="198" name="Line 45"/>
          <p:cNvSpPr>
            <a:spLocks noChangeShapeType="1"/>
          </p:cNvSpPr>
          <p:nvPr/>
        </p:nvSpPr>
        <p:spPr bwMode="auto">
          <a:xfrm flipV="1">
            <a:off x="8473411" y="4444574"/>
            <a:ext cx="304800" cy="457200"/>
          </a:xfrm>
          <a:prstGeom prst="line">
            <a:avLst/>
          </a:prstGeom>
          <a:noFill/>
          <a:ln w="38100">
            <a:solidFill>
              <a:schemeClr val="tx1"/>
            </a:solidFill>
            <a:round/>
            <a:headEnd/>
            <a:tailEnd/>
          </a:ln>
        </p:spPr>
        <p:txBody>
          <a:bodyPr/>
          <a:lstStyle/>
          <a:p>
            <a:endParaRPr lang="en-US">
              <a:latin typeface="Arial"/>
              <a:cs typeface="Arial"/>
            </a:endParaRPr>
          </a:p>
        </p:txBody>
      </p:sp>
      <p:sp>
        <p:nvSpPr>
          <p:cNvPr id="199" name="Line 46"/>
          <p:cNvSpPr>
            <a:spLocks noChangeShapeType="1"/>
          </p:cNvSpPr>
          <p:nvPr/>
        </p:nvSpPr>
        <p:spPr bwMode="auto">
          <a:xfrm>
            <a:off x="8779798" y="4465212"/>
            <a:ext cx="0" cy="762000"/>
          </a:xfrm>
          <a:prstGeom prst="line">
            <a:avLst/>
          </a:prstGeom>
          <a:noFill/>
          <a:ln w="38100">
            <a:solidFill>
              <a:schemeClr val="tx1"/>
            </a:solidFill>
            <a:round/>
            <a:headEnd/>
            <a:tailEnd/>
          </a:ln>
        </p:spPr>
        <p:txBody>
          <a:bodyPr/>
          <a:lstStyle/>
          <a:p>
            <a:endParaRPr lang="en-US">
              <a:latin typeface="Arial"/>
              <a:cs typeface="Arial"/>
            </a:endParaRPr>
          </a:p>
        </p:txBody>
      </p:sp>
      <p:sp>
        <p:nvSpPr>
          <p:cNvPr id="200" name="Line 47"/>
          <p:cNvSpPr>
            <a:spLocks noChangeShapeType="1"/>
          </p:cNvSpPr>
          <p:nvPr/>
        </p:nvSpPr>
        <p:spPr bwMode="auto">
          <a:xfrm>
            <a:off x="8821073" y="4479499"/>
            <a:ext cx="228600" cy="990600"/>
          </a:xfrm>
          <a:prstGeom prst="line">
            <a:avLst/>
          </a:prstGeom>
          <a:noFill/>
          <a:ln w="38100">
            <a:solidFill>
              <a:schemeClr val="tx1"/>
            </a:solidFill>
            <a:round/>
            <a:headEnd/>
            <a:tailEnd/>
          </a:ln>
        </p:spPr>
        <p:txBody>
          <a:bodyPr/>
          <a:lstStyle/>
          <a:p>
            <a:endParaRPr lang="en-US">
              <a:latin typeface="Arial"/>
              <a:cs typeface="Arial"/>
            </a:endParaRPr>
          </a:p>
        </p:txBody>
      </p:sp>
      <p:sp>
        <p:nvSpPr>
          <p:cNvPr id="201" name="Oval 48"/>
          <p:cNvSpPr>
            <a:spLocks noChangeArrowheads="1"/>
          </p:cNvSpPr>
          <p:nvPr/>
        </p:nvSpPr>
        <p:spPr bwMode="auto">
          <a:xfrm>
            <a:off x="8668673" y="5089099"/>
            <a:ext cx="228600" cy="228600"/>
          </a:xfrm>
          <a:prstGeom prst="ellipse">
            <a:avLst/>
          </a:prstGeom>
          <a:solidFill>
            <a:srgbClr val="0000FF"/>
          </a:solidFill>
          <a:ln w="9525">
            <a:solidFill>
              <a:schemeClr val="tx1"/>
            </a:solidFill>
            <a:round/>
            <a:headEnd/>
            <a:tailEnd/>
          </a:ln>
        </p:spPr>
        <p:txBody>
          <a:bodyPr wrap="none" anchor="ctr"/>
          <a:lstStyle/>
          <a:p>
            <a:endParaRPr lang="en-US">
              <a:latin typeface="Arial"/>
              <a:cs typeface="Arial"/>
            </a:endParaRPr>
          </a:p>
        </p:txBody>
      </p:sp>
      <p:sp>
        <p:nvSpPr>
          <p:cNvPr id="202" name="Oval 49"/>
          <p:cNvSpPr>
            <a:spLocks noChangeArrowheads="1"/>
          </p:cNvSpPr>
          <p:nvPr/>
        </p:nvSpPr>
        <p:spPr bwMode="auto">
          <a:xfrm>
            <a:off x="8973473" y="5393899"/>
            <a:ext cx="228600" cy="228600"/>
          </a:xfrm>
          <a:prstGeom prst="ellipse">
            <a:avLst/>
          </a:prstGeom>
          <a:solidFill>
            <a:srgbClr val="0000FF"/>
          </a:solidFill>
          <a:ln w="9525">
            <a:solidFill>
              <a:schemeClr val="tx1"/>
            </a:solidFill>
            <a:round/>
            <a:headEnd/>
            <a:tailEnd/>
          </a:ln>
        </p:spPr>
        <p:txBody>
          <a:bodyPr wrap="none" anchor="ctr"/>
          <a:lstStyle/>
          <a:p>
            <a:endParaRPr lang="en-US">
              <a:latin typeface="Arial"/>
              <a:cs typeface="Arial"/>
            </a:endParaRPr>
          </a:p>
        </p:txBody>
      </p:sp>
      <p:sp>
        <p:nvSpPr>
          <p:cNvPr id="203" name="Oval 50"/>
          <p:cNvSpPr>
            <a:spLocks noChangeArrowheads="1"/>
          </p:cNvSpPr>
          <p:nvPr/>
        </p:nvSpPr>
        <p:spPr bwMode="auto">
          <a:xfrm>
            <a:off x="8363873" y="4784299"/>
            <a:ext cx="228600" cy="228600"/>
          </a:xfrm>
          <a:prstGeom prst="ellipse">
            <a:avLst/>
          </a:prstGeom>
          <a:solidFill>
            <a:srgbClr val="0000FF"/>
          </a:solidFill>
          <a:ln w="9525">
            <a:solidFill>
              <a:schemeClr val="tx1"/>
            </a:solidFill>
            <a:round/>
            <a:headEnd/>
            <a:tailEnd/>
          </a:ln>
        </p:spPr>
        <p:txBody>
          <a:bodyPr wrap="none" anchor="ctr"/>
          <a:lstStyle/>
          <a:p>
            <a:endParaRPr lang="en-US">
              <a:latin typeface="Arial"/>
              <a:cs typeface="Arial"/>
            </a:endParaRPr>
          </a:p>
        </p:txBody>
      </p:sp>
      <p:sp>
        <p:nvSpPr>
          <p:cNvPr id="204" name="Line 51"/>
          <p:cNvSpPr>
            <a:spLocks noChangeShapeType="1"/>
          </p:cNvSpPr>
          <p:nvPr/>
        </p:nvSpPr>
        <p:spPr bwMode="auto">
          <a:xfrm flipV="1">
            <a:off x="7559011" y="3568274"/>
            <a:ext cx="304800" cy="457200"/>
          </a:xfrm>
          <a:prstGeom prst="line">
            <a:avLst/>
          </a:prstGeom>
          <a:noFill/>
          <a:ln w="38100">
            <a:solidFill>
              <a:schemeClr val="tx1"/>
            </a:solidFill>
            <a:round/>
            <a:headEnd/>
            <a:tailEnd/>
          </a:ln>
        </p:spPr>
        <p:txBody>
          <a:bodyPr/>
          <a:lstStyle/>
          <a:p>
            <a:endParaRPr lang="en-US">
              <a:latin typeface="Arial"/>
              <a:cs typeface="Arial"/>
            </a:endParaRPr>
          </a:p>
        </p:txBody>
      </p:sp>
      <p:sp>
        <p:nvSpPr>
          <p:cNvPr id="205" name="Line 52"/>
          <p:cNvSpPr>
            <a:spLocks noChangeShapeType="1"/>
          </p:cNvSpPr>
          <p:nvPr/>
        </p:nvSpPr>
        <p:spPr bwMode="auto">
          <a:xfrm>
            <a:off x="7865398" y="3588912"/>
            <a:ext cx="0" cy="762000"/>
          </a:xfrm>
          <a:prstGeom prst="line">
            <a:avLst/>
          </a:prstGeom>
          <a:noFill/>
          <a:ln w="38100">
            <a:solidFill>
              <a:schemeClr val="tx1"/>
            </a:solidFill>
            <a:round/>
            <a:headEnd/>
            <a:tailEnd/>
          </a:ln>
        </p:spPr>
        <p:txBody>
          <a:bodyPr/>
          <a:lstStyle/>
          <a:p>
            <a:endParaRPr lang="en-US">
              <a:latin typeface="Arial"/>
              <a:cs typeface="Arial"/>
            </a:endParaRPr>
          </a:p>
        </p:txBody>
      </p:sp>
      <p:sp>
        <p:nvSpPr>
          <p:cNvPr id="206" name="Line 53"/>
          <p:cNvSpPr>
            <a:spLocks noChangeShapeType="1"/>
          </p:cNvSpPr>
          <p:nvPr/>
        </p:nvSpPr>
        <p:spPr bwMode="auto">
          <a:xfrm>
            <a:off x="7906673" y="3603199"/>
            <a:ext cx="228600" cy="990600"/>
          </a:xfrm>
          <a:prstGeom prst="line">
            <a:avLst/>
          </a:prstGeom>
          <a:noFill/>
          <a:ln w="38100">
            <a:solidFill>
              <a:schemeClr val="tx1"/>
            </a:solidFill>
            <a:round/>
            <a:headEnd/>
            <a:tailEnd/>
          </a:ln>
        </p:spPr>
        <p:txBody>
          <a:bodyPr/>
          <a:lstStyle/>
          <a:p>
            <a:endParaRPr lang="en-US">
              <a:latin typeface="Arial"/>
              <a:cs typeface="Arial"/>
            </a:endParaRPr>
          </a:p>
        </p:txBody>
      </p:sp>
      <p:sp>
        <p:nvSpPr>
          <p:cNvPr id="207" name="Oval 54"/>
          <p:cNvSpPr>
            <a:spLocks noChangeArrowheads="1"/>
          </p:cNvSpPr>
          <p:nvPr/>
        </p:nvSpPr>
        <p:spPr bwMode="auto">
          <a:xfrm>
            <a:off x="7754273" y="4212799"/>
            <a:ext cx="228600" cy="228600"/>
          </a:xfrm>
          <a:prstGeom prst="ellipse">
            <a:avLst/>
          </a:prstGeom>
          <a:solidFill>
            <a:srgbClr val="0000FF"/>
          </a:solidFill>
          <a:ln w="9525">
            <a:solidFill>
              <a:schemeClr val="tx1"/>
            </a:solidFill>
            <a:round/>
            <a:headEnd/>
            <a:tailEnd/>
          </a:ln>
        </p:spPr>
        <p:txBody>
          <a:bodyPr wrap="none" anchor="ctr"/>
          <a:lstStyle/>
          <a:p>
            <a:endParaRPr lang="en-US">
              <a:latin typeface="Arial"/>
              <a:cs typeface="Arial"/>
            </a:endParaRPr>
          </a:p>
        </p:txBody>
      </p:sp>
      <p:sp>
        <p:nvSpPr>
          <p:cNvPr id="208" name="Oval 55"/>
          <p:cNvSpPr>
            <a:spLocks noChangeArrowheads="1"/>
          </p:cNvSpPr>
          <p:nvPr/>
        </p:nvSpPr>
        <p:spPr bwMode="auto">
          <a:xfrm>
            <a:off x="8059073" y="4517599"/>
            <a:ext cx="228600" cy="228600"/>
          </a:xfrm>
          <a:prstGeom prst="ellipse">
            <a:avLst/>
          </a:prstGeom>
          <a:solidFill>
            <a:srgbClr val="0000FF"/>
          </a:solidFill>
          <a:ln w="9525">
            <a:solidFill>
              <a:schemeClr val="tx1"/>
            </a:solidFill>
            <a:round/>
            <a:headEnd/>
            <a:tailEnd/>
          </a:ln>
        </p:spPr>
        <p:txBody>
          <a:bodyPr wrap="none" anchor="ctr"/>
          <a:lstStyle/>
          <a:p>
            <a:endParaRPr lang="en-US">
              <a:latin typeface="Arial"/>
              <a:cs typeface="Arial"/>
            </a:endParaRPr>
          </a:p>
        </p:txBody>
      </p:sp>
      <p:sp>
        <p:nvSpPr>
          <p:cNvPr id="209" name="Oval 56"/>
          <p:cNvSpPr>
            <a:spLocks noChangeArrowheads="1"/>
          </p:cNvSpPr>
          <p:nvPr/>
        </p:nvSpPr>
        <p:spPr bwMode="auto">
          <a:xfrm>
            <a:off x="7449473" y="3907999"/>
            <a:ext cx="228600" cy="228600"/>
          </a:xfrm>
          <a:prstGeom prst="ellipse">
            <a:avLst/>
          </a:prstGeom>
          <a:solidFill>
            <a:srgbClr val="0000FF"/>
          </a:solidFill>
          <a:ln w="9525">
            <a:solidFill>
              <a:schemeClr val="tx1"/>
            </a:solidFill>
            <a:round/>
            <a:headEnd/>
            <a:tailEnd/>
          </a:ln>
        </p:spPr>
        <p:txBody>
          <a:bodyPr wrap="none" anchor="ctr"/>
          <a:lstStyle/>
          <a:p>
            <a:endParaRPr lang="en-US">
              <a:latin typeface="Arial"/>
              <a:cs typeface="Arial"/>
            </a:endParaRPr>
          </a:p>
        </p:txBody>
      </p:sp>
      <p:sp>
        <p:nvSpPr>
          <p:cNvPr id="210" name="Line 57"/>
          <p:cNvSpPr>
            <a:spLocks noChangeShapeType="1"/>
          </p:cNvSpPr>
          <p:nvPr/>
        </p:nvSpPr>
        <p:spPr bwMode="auto">
          <a:xfrm flipV="1">
            <a:off x="6644611" y="2653874"/>
            <a:ext cx="304800" cy="457200"/>
          </a:xfrm>
          <a:prstGeom prst="line">
            <a:avLst/>
          </a:prstGeom>
          <a:noFill/>
          <a:ln w="38100">
            <a:solidFill>
              <a:schemeClr val="tx1"/>
            </a:solidFill>
            <a:round/>
            <a:headEnd/>
            <a:tailEnd/>
          </a:ln>
        </p:spPr>
        <p:txBody>
          <a:bodyPr/>
          <a:lstStyle/>
          <a:p>
            <a:endParaRPr lang="en-US">
              <a:latin typeface="Arial"/>
              <a:cs typeface="Arial"/>
            </a:endParaRPr>
          </a:p>
        </p:txBody>
      </p:sp>
      <p:sp>
        <p:nvSpPr>
          <p:cNvPr id="211" name="Line 58"/>
          <p:cNvSpPr>
            <a:spLocks noChangeShapeType="1"/>
          </p:cNvSpPr>
          <p:nvPr/>
        </p:nvSpPr>
        <p:spPr bwMode="auto">
          <a:xfrm>
            <a:off x="6950998" y="2674512"/>
            <a:ext cx="0" cy="762000"/>
          </a:xfrm>
          <a:prstGeom prst="line">
            <a:avLst/>
          </a:prstGeom>
          <a:noFill/>
          <a:ln w="38100">
            <a:solidFill>
              <a:schemeClr val="tx1"/>
            </a:solidFill>
            <a:round/>
            <a:headEnd/>
            <a:tailEnd/>
          </a:ln>
        </p:spPr>
        <p:txBody>
          <a:bodyPr/>
          <a:lstStyle/>
          <a:p>
            <a:endParaRPr lang="en-US">
              <a:latin typeface="Arial"/>
              <a:cs typeface="Arial"/>
            </a:endParaRPr>
          </a:p>
        </p:txBody>
      </p:sp>
      <p:sp>
        <p:nvSpPr>
          <p:cNvPr id="212" name="Line 59"/>
          <p:cNvSpPr>
            <a:spLocks noChangeShapeType="1"/>
          </p:cNvSpPr>
          <p:nvPr/>
        </p:nvSpPr>
        <p:spPr bwMode="auto">
          <a:xfrm>
            <a:off x="6992273" y="2688799"/>
            <a:ext cx="228600" cy="990600"/>
          </a:xfrm>
          <a:prstGeom prst="line">
            <a:avLst/>
          </a:prstGeom>
          <a:noFill/>
          <a:ln w="38100">
            <a:solidFill>
              <a:schemeClr val="tx1"/>
            </a:solidFill>
            <a:round/>
            <a:headEnd/>
            <a:tailEnd/>
          </a:ln>
        </p:spPr>
        <p:txBody>
          <a:bodyPr/>
          <a:lstStyle/>
          <a:p>
            <a:endParaRPr lang="en-US">
              <a:latin typeface="Arial"/>
              <a:cs typeface="Arial"/>
            </a:endParaRPr>
          </a:p>
        </p:txBody>
      </p:sp>
      <p:sp>
        <p:nvSpPr>
          <p:cNvPr id="213" name="Oval 60"/>
          <p:cNvSpPr>
            <a:spLocks noChangeArrowheads="1"/>
          </p:cNvSpPr>
          <p:nvPr/>
        </p:nvSpPr>
        <p:spPr bwMode="auto">
          <a:xfrm>
            <a:off x="6839873" y="3298399"/>
            <a:ext cx="228600" cy="228600"/>
          </a:xfrm>
          <a:prstGeom prst="ellipse">
            <a:avLst/>
          </a:prstGeom>
          <a:solidFill>
            <a:srgbClr val="0000FF"/>
          </a:solidFill>
          <a:ln w="9525">
            <a:solidFill>
              <a:schemeClr val="tx1"/>
            </a:solidFill>
            <a:round/>
            <a:headEnd/>
            <a:tailEnd/>
          </a:ln>
        </p:spPr>
        <p:txBody>
          <a:bodyPr wrap="none" anchor="ctr"/>
          <a:lstStyle/>
          <a:p>
            <a:endParaRPr lang="en-US">
              <a:latin typeface="Arial"/>
              <a:cs typeface="Arial"/>
            </a:endParaRPr>
          </a:p>
        </p:txBody>
      </p:sp>
      <p:sp>
        <p:nvSpPr>
          <p:cNvPr id="214" name="Oval 61"/>
          <p:cNvSpPr>
            <a:spLocks noChangeArrowheads="1"/>
          </p:cNvSpPr>
          <p:nvPr/>
        </p:nvSpPr>
        <p:spPr bwMode="auto">
          <a:xfrm>
            <a:off x="7144673" y="3603199"/>
            <a:ext cx="228600" cy="228600"/>
          </a:xfrm>
          <a:prstGeom prst="ellipse">
            <a:avLst/>
          </a:prstGeom>
          <a:solidFill>
            <a:srgbClr val="0000FF"/>
          </a:solidFill>
          <a:ln w="9525">
            <a:solidFill>
              <a:schemeClr val="tx1"/>
            </a:solidFill>
            <a:round/>
            <a:headEnd/>
            <a:tailEnd/>
          </a:ln>
        </p:spPr>
        <p:txBody>
          <a:bodyPr wrap="none" anchor="ctr"/>
          <a:lstStyle/>
          <a:p>
            <a:endParaRPr lang="en-US">
              <a:latin typeface="Arial"/>
              <a:cs typeface="Arial"/>
            </a:endParaRPr>
          </a:p>
        </p:txBody>
      </p:sp>
      <p:sp>
        <p:nvSpPr>
          <p:cNvPr id="215" name="Line 62"/>
          <p:cNvSpPr>
            <a:spLocks noChangeShapeType="1"/>
          </p:cNvSpPr>
          <p:nvPr/>
        </p:nvSpPr>
        <p:spPr bwMode="auto">
          <a:xfrm flipV="1">
            <a:off x="6992273" y="1736299"/>
            <a:ext cx="685800" cy="914400"/>
          </a:xfrm>
          <a:prstGeom prst="line">
            <a:avLst/>
          </a:prstGeom>
          <a:noFill/>
          <a:ln w="38100">
            <a:solidFill>
              <a:schemeClr val="tx1"/>
            </a:solidFill>
            <a:round/>
            <a:headEnd/>
            <a:tailEnd/>
          </a:ln>
        </p:spPr>
        <p:txBody>
          <a:bodyPr/>
          <a:lstStyle/>
          <a:p>
            <a:endParaRPr lang="en-US">
              <a:latin typeface="Arial"/>
              <a:cs typeface="Arial"/>
            </a:endParaRPr>
          </a:p>
        </p:txBody>
      </p:sp>
      <p:sp>
        <p:nvSpPr>
          <p:cNvPr id="216" name="Line 63"/>
          <p:cNvSpPr>
            <a:spLocks noChangeShapeType="1"/>
          </p:cNvSpPr>
          <p:nvPr/>
        </p:nvSpPr>
        <p:spPr bwMode="auto">
          <a:xfrm flipV="1">
            <a:off x="7830473" y="1812499"/>
            <a:ext cx="0" cy="1752600"/>
          </a:xfrm>
          <a:prstGeom prst="line">
            <a:avLst/>
          </a:prstGeom>
          <a:noFill/>
          <a:ln w="38100">
            <a:solidFill>
              <a:schemeClr val="tx1"/>
            </a:solidFill>
            <a:round/>
            <a:headEnd/>
            <a:tailEnd/>
          </a:ln>
        </p:spPr>
        <p:txBody>
          <a:bodyPr/>
          <a:lstStyle/>
          <a:p>
            <a:endParaRPr lang="en-US">
              <a:latin typeface="Arial"/>
              <a:cs typeface="Arial"/>
            </a:endParaRPr>
          </a:p>
        </p:txBody>
      </p:sp>
      <p:sp>
        <p:nvSpPr>
          <p:cNvPr id="217" name="Line 64"/>
          <p:cNvSpPr>
            <a:spLocks noChangeShapeType="1"/>
          </p:cNvSpPr>
          <p:nvPr/>
        </p:nvSpPr>
        <p:spPr bwMode="auto">
          <a:xfrm flipH="1" flipV="1">
            <a:off x="7982873" y="1812499"/>
            <a:ext cx="838200" cy="2667000"/>
          </a:xfrm>
          <a:prstGeom prst="line">
            <a:avLst/>
          </a:prstGeom>
          <a:noFill/>
          <a:ln w="38100">
            <a:solidFill>
              <a:schemeClr val="tx1"/>
            </a:solidFill>
            <a:round/>
            <a:headEnd/>
            <a:tailEnd/>
          </a:ln>
        </p:spPr>
        <p:txBody>
          <a:bodyPr/>
          <a:lstStyle/>
          <a:p>
            <a:endParaRPr lang="en-US">
              <a:latin typeface="Arial"/>
              <a:cs typeface="Arial"/>
            </a:endParaRPr>
          </a:p>
        </p:txBody>
      </p:sp>
      <p:sp>
        <p:nvSpPr>
          <p:cNvPr id="218" name="AutoShape 65"/>
          <p:cNvSpPr>
            <a:spLocks noChangeAspect="1" noChangeArrowheads="1"/>
          </p:cNvSpPr>
          <p:nvPr/>
        </p:nvSpPr>
        <p:spPr bwMode="auto">
          <a:xfrm>
            <a:off x="7563773" y="1420387"/>
            <a:ext cx="569913" cy="571500"/>
          </a:xfrm>
          <a:prstGeom prst="diamond">
            <a:avLst/>
          </a:prstGeom>
          <a:solidFill>
            <a:schemeClr val="tx1"/>
          </a:solidFill>
          <a:ln w="9525">
            <a:solidFill>
              <a:schemeClr val="tx1"/>
            </a:solidFill>
            <a:miter lim="800000"/>
            <a:headEnd/>
            <a:tailEnd/>
          </a:ln>
        </p:spPr>
        <p:txBody>
          <a:bodyPr wrap="none" anchor="ctr"/>
          <a:lstStyle/>
          <a:p>
            <a:endParaRPr lang="en-US">
              <a:latin typeface="Arial"/>
              <a:cs typeface="Arial"/>
            </a:endParaRPr>
          </a:p>
        </p:txBody>
      </p:sp>
      <p:sp>
        <p:nvSpPr>
          <p:cNvPr id="219" name="AutoShape 66"/>
          <p:cNvSpPr>
            <a:spLocks noChangeAspect="1" noChangeArrowheads="1"/>
          </p:cNvSpPr>
          <p:nvPr/>
        </p:nvSpPr>
        <p:spPr bwMode="auto">
          <a:xfrm>
            <a:off x="6535073" y="3031699"/>
            <a:ext cx="244475" cy="244475"/>
          </a:xfrm>
          <a:prstGeom prst="flowChartConnector">
            <a:avLst/>
          </a:prstGeom>
          <a:solidFill>
            <a:srgbClr val="0000FF"/>
          </a:solidFill>
          <a:ln w="9525">
            <a:solidFill>
              <a:schemeClr val="tx1"/>
            </a:solidFill>
            <a:round/>
            <a:headEnd/>
            <a:tailEnd/>
          </a:ln>
        </p:spPr>
        <p:txBody>
          <a:bodyPr wrap="none" anchor="ctr"/>
          <a:lstStyle/>
          <a:p>
            <a:endParaRPr lang="en-US">
              <a:latin typeface="Arial"/>
              <a:cs typeface="Arial"/>
            </a:endParaRPr>
          </a:p>
        </p:txBody>
      </p:sp>
      <p:sp>
        <p:nvSpPr>
          <p:cNvPr id="220" name="AutoShape 67"/>
          <p:cNvSpPr>
            <a:spLocks noChangeAspect="1" noChangeArrowheads="1"/>
          </p:cNvSpPr>
          <p:nvPr/>
        </p:nvSpPr>
        <p:spPr bwMode="auto">
          <a:xfrm>
            <a:off x="6763673" y="2422099"/>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latin typeface="Arial"/>
              <a:cs typeface="Arial"/>
            </a:endParaRPr>
          </a:p>
        </p:txBody>
      </p:sp>
      <p:sp>
        <p:nvSpPr>
          <p:cNvPr id="221" name="AutoShape 68"/>
          <p:cNvSpPr>
            <a:spLocks noChangeAspect="1" noChangeArrowheads="1"/>
          </p:cNvSpPr>
          <p:nvPr/>
        </p:nvSpPr>
        <p:spPr bwMode="auto">
          <a:xfrm>
            <a:off x="7678073" y="3260299"/>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latin typeface="Arial"/>
              <a:cs typeface="Arial"/>
            </a:endParaRPr>
          </a:p>
        </p:txBody>
      </p:sp>
      <p:sp>
        <p:nvSpPr>
          <p:cNvPr id="222" name="AutoShape 69"/>
          <p:cNvSpPr>
            <a:spLocks noChangeAspect="1" noChangeArrowheads="1"/>
          </p:cNvSpPr>
          <p:nvPr/>
        </p:nvSpPr>
        <p:spPr bwMode="auto">
          <a:xfrm>
            <a:off x="8592473" y="4174699"/>
            <a:ext cx="406400" cy="407988"/>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a:latin typeface="Arial"/>
              <a:cs typeface="Arial"/>
            </a:endParaRPr>
          </a:p>
        </p:txBody>
      </p:sp>
      <p:sp>
        <p:nvSpPr>
          <p:cNvPr id="223" name="Line 95"/>
          <p:cNvSpPr>
            <a:spLocks noChangeShapeType="1"/>
          </p:cNvSpPr>
          <p:nvPr/>
        </p:nvSpPr>
        <p:spPr bwMode="auto">
          <a:xfrm flipH="1">
            <a:off x="5125337" y="4631899"/>
            <a:ext cx="3005166" cy="2146303"/>
          </a:xfrm>
          <a:prstGeom prst="line">
            <a:avLst/>
          </a:prstGeom>
          <a:noFill/>
          <a:ln w="9525">
            <a:solidFill>
              <a:schemeClr val="tx1"/>
            </a:solidFill>
            <a:round/>
            <a:headEnd/>
            <a:tailEnd/>
          </a:ln>
        </p:spPr>
        <p:txBody>
          <a:bodyPr/>
          <a:lstStyle/>
          <a:p>
            <a:endParaRPr lang="en-US">
              <a:latin typeface="Arial"/>
              <a:cs typeface="Arial"/>
            </a:endParaRPr>
          </a:p>
        </p:txBody>
      </p:sp>
      <p:pic>
        <p:nvPicPr>
          <p:cNvPr id="225" name="Picture 38" descr="109_0999"/>
          <p:cNvPicPr>
            <a:picLocks noChangeAspect="1" noChangeArrowheads="1"/>
          </p:cNvPicPr>
          <p:nvPr/>
        </p:nvPicPr>
        <p:blipFill>
          <a:blip r:embed="rId5" cstate="print"/>
          <a:srcRect/>
          <a:stretch>
            <a:fillRect/>
          </a:stretch>
        </p:blipFill>
        <p:spPr bwMode="auto">
          <a:xfrm>
            <a:off x="8868664" y="2527665"/>
            <a:ext cx="1333509" cy="1000132"/>
          </a:xfrm>
          <a:prstGeom prst="rect">
            <a:avLst/>
          </a:prstGeom>
          <a:noFill/>
          <a:ln w="9525">
            <a:noFill/>
            <a:miter lim="800000"/>
            <a:headEnd/>
            <a:tailEnd/>
          </a:ln>
        </p:spPr>
      </p:pic>
      <p:sp>
        <p:nvSpPr>
          <p:cNvPr id="226" name="Line 22"/>
          <p:cNvSpPr>
            <a:spLocks noChangeShapeType="1"/>
          </p:cNvSpPr>
          <p:nvPr/>
        </p:nvSpPr>
        <p:spPr bwMode="auto">
          <a:xfrm flipH="1">
            <a:off x="3629917" y="5492318"/>
            <a:ext cx="1143000" cy="838200"/>
          </a:xfrm>
          <a:prstGeom prst="line">
            <a:avLst/>
          </a:prstGeom>
          <a:noFill/>
          <a:ln w="9525">
            <a:solidFill>
              <a:schemeClr val="tx1"/>
            </a:solidFill>
            <a:round/>
            <a:headEnd/>
            <a:tailEnd/>
          </a:ln>
        </p:spPr>
        <p:txBody>
          <a:bodyPr/>
          <a:lstStyle/>
          <a:p>
            <a:endParaRPr lang="en-US">
              <a:latin typeface="Arial"/>
              <a:cs typeface="Arial"/>
            </a:endParaRPr>
          </a:p>
        </p:txBody>
      </p:sp>
      <p:sp>
        <p:nvSpPr>
          <p:cNvPr id="227" name="Line 22"/>
          <p:cNvSpPr>
            <a:spLocks noChangeShapeType="1"/>
          </p:cNvSpPr>
          <p:nvPr/>
        </p:nvSpPr>
        <p:spPr bwMode="auto">
          <a:xfrm flipH="1">
            <a:off x="4196643" y="4420748"/>
            <a:ext cx="2928950" cy="2143140"/>
          </a:xfrm>
          <a:prstGeom prst="line">
            <a:avLst/>
          </a:prstGeom>
          <a:noFill/>
          <a:ln w="9525">
            <a:solidFill>
              <a:schemeClr val="tx1"/>
            </a:solidFill>
            <a:round/>
            <a:headEnd/>
            <a:tailEnd/>
          </a:ln>
        </p:spPr>
        <p:txBody>
          <a:bodyPr/>
          <a:lstStyle/>
          <a:p>
            <a:endParaRPr lang="en-US">
              <a:latin typeface="Arial"/>
              <a:cs typeface="Arial"/>
            </a:endParaRPr>
          </a:p>
        </p:txBody>
      </p:sp>
      <p:sp>
        <p:nvSpPr>
          <p:cNvPr id="228" name="Line 22"/>
          <p:cNvSpPr>
            <a:spLocks noChangeShapeType="1"/>
          </p:cNvSpPr>
          <p:nvPr/>
        </p:nvSpPr>
        <p:spPr bwMode="auto">
          <a:xfrm flipH="1">
            <a:off x="4696709" y="4920814"/>
            <a:ext cx="2357446" cy="1714512"/>
          </a:xfrm>
          <a:prstGeom prst="line">
            <a:avLst/>
          </a:prstGeom>
          <a:noFill/>
          <a:ln w="9525">
            <a:solidFill>
              <a:schemeClr val="tx1"/>
            </a:solidFill>
            <a:round/>
            <a:headEnd/>
            <a:tailEnd/>
          </a:ln>
        </p:spPr>
        <p:txBody>
          <a:bodyPr/>
          <a:lstStyle/>
          <a:p>
            <a:endParaRPr lang="en-US">
              <a:latin typeface="Arial"/>
              <a:cs typeface="Arial"/>
            </a:endParaRPr>
          </a:p>
        </p:txBody>
      </p:sp>
      <p:sp>
        <p:nvSpPr>
          <p:cNvPr id="229" name="Line 110"/>
          <p:cNvSpPr>
            <a:spLocks noChangeShapeType="1"/>
          </p:cNvSpPr>
          <p:nvPr/>
        </p:nvSpPr>
        <p:spPr bwMode="auto">
          <a:xfrm flipH="1" flipV="1">
            <a:off x="9344949" y="2063294"/>
            <a:ext cx="71438" cy="428628"/>
          </a:xfrm>
          <a:prstGeom prst="line">
            <a:avLst/>
          </a:prstGeom>
          <a:noFill/>
          <a:ln w="38100">
            <a:solidFill>
              <a:srgbClr val="FF0000"/>
            </a:solidFill>
            <a:round/>
            <a:headEnd/>
            <a:tailEnd type="triangle" w="med" len="med"/>
          </a:ln>
        </p:spPr>
        <p:txBody>
          <a:bodyPr/>
          <a:lstStyle/>
          <a:p>
            <a:endParaRPr lang="en-US">
              <a:latin typeface="Arial"/>
              <a:cs typeface="Arial"/>
            </a:endParaRPr>
          </a:p>
        </p:txBody>
      </p:sp>
      <p:grpSp>
        <p:nvGrpSpPr>
          <p:cNvPr id="230" name="组合 158"/>
          <p:cNvGrpSpPr/>
          <p:nvPr/>
        </p:nvGrpSpPr>
        <p:grpSpPr>
          <a:xfrm>
            <a:off x="8879617" y="1348914"/>
            <a:ext cx="1108274" cy="700076"/>
            <a:chOff x="6249808" y="1000108"/>
            <a:chExt cx="1108274" cy="700076"/>
          </a:xfrm>
        </p:grpSpPr>
        <p:sp>
          <p:nvSpPr>
            <p:cNvPr id="231" name="Oval 163"/>
            <p:cNvSpPr>
              <a:spLocks noChangeArrowheads="1"/>
            </p:cNvSpPr>
            <p:nvPr/>
          </p:nvSpPr>
          <p:spPr bwMode="auto">
            <a:xfrm>
              <a:off x="6361233" y="1441937"/>
              <a:ext cx="29448" cy="25383"/>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32" name="Oval 164"/>
            <p:cNvSpPr>
              <a:spLocks noChangeArrowheads="1"/>
            </p:cNvSpPr>
            <p:nvPr/>
          </p:nvSpPr>
          <p:spPr bwMode="auto">
            <a:xfrm>
              <a:off x="6418850" y="1390067"/>
              <a:ext cx="29448" cy="26487"/>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33" name="Oval 165"/>
            <p:cNvSpPr>
              <a:spLocks noChangeArrowheads="1"/>
            </p:cNvSpPr>
            <p:nvPr/>
          </p:nvSpPr>
          <p:spPr bwMode="auto">
            <a:xfrm>
              <a:off x="6741503" y="1222828"/>
              <a:ext cx="29448" cy="25383"/>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34" name="Oval 166"/>
            <p:cNvSpPr>
              <a:spLocks noChangeArrowheads="1"/>
            </p:cNvSpPr>
            <p:nvPr/>
          </p:nvSpPr>
          <p:spPr bwMode="auto">
            <a:xfrm>
              <a:off x="6887465" y="1041835"/>
              <a:ext cx="29448" cy="26487"/>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35" name="Oval 167"/>
            <p:cNvSpPr>
              <a:spLocks noChangeArrowheads="1"/>
            </p:cNvSpPr>
            <p:nvPr/>
          </p:nvSpPr>
          <p:spPr bwMode="auto">
            <a:xfrm>
              <a:off x="6916913" y="1351951"/>
              <a:ext cx="29448" cy="25383"/>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36" name="Oval 168"/>
            <p:cNvSpPr>
              <a:spLocks noChangeArrowheads="1"/>
            </p:cNvSpPr>
            <p:nvPr/>
          </p:nvSpPr>
          <p:spPr bwMode="auto">
            <a:xfrm>
              <a:off x="6623709" y="1325465"/>
              <a:ext cx="29448" cy="26487"/>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37" name="Oval 169"/>
            <p:cNvSpPr>
              <a:spLocks noChangeArrowheads="1"/>
            </p:cNvSpPr>
            <p:nvPr/>
          </p:nvSpPr>
          <p:spPr bwMode="auto">
            <a:xfrm>
              <a:off x="7328634" y="1356198"/>
              <a:ext cx="29448" cy="25383"/>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38" name="Oval 170"/>
            <p:cNvSpPr>
              <a:spLocks noChangeArrowheads="1"/>
            </p:cNvSpPr>
            <p:nvPr/>
          </p:nvSpPr>
          <p:spPr bwMode="auto">
            <a:xfrm>
              <a:off x="6411595" y="1116499"/>
              <a:ext cx="29448" cy="25383"/>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39" name="Oval 171"/>
            <p:cNvSpPr>
              <a:spLocks noChangeArrowheads="1"/>
            </p:cNvSpPr>
            <p:nvPr/>
          </p:nvSpPr>
          <p:spPr bwMode="auto">
            <a:xfrm>
              <a:off x="6791864" y="1090012"/>
              <a:ext cx="29448" cy="26487"/>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40" name="Oval 172"/>
            <p:cNvSpPr>
              <a:spLocks noChangeArrowheads="1"/>
            </p:cNvSpPr>
            <p:nvPr/>
          </p:nvSpPr>
          <p:spPr bwMode="auto">
            <a:xfrm>
              <a:off x="6975810" y="1673697"/>
              <a:ext cx="29448" cy="26487"/>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41" name="Oval 173"/>
            <p:cNvSpPr>
              <a:spLocks noChangeArrowheads="1"/>
            </p:cNvSpPr>
            <p:nvPr/>
          </p:nvSpPr>
          <p:spPr bwMode="auto">
            <a:xfrm>
              <a:off x="6302336" y="1519190"/>
              <a:ext cx="29448" cy="25383"/>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42" name="Oval 174"/>
            <p:cNvSpPr>
              <a:spLocks noChangeArrowheads="1"/>
            </p:cNvSpPr>
            <p:nvPr/>
          </p:nvSpPr>
          <p:spPr bwMode="auto">
            <a:xfrm>
              <a:off x="6536644" y="1287430"/>
              <a:ext cx="29448" cy="25383"/>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43" name="Oval 175"/>
            <p:cNvSpPr>
              <a:spLocks noChangeArrowheads="1"/>
            </p:cNvSpPr>
            <p:nvPr/>
          </p:nvSpPr>
          <p:spPr bwMode="auto">
            <a:xfrm>
              <a:off x="6566092" y="1054567"/>
              <a:ext cx="29448" cy="26487"/>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44" name="Oval 176"/>
            <p:cNvSpPr>
              <a:spLocks noChangeArrowheads="1"/>
            </p:cNvSpPr>
            <p:nvPr/>
          </p:nvSpPr>
          <p:spPr bwMode="auto">
            <a:xfrm>
              <a:off x="6858016" y="1467320"/>
              <a:ext cx="29448" cy="26487"/>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45" name="Oval 177"/>
            <p:cNvSpPr>
              <a:spLocks noChangeArrowheads="1"/>
            </p:cNvSpPr>
            <p:nvPr/>
          </p:nvSpPr>
          <p:spPr bwMode="auto">
            <a:xfrm>
              <a:off x="6308705" y="1416554"/>
              <a:ext cx="29448" cy="25383"/>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46" name="Oval 178"/>
            <p:cNvSpPr>
              <a:spLocks noChangeArrowheads="1"/>
            </p:cNvSpPr>
            <p:nvPr/>
          </p:nvSpPr>
          <p:spPr bwMode="auto">
            <a:xfrm>
              <a:off x="6249808" y="1081054"/>
              <a:ext cx="29448" cy="25383"/>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47" name="Oval 179"/>
            <p:cNvSpPr>
              <a:spLocks noChangeArrowheads="1"/>
            </p:cNvSpPr>
            <p:nvPr/>
          </p:nvSpPr>
          <p:spPr bwMode="auto">
            <a:xfrm>
              <a:off x="6656440" y="1213320"/>
              <a:ext cx="29448" cy="26487"/>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48" name="Oval 180"/>
            <p:cNvSpPr>
              <a:spLocks noChangeArrowheads="1"/>
            </p:cNvSpPr>
            <p:nvPr/>
          </p:nvSpPr>
          <p:spPr bwMode="auto">
            <a:xfrm>
              <a:off x="6441043" y="1000108"/>
              <a:ext cx="29448" cy="25383"/>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49" name="Oval 181"/>
            <p:cNvSpPr>
              <a:spLocks noChangeArrowheads="1"/>
            </p:cNvSpPr>
            <p:nvPr/>
          </p:nvSpPr>
          <p:spPr bwMode="auto">
            <a:xfrm>
              <a:off x="6749874" y="1265190"/>
              <a:ext cx="29448" cy="26487"/>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50" name="Oval 182"/>
            <p:cNvSpPr>
              <a:spLocks noChangeArrowheads="1"/>
            </p:cNvSpPr>
            <p:nvPr/>
          </p:nvSpPr>
          <p:spPr bwMode="auto">
            <a:xfrm>
              <a:off x="6923282" y="1003801"/>
              <a:ext cx="29448" cy="25383"/>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51" name="Oval 183"/>
            <p:cNvSpPr>
              <a:spLocks noChangeArrowheads="1"/>
            </p:cNvSpPr>
            <p:nvPr/>
          </p:nvSpPr>
          <p:spPr bwMode="auto">
            <a:xfrm>
              <a:off x="6893834" y="1312814"/>
              <a:ext cx="29448" cy="25383"/>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52" name="Oval 184"/>
            <p:cNvSpPr>
              <a:spLocks noChangeArrowheads="1"/>
            </p:cNvSpPr>
            <p:nvPr/>
          </p:nvSpPr>
          <p:spPr bwMode="auto">
            <a:xfrm>
              <a:off x="7274104" y="1390067"/>
              <a:ext cx="29448" cy="26487"/>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53" name="Oval 185"/>
            <p:cNvSpPr>
              <a:spLocks noChangeArrowheads="1"/>
            </p:cNvSpPr>
            <p:nvPr/>
          </p:nvSpPr>
          <p:spPr bwMode="auto">
            <a:xfrm>
              <a:off x="7216487" y="1106437"/>
              <a:ext cx="28168" cy="25383"/>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54" name="Oval 186"/>
            <p:cNvSpPr>
              <a:spLocks noChangeArrowheads="1"/>
            </p:cNvSpPr>
            <p:nvPr/>
          </p:nvSpPr>
          <p:spPr bwMode="auto">
            <a:xfrm>
              <a:off x="6858016" y="1481075"/>
              <a:ext cx="29448" cy="25383"/>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55" name="Oval 187"/>
            <p:cNvSpPr>
              <a:spLocks noChangeArrowheads="1"/>
            </p:cNvSpPr>
            <p:nvPr/>
          </p:nvSpPr>
          <p:spPr bwMode="auto">
            <a:xfrm>
              <a:off x="6639533" y="1102745"/>
              <a:ext cx="29448" cy="26487"/>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56" name="Oval 188"/>
            <p:cNvSpPr>
              <a:spLocks noChangeArrowheads="1"/>
            </p:cNvSpPr>
            <p:nvPr/>
          </p:nvSpPr>
          <p:spPr bwMode="auto">
            <a:xfrm>
              <a:off x="6392684" y="1291677"/>
              <a:ext cx="29448" cy="25383"/>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57" name="Oval 189"/>
            <p:cNvSpPr>
              <a:spLocks noChangeArrowheads="1"/>
            </p:cNvSpPr>
            <p:nvPr/>
          </p:nvSpPr>
          <p:spPr bwMode="auto">
            <a:xfrm>
              <a:off x="7210118" y="1519190"/>
              <a:ext cx="28168" cy="25383"/>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58" name="Oval 190"/>
            <p:cNvSpPr>
              <a:spLocks noChangeArrowheads="1"/>
            </p:cNvSpPr>
            <p:nvPr/>
          </p:nvSpPr>
          <p:spPr bwMode="auto">
            <a:xfrm>
              <a:off x="7210118" y="1260944"/>
              <a:ext cx="28168" cy="26487"/>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sp>
          <p:nvSpPr>
            <p:cNvPr id="259" name="Oval 191"/>
            <p:cNvSpPr>
              <a:spLocks noChangeArrowheads="1"/>
            </p:cNvSpPr>
            <p:nvPr/>
          </p:nvSpPr>
          <p:spPr bwMode="auto">
            <a:xfrm>
              <a:off x="6249808" y="1338197"/>
              <a:ext cx="29448" cy="26487"/>
            </a:xfrm>
            <a:prstGeom prst="ellipse">
              <a:avLst/>
            </a:prstGeom>
            <a:solidFill>
              <a:schemeClr val="tx2"/>
            </a:solidFill>
            <a:ln w="9525">
              <a:solidFill>
                <a:schemeClr val="tx1"/>
              </a:solidFill>
              <a:round/>
              <a:headEnd/>
              <a:tailEnd/>
            </a:ln>
          </p:spPr>
          <p:txBody>
            <a:bodyPr wrap="none" anchor="ctr"/>
            <a:lstStyle/>
            <a:p>
              <a:endParaRPr lang="en-US" altLang="zh-CN">
                <a:latin typeface="Arial"/>
                <a:cs typeface="Arial"/>
              </a:endParaRPr>
            </a:p>
          </p:txBody>
        </p:sp>
      </p:grpSp>
      <p:sp>
        <p:nvSpPr>
          <p:cNvPr id="260" name="Line 110"/>
          <p:cNvSpPr>
            <a:spLocks noChangeShapeType="1"/>
          </p:cNvSpPr>
          <p:nvPr/>
        </p:nvSpPr>
        <p:spPr bwMode="auto">
          <a:xfrm flipH="1" flipV="1">
            <a:off x="7987627" y="1537509"/>
            <a:ext cx="857256" cy="240033"/>
          </a:xfrm>
          <a:prstGeom prst="line">
            <a:avLst/>
          </a:prstGeom>
          <a:noFill/>
          <a:ln w="38100">
            <a:solidFill>
              <a:srgbClr val="FF0000"/>
            </a:solidFill>
            <a:round/>
            <a:headEnd/>
            <a:tailEnd type="triangle" w="med" len="med"/>
          </a:ln>
        </p:spPr>
        <p:txBody>
          <a:bodyPr/>
          <a:lstStyle/>
          <a:p>
            <a:endParaRPr lang="en-US">
              <a:latin typeface="Arial"/>
              <a:cs typeface="Arial"/>
            </a:endParaRPr>
          </a:p>
        </p:txBody>
      </p:sp>
      <p:sp>
        <p:nvSpPr>
          <p:cNvPr id="261" name="Line 110"/>
          <p:cNvSpPr>
            <a:spLocks noChangeShapeType="1"/>
          </p:cNvSpPr>
          <p:nvPr/>
        </p:nvSpPr>
        <p:spPr bwMode="auto">
          <a:xfrm flipH="1">
            <a:off x="7130371" y="1777542"/>
            <a:ext cx="500066" cy="714380"/>
          </a:xfrm>
          <a:prstGeom prst="line">
            <a:avLst/>
          </a:prstGeom>
          <a:noFill/>
          <a:ln w="38100">
            <a:solidFill>
              <a:srgbClr val="FF0000"/>
            </a:solidFill>
            <a:round/>
            <a:headEnd/>
            <a:tailEnd type="triangle" w="med" len="med"/>
          </a:ln>
        </p:spPr>
        <p:txBody>
          <a:bodyPr/>
          <a:lstStyle/>
          <a:p>
            <a:endParaRPr lang="en-US">
              <a:latin typeface="Arial"/>
              <a:cs typeface="Arial"/>
            </a:endParaRPr>
          </a:p>
        </p:txBody>
      </p:sp>
      <p:sp>
        <p:nvSpPr>
          <p:cNvPr id="262" name="Line 110"/>
          <p:cNvSpPr>
            <a:spLocks noChangeShapeType="1"/>
          </p:cNvSpPr>
          <p:nvPr/>
        </p:nvSpPr>
        <p:spPr bwMode="auto">
          <a:xfrm>
            <a:off x="7799031" y="1993454"/>
            <a:ext cx="45719" cy="1355724"/>
          </a:xfrm>
          <a:prstGeom prst="line">
            <a:avLst/>
          </a:prstGeom>
          <a:noFill/>
          <a:ln w="38100">
            <a:solidFill>
              <a:srgbClr val="FF0000"/>
            </a:solidFill>
            <a:round/>
            <a:headEnd/>
            <a:tailEnd type="triangle" w="med" len="med"/>
          </a:ln>
        </p:spPr>
        <p:txBody>
          <a:bodyPr/>
          <a:lstStyle/>
          <a:p>
            <a:endParaRPr lang="en-US">
              <a:latin typeface="Arial"/>
              <a:cs typeface="Arial"/>
            </a:endParaRPr>
          </a:p>
        </p:txBody>
      </p:sp>
      <p:sp>
        <p:nvSpPr>
          <p:cNvPr id="263" name="Line 110"/>
          <p:cNvSpPr>
            <a:spLocks noChangeShapeType="1"/>
          </p:cNvSpPr>
          <p:nvPr/>
        </p:nvSpPr>
        <p:spPr bwMode="auto">
          <a:xfrm flipH="1">
            <a:off x="7844752" y="3695254"/>
            <a:ext cx="45719" cy="511180"/>
          </a:xfrm>
          <a:prstGeom prst="line">
            <a:avLst/>
          </a:prstGeom>
          <a:noFill/>
          <a:ln w="38100">
            <a:solidFill>
              <a:srgbClr val="FF0000"/>
            </a:solidFill>
            <a:round/>
            <a:headEnd/>
            <a:tailEnd type="triangle" w="med" len="med"/>
          </a:ln>
        </p:spPr>
        <p:txBody>
          <a:bodyPr/>
          <a:lstStyle/>
          <a:p>
            <a:endParaRPr lang="en-US">
              <a:latin typeface="Arial"/>
              <a:cs typeface="Arial"/>
            </a:endParaRPr>
          </a:p>
        </p:txBody>
      </p:sp>
      <p:sp>
        <p:nvSpPr>
          <p:cNvPr id="264" name="Line 110"/>
          <p:cNvSpPr>
            <a:spLocks noChangeShapeType="1"/>
          </p:cNvSpPr>
          <p:nvPr/>
        </p:nvSpPr>
        <p:spPr bwMode="auto">
          <a:xfrm flipH="1">
            <a:off x="6630305" y="4420748"/>
            <a:ext cx="1143008" cy="785818"/>
          </a:xfrm>
          <a:prstGeom prst="line">
            <a:avLst/>
          </a:prstGeom>
          <a:noFill/>
          <a:ln w="38100">
            <a:solidFill>
              <a:srgbClr val="FF0000"/>
            </a:solidFill>
            <a:round/>
            <a:headEnd/>
            <a:tailEnd type="triangle" w="med" len="med"/>
          </a:ln>
        </p:spPr>
        <p:txBody>
          <a:bodyPr/>
          <a:lstStyle/>
          <a:p>
            <a:endParaRPr lang="en-US">
              <a:latin typeface="Arial"/>
              <a:cs typeface="Arial"/>
            </a:endParaRPr>
          </a:p>
        </p:txBody>
      </p:sp>
      <p:grpSp>
        <p:nvGrpSpPr>
          <p:cNvPr id="265" name="组合 171"/>
          <p:cNvGrpSpPr/>
          <p:nvPr/>
        </p:nvGrpSpPr>
        <p:grpSpPr>
          <a:xfrm>
            <a:off x="4477673" y="5393899"/>
            <a:ext cx="2286454" cy="955675"/>
            <a:chOff x="1919302" y="5330845"/>
            <a:chExt cx="2286454" cy="955675"/>
          </a:xfrm>
        </p:grpSpPr>
        <p:pic>
          <p:nvPicPr>
            <p:cNvPr id="266" name="Picture 20" descr="114_1464"/>
            <p:cNvPicPr>
              <a:picLocks noChangeAspect="1" noChangeArrowheads="1"/>
            </p:cNvPicPr>
            <p:nvPr/>
          </p:nvPicPr>
          <p:blipFill>
            <a:blip r:embed="rId6" cstate="print"/>
            <a:srcRect/>
            <a:stretch>
              <a:fillRect/>
            </a:stretch>
          </p:blipFill>
          <p:spPr bwMode="auto">
            <a:xfrm>
              <a:off x="3919552" y="6068359"/>
              <a:ext cx="286204" cy="218161"/>
            </a:xfrm>
            <a:prstGeom prst="rect">
              <a:avLst/>
            </a:prstGeom>
            <a:noFill/>
            <a:ln w="9525">
              <a:noFill/>
              <a:miter lim="800000"/>
              <a:headEnd/>
              <a:tailEnd/>
            </a:ln>
          </p:spPr>
        </p:pic>
        <p:pic>
          <p:nvPicPr>
            <p:cNvPr id="267" name="Picture 96" descr="114_1464"/>
            <p:cNvPicPr>
              <a:picLocks noChangeAspect="1" noChangeArrowheads="1"/>
            </p:cNvPicPr>
            <p:nvPr/>
          </p:nvPicPr>
          <p:blipFill>
            <a:blip r:embed="rId7" cstate="print"/>
            <a:srcRect/>
            <a:stretch>
              <a:fillRect/>
            </a:stretch>
          </p:blipFill>
          <p:spPr bwMode="auto">
            <a:xfrm>
              <a:off x="3419490" y="5844426"/>
              <a:ext cx="308202" cy="227782"/>
            </a:xfrm>
            <a:prstGeom prst="rect">
              <a:avLst/>
            </a:prstGeom>
            <a:noFill/>
            <a:ln w="9525">
              <a:noFill/>
              <a:miter lim="800000"/>
              <a:headEnd/>
              <a:tailEnd/>
            </a:ln>
          </p:spPr>
        </p:pic>
        <p:pic>
          <p:nvPicPr>
            <p:cNvPr id="268" name="Picture 23" descr="114_1464"/>
            <p:cNvPicPr>
              <a:picLocks noChangeAspect="1" noChangeArrowheads="1"/>
            </p:cNvPicPr>
            <p:nvPr/>
          </p:nvPicPr>
          <p:blipFill>
            <a:blip r:embed="rId8" cstate="print"/>
            <a:srcRect/>
            <a:stretch>
              <a:fillRect/>
            </a:stretch>
          </p:blipFill>
          <p:spPr bwMode="auto">
            <a:xfrm>
              <a:off x="1919302" y="5330845"/>
              <a:ext cx="381000" cy="285750"/>
            </a:xfrm>
            <a:prstGeom prst="rect">
              <a:avLst/>
            </a:prstGeom>
            <a:noFill/>
            <a:ln w="9525">
              <a:noFill/>
              <a:miter lim="800000"/>
              <a:headEnd/>
              <a:tailEnd/>
            </a:ln>
          </p:spPr>
        </p:pic>
      </p:grpSp>
      <p:pic>
        <p:nvPicPr>
          <p:cNvPr id="269" name="Picture 32" descr="109_0999"/>
          <p:cNvPicPr>
            <a:picLocks noChangeAspect="1" noChangeArrowheads="1"/>
          </p:cNvPicPr>
          <p:nvPr/>
        </p:nvPicPr>
        <p:blipFill>
          <a:blip r:embed="rId5" cstate="print"/>
          <a:srcRect/>
          <a:stretch>
            <a:fillRect/>
          </a:stretch>
        </p:blipFill>
        <p:spPr bwMode="auto">
          <a:xfrm>
            <a:off x="6241386" y="5251024"/>
            <a:ext cx="381000" cy="285750"/>
          </a:xfrm>
          <a:prstGeom prst="rect">
            <a:avLst/>
          </a:prstGeom>
          <a:noFill/>
          <a:ln w="9525">
            <a:noFill/>
            <a:miter lim="800000"/>
            <a:headEnd/>
            <a:tailEnd/>
          </a:ln>
        </p:spPr>
      </p:pic>
      <p:sp>
        <p:nvSpPr>
          <p:cNvPr id="270" name="Line 110"/>
          <p:cNvSpPr>
            <a:spLocks noChangeShapeType="1"/>
          </p:cNvSpPr>
          <p:nvPr/>
        </p:nvSpPr>
        <p:spPr bwMode="auto">
          <a:xfrm flipH="1">
            <a:off x="5987363" y="3777806"/>
            <a:ext cx="1143008" cy="785818"/>
          </a:xfrm>
          <a:prstGeom prst="line">
            <a:avLst/>
          </a:prstGeom>
          <a:noFill/>
          <a:ln w="38100">
            <a:solidFill>
              <a:srgbClr val="FF0000"/>
            </a:solidFill>
            <a:round/>
            <a:headEnd/>
            <a:tailEnd type="triangle" w="med" len="med"/>
          </a:ln>
        </p:spPr>
        <p:txBody>
          <a:bodyPr/>
          <a:lstStyle/>
          <a:p>
            <a:endParaRPr lang="en-US">
              <a:latin typeface="Arial"/>
              <a:cs typeface="Arial"/>
            </a:endParaRPr>
          </a:p>
        </p:txBody>
      </p:sp>
      <p:sp>
        <p:nvSpPr>
          <p:cNvPr id="271" name="Line 110"/>
          <p:cNvSpPr>
            <a:spLocks noChangeShapeType="1"/>
          </p:cNvSpPr>
          <p:nvPr/>
        </p:nvSpPr>
        <p:spPr bwMode="auto">
          <a:xfrm flipH="1">
            <a:off x="5415859" y="3277740"/>
            <a:ext cx="1143008" cy="785818"/>
          </a:xfrm>
          <a:prstGeom prst="line">
            <a:avLst/>
          </a:prstGeom>
          <a:noFill/>
          <a:ln w="38100">
            <a:solidFill>
              <a:srgbClr val="FF0000"/>
            </a:solidFill>
            <a:round/>
            <a:headEnd/>
            <a:tailEnd type="triangle" w="med" len="med"/>
          </a:ln>
        </p:spPr>
        <p:txBody>
          <a:bodyPr/>
          <a:lstStyle/>
          <a:p>
            <a:endParaRPr lang="en-US">
              <a:latin typeface="Arial"/>
              <a:cs typeface="Arial"/>
            </a:endParaRPr>
          </a:p>
        </p:txBody>
      </p:sp>
      <p:sp>
        <p:nvSpPr>
          <p:cNvPr id="272" name="Line 110"/>
          <p:cNvSpPr>
            <a:spLocks noChangeShapeType="1"/>
          </p:cNvSpPr>
          <p:nvPr/>
        </p:nvSpPr>
        <p:spPr bwMode="auto">
          <a:xfrm>
            <a:off x="7058933" y="2849112"/>
            <a:ext cx="214314" cy="796932"/>
          </a:xfrm>
          <a:prstGeom prst="line">
            <a:avLst/>
          </a:prstGeom>
          <a:noFill/>
          <a:ln w="38100">
            <a:solidFill>
              <a:srgbClr val="FF0000"/>
            </a:solidFill>
            <a:round/>
            <a:headEnd/>
            <a:tailEnd type="triangle" w="med" len="med"/>
          </a:ln>
        </p:spPr>
        <p:txBody>
          <a:bodyPr/>
          <a:lstStyle/>
          <a:p>
            <a:endParaRPr lang="en-US">
              <a:latin typeface="Arial"/>
              <a:cs typeface="Arial"/>
            </a:endParaRPr>
          </a:p>
        </p:txBody>
      </p:sp>
      <p:sp>
        <p:nvSpPr>
          <p:cNvPr id="273" name="Line 110"/>
          <p:cNvSpPr>
            <a:spLocks noChangeShapeType="1"/>
          </p:cNvSpPr>
          <p:nvPr/>
        </p:nvSpPr>
        <p:spPr bwMode="auto">
          <a:xfrm flipH="1">
            <a:off x="6701743" y="2777674"/>
            <a:ext cx="214314" cy="285752"/>
          </a:xfrm>
          <a:prstGeom prst="line">
            <a:avLst/>
          </a:prstGeom>
          <a:noFill/>
          <a:ln w="38100">
            <a:solidFill>
              <a:srgbClr val="FF0000"/>
            </a:solidFill>
            <a:round/>
            <a:headEnd/>
            <a:tailEnd type="triangle" w="med" len="med"/>
          </a:ln>
        </p:spPr>
        <p:txBody>
          <a:bodyPr/>
          <a:lstStyle/>
          <a:p>
            <a:endParaRPr lang="en-US">
              <a:latin typeface="Arial"/>
              <a:cs typeface="Arial"/>
            </a:endParaRPr>
          </a:p>
        </p:txBody>
      </p:sp>
      <p:pic>
        <p:nvPicPr>
          <p:cNvPr id="274" name="Picture 23" descr="114_1464"/>
          <p:cNvPicPr>
            <a:picLocks noChangeAspect="1" noChangeArrowheads="1"/>
          </p:cNvPicPr>
          <p:nvPr/>
        </p:nvPicPr>
        <p:blipFill>
          <a:blip r:embed="rId8" cstate="print"/>
          <a:srcRect/>
          <a:stretch>
            <a:fillRect/>
          </a:stretch>
        </p:blipFill>
        <p:spPr bwMode="auto">
          <a:xfrm>
            <a:off x="8916321" y="2813417"/>
            <a:ext cx="1285852" cy="964389"/>
          </a:xfrm>
          <a:prstGeom prst="rect">
            <a:avLst/>
          </a:prstGeom>
          <a:noFill/>
          <a:ln w="9525">
            <a:noFill/>
            <a:miter lim="800000"/>
            <a:headEnd/>
            <a:tailEnd/>
          </a:ln>
        </p:spPr>
      </p:pic>
      <p:sp>
        <p:nvSpPr>
          <p:cNvPr id="275" name="Line 110"/>
          <p:cNvSpPr>
            <a:spLocks noChangeShapeType="1"/>
          </p:cNvSpPr>
          <p:nvPr/>
        </p:nvSpPr>
        <p:spPr bwMode="auto">
          <a:xfrm flipH="1" flipV="1">
            <a:off x="9202073" y="2063293"/>
            <a:ext cx="61914" cy="444823"/>
          </a:xfrm>
          <a:prstGeom prst="line">
            <a:avLst/>
          </a:prstGeom>
          <a:noFill/>
          <a:ln w="38100">
            <a:solidFill>
              <a:srgbClr val="FF0000"/>
            </a:solidFill>
            <a:round/>
            <a:headEnd/>
            <a:tailEnd type="triangle" w="med" len="med"/>
          </a:ln>
        </p:spPr>
        <p:txBody>
          <a:bodyPr/>
          <a:lstStyle/>
          <a:p>
            <a:endParaRPr lang="en-US">
              <a:latin typeface="Arial"/>
              <a:cs typeface="Arial"/>
            </a:endParaRPr>
          </a:p>
        </p:txBody>
      </p:sp>
      <p:sp>
        <p:nvSpPr>
          <p:cNvPr id="276" name="Line 110"/>
          <p:cNvSpPr>
            <a:spLocks noChangeShapeType="1"/>
          </p:cNvSpPr>
          <p:nvPr/>
        </p:nvSpPr>
        <p:spPr bwMode="auto">
          <a:xfrm flipH="1" flipV="1">
            <a:off x="8130503" y="1608947"/>
            <a:ext cx="642942" cy="311471"/>
          </a:xfrm>
          <a:prstGeom prst="line">
            <a:avLst/>
          </a:prstGeom>
          <a:noFill/>
          <a:ln w="38100">
            <a:solidFill>
              <a:srgbClr val="FF0000"/>
            </a:solidFill>
            <a:round/>
            <a:headEnd/>
            <a:tailEnd type="triangle" w="med" len="med"/>
          </a:ln>
        </p:spPr>
        <p:txBody>
          <a:bodyPr/>
          <a:lstStyle/>
          <a:p>
            <a:endParaRPr lang="en-US">
              <a:latin typeface="Arial"/>
              <a:cs typeface="Arial"/>
            </a:endParaRPr>
          </a:p>
        </p:txBody>
      </p:sp>
      <p:sp>
        <p:nvSpPr>
          <p:cNvPr id="277" name="Line 110"/>
          <p:cNvSpPr>
            <a:spLocks noChangeShapeType="1"/>
          </p:cNvSpPr>
          <p:nvPr/>
        </p:nvSpPr>
        <p:spPr bwMode="auto">
          <a:xfrm>
            <a:off x="8059065" y="1920418"/>
            <a:ext cx="714380" cy="2214578"/>
          </a:xfrm>
          <a:prstGeom prst="line">
            <a:avLst/>
          </a:prstGeom>
          <a:noFill/>
          <a:ln w="38100">
            <a:solidFill>
              <a:srgbClr val="FF0000"/>
            </a:solidFill>
            <a:round/>
            <a:headEnd/>
            <a:tailEnd type="triangle" w="med" len="med"/>
          </a:ln>
        </p:spPr>
        <p:txBody>
          <a:bodyPr/>
          <a:lstStyle/>
          <a:p>
            <a:endParaRPr lang="en-US">
              <a:latin typeface="Arial"/>
              <a:cs typeface="Arial"/>
            </a:endParaRPr>
          </a:p>
        </p:txBody>
      </p:sp>
      <p:sp>
        <p:nvSpPr>
          <p:cNvPr id="278" name="Line 110"/>
          <p:cNvSpPr>
            <a:spLocks noChangeShapeType="1"/>
          </p:cNvSpPr>
          <p:nvPr/>
        </p:nvSpPr>
        <p:spPr bwMode="auto">
          <a:xfrm>
            <a:off x="7844751" y="1991856"/>
            <a:ext cx="71438" cy="1357322"/>
          </a:xfrm>
          <a:prstGeom prst="line">
            <a:avLst/>
          </a:prstGeom>
          <a:noFill/>
          <a:ln w="38100">
            <a:solidFill>
              <a:srgbClr val="FF0000"/>
            </a:solidFill>
            <a:round/>
            <a:headEnd/>
            <a:tailEnd type="triangle" w="med" len="med"/>
          </a:ln>
        </p:spPr>
        <p:txBody>
          <a:bodyPr/>
          <a:lstStyle/>
          <a:p>
            <a:endParaRPr lang="en-US">
              <a:latin typeface="Arial"/>
              <a:cs typeface="Arial"/>
            </a:endParaRPr>
          </a:p>
        </p:txBody>
      </p:sp>
      <p:sp>
        <p:nvSpPr>
          <p:cNvPr id="279" name="Line 110"/>
          <p:cNvSpPr>
            <a:spLocks noChangeShapeType="1"/>
          </p:cNvSpPr>
          <p:nvPr/>
        </p:nvSpPr>
        <p:spPr bwMode="auto">
          <a:xfrm flipH="1">
            <a:off x="7130371" y="1777542"/>
            <a:ext cx="500066" cy="785818"/>
          </a:xfrm>
          <a:prstGeom prst="line">
            <a:avLst/>
          </a:prstGeom>
          <a:noFill/>
          <a:ln w="38100">
            <a:solidFill>
              <a:srgbClr val="FF0000"/>
            </a:solidFill>
            <a:round/>
            <a:headEnd/>
            <a:tailEnd type="triangle" w="med" len="med"/>
          </a:ln>
        </p:spPr>
        <p:txBody>
          <a:bodyPr/>
          <a:lstStyle/>
          <a:p>
            <a:endParaRPr lang="en-US">
              <a:latin typeface="Arial"/>
              <a:cs typeface="Arial"/>
            </a:endParaRPr>
          </a:p>
        </p:txBody>
      </p:sp>
      <p:sp>
        <p:nvSpPr>
          <p:cNvPr id="280" name="Line 110"/>
          <p:cNvSpPr>
            <a:spLocks noChangeShapeType="1"/>
          </p:cNvSpPr>
          <p:nvPr/>
        </p:nvSpPr>
        <p:spPr bwMode="auto">
          <a:xfrm>
            <a:off x="7130371" y="2849112"/>
            <a:ext cx="142876" cy="714380"/>
          </a:xfrm>
          <a:prstGeom prst="line">
            <a:avLst/>
          </a:prstGeom>
          <a:noFill/>
          <a:ln w="38100">
            <a:solidFill>
              <a:srgbClr val="FF0000"/>
            </a:solidFill>
            <a:round/>
            <a:headEnd/>
            <a:tailEnd type="triangle" w="med" len="med"/>
          </a:ln>
        </p:spPr>
        <p:txBody>
          <a:bodyPr/>
          <a:lstStyle/>
          <a:p>
            <a:endParaRPr lang="en-US">
              <a:latin typeface="Arial"/>
              <a:cs typeface="Arial"/>
            </a:endParaRPr>
          </a:p>
        </p:txBody>
      </p:sp>
      <p:sp>
        <p:nvSpPr>
          <p:cNvPr id="281" name="Line 110"/>
          <p:cNvSpPr>
            <a:spLocks noChangeShapeType="1"/>
          </p:cNvSpPr>
          <p:nvPr/>
        </p:nvSpPr>
        <p:spPr bwMode="auto">
          <a:xfrm>
            <a:off x="7951432" y="3777806"/>
            <a:ext cx="179071" cy="785818"/>
          </a:xfrm>
          <a:prstGeom prst="line">
            <a:avLst/>
          </a:prstGeom>
          <a:noFill/>
          <a:ln w="38100">
            <a:solidFill>
              <a:srgbClr val="FF0000"/>
            </a:solidFill>
            <a:round/>
            <a:headEnd/>
            <a:tailEnd type="triangle" w="med" len="med"/>
          </a:ln>
        </p:spPr>
        <p:txBody>
          <a:bodyPr/>
          <a:lstStyle/>
          <a:p>
            <a:endParaRPr lang="en-US">
              <a:latin typeface="Arial"/>
              <a:cs typeface="Arial"/>
            </a:endParaRPr>
          </a:p>
        </p:txBody>
      </p:sp>
      <p:sp>
        <p:nvSpPr>
          <p:cNvPr id="282" name="Line 110"/>
          <p:cNvSpPr>
            <a:spLocks noChangeShapeType="1"/>
          </p:cNvSpPr>
          <p:nvPr/>
        </p:nvSpPr>
        <p:spPr bwMode="auto">
          <a:xfrm flipH="1">
            <a:off x="8559131" y="4563624"/>
            <a:ext cx="214314" cy="214314"/>
          </a:xfrm>
          <a:prstGeom prst="line">
            <a:avLst/>
          </a:prstGeom>
          <a:noFill/>
          <a:ln w="38100">
            <a:solidFill>
              <a:srgbClr val="FF0000"/>
            </a:solidFill>
            <a:round/>
            <a:headEnd/>
            <a:tailEnd type="triangle" w="med" len="med"/>
          </a:ln>
        </p:spPr>
        <p:txBody>
          <a:bodyPr/>
          <a:lstStyle/>
          <a:p>
            <a:endParaRPr lang="en-US">
              <a:latin typeface="Arial"/>
              <a:cs typeface="Arial"/>
            </a:endParaRPr>
          </a:p>
        </p:txBody>
      </p:sp>
      <p:sp>
        <p:nvSpPr>
          <p:cNvPr id="283" name="Line 110"/>
          <p:cNvSpPr>
            <a:spLocks noChangeShapeType="1"/>
          </p:cNvSpPr>
          <p:nvPr/>
        </p:nvSpPr>
        <p:spPr bwMode="auto">
          <a:xfrm flipH="1">
            <a:off x="4701479" y="3777806"/>
            <a:ext cx="2500330" cy="1714512"/>
          </a:xfrm>
          <a:prstGeom prst="line">
            <a:avLst/>
          </a:prstGeom>
          <a:noFill/>
          <a:ln w="38100">
            <a:solidFill>
              <a:srgbClr val="FF0000"/>
            </a:solidFill>
            <a:round/>
            <a:headEnd/>
            <a:tailEnd type="triangle" w="med" len="med"/>
          </a:ln>
        </p:spPr>
        <p:txBody>
          <a:bodyPr/>
          <a:lstStyle/>
          <a:p>
            <a:endParaRPr lang="en-US">
              <a:latin typeface="Arial"/>
              <a:cs typeface="Arial"/>
            </a:endParaRPr>
          </a:p>
        </p:txBody>
      </p:sp>
      <p:sp>
        <p:nvSpPr>
          <p:cNvPr id="284" name="Line 110"/>
          <p:cNvSpPr>
            <a:spLocks noChangeShapeType="1"/>
          </p:cNvSpPr>
          <p:nvPr/>
        </p:nvSpPr>
        <p:spPr bwMode="auto">
          <a:xfrm flipH="1">
            <a:off x="6273115" y="4635062"/>
            <a:ext cx="1928826" cy="1357322"/>
          </a:xfrm>
          <a:prstGeom prst="line">
            <a:avLst/>
          </a:prstGeom>
          <a:noFill/>
          <a:ln w="38100">
            <a:solidFill>
              <a:srgbClr val="FF0000"/>
            </a:solidFill>
            <a:round/>
            <a:headEnd/>
            <a:tailEnd type="triangle" w="med" len="med"/>
          </a:ln>
        </p:spPr>
        <p:txBody>
          <a:bodyPr/>
          <a:lstStyle/>
          <a:p>
            <a:endParaRPr lang="en-US">
              <a:latin typeface="Arial"/>
              <a:cs typeface="Arial"/>
            </a:endParaRPr>
          </a:p>
        </p:txBody>
      </p:sp>
      <p:sp>
        <p:nvSpPr>
          <p:cNvPr id="285" name="Line 110"/>
          <p:cNvSpPr>
            <a:spLocks noChangeShapeType="1"/>
          </p:cNvSpPr>
          <p:nvPr/>
        </p:nvSpPr>
        <p:spPr bwMode="auto">
          <a:xfrm flipH="1">
            <a:off x="6773181" y="4920814"/>
            <a:ext cx="1643074" cy="1285884"/>
          </a:xfrm>
          <a:prstGeom prst="line">
            <a:avLst/>
          </a:prstGeom>
          <a:noFill/>
          <a:ln w="38100">
            <a:solidFill>
              <a:srgbClr val="FF0000"/>
            </a:solidFill>
            <a:round/>
            <a:headEnd/>
            <a:tailEnd type="triangle" w="med" len="med"/>
          </a:ln>
        </p:spPr>
        <p:txBody>
          <a:bodyPr/>
          <a:lstStyle/>
          <a:p>
            <a:endParaRPr lang="en-US">
              <a:latin typeface="Arial"/>
              <a:cs typeface="Arial"/>
            </a:endParaRPr>
          </a:p>
        </p:txBody>
      </p:sp>
      <p:sp>
        <p:nvSpPr>
          <p:cNvPr id="286" name="内容占位符 208"/>
          <p:cNvSpPr txBox="1">
            <a:spLocks/>
          </p:cNvSpPr>
          <p:nvPr/>
        </p:nvSpPr>
        <p:spPr>
          <a:xfrm>
            <a:off x="1272455" y="1491790"/>
            <a:ext cx="8229600"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3" indent="0" fontAlgn="base">
              <a:spcAft>
                <a:spcPct val="0"/>
              </a:spcAft>
              <a:buClr>
                <a:srgbClr val="FFFF00"/>
              </a:buClr>
              <a:buSzPct val="76000"/>
              <a:buNone/>
              <a:defRPr/>
            </a:pPr>
            <a:r>
              <a:rPr lang="en-US" altLang="zh-CN" dirty="0" smtClean="0">
                <a:solidFill>
                  <a:srgbClr val="FFFF00"/>
                </a:solidFill>
                <a:latin typeface="Arial"/>
                <a:cs typeface="Arial"/>
              </a:rPr>
              <a:t>:</a:t>
            </a:r>
          </a:p>
        </p:txBody>
      </p:sp>
      <p:grpSp>
        <p:nvGrpSpPr>
          <p:cNvPr id="287" name="组合 173"/>
          <p:cNvGrpSpPr/>
          <p:nvPr/>
        </p:nvGrpSpPr>
        <p:grpSpPr>
          <a:xfrm>
            <a:off x="1129579" y="2206170"/>
            <a:ext cx="4857784" cy="1540987"/>
            <a:chOff x="1643042" y="1453866"/>
            <a:chExt cx="5572164" cy="1885626"/>
          </a:xfrm>
        </p:grpSpPr>
        <p:sp>
          <p:nvSpPr>
            <p:cNvPr id="288" name="矩形 287"/>
            <p:cNvSpPr/>
            <p:nvPr/>
          </p:nvSpPr>
          <p:spPr>
            <a:xfrm>
              <a:off x="1714480" y="1619896"/>
              <a:ext cx="1071570" cy="17145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dirty="0">
                <a:solidFill>
                  <a:schemeClr val="bg1"/>
                </a:solidFill>
                <a:latin typeface="Arial"/>
                <a:cs typeface="Arial"/>
              </a:endParaRPr>
            </a:p>
          </p:txBody>
        </p:sp>
        <p:cxnSp>
          <p:nvCxnSpPr>
            <p:cNvPr id="289" name="直接连接符 288"/>
            <p:cNvCxnSpPr/>
            <p:nvPr/>
          </p:nvCxnSpPr>
          <p:spPr>
            <a:xfrm>
              <a:off x="1714480" y="1905648"/>
              <a:ext cx="107157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0" name="直接连接符 289"/>
            <p:cNvCxnSpPr/>
            <p:nvPr/>
          </p:nvCxnSpPr>
          <p:spPr>
            <a:xfrm>
              <a:off x="1714480" y="2477152"/>
              <a:ext cx="1071570"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1" name="TextBox 177"/>
            <p:cNvSpPr txBox="1"/>
            <p:nvPr/>
          </p:nvSpPr>
          <p:spPr>
            <a:xfrm>
              <a:off x="1643042" y="1869221"/>
              <a:ext cx="1214446" cy="564916"/>
            </a:xfrm>
            <a:prstGeom prst="rect">
              <a:avLst/>
            </a:prstGeom>
            <a:noFill/>
          </p:spPr>
          <p:txBody>
            <a:bodyPr wrap="square" rtlCol="0">
              <a:spAutoFit/>
            </a:bodyPr>
            <a:lstStyle/>
            <a:p>
              <a:pPr algn="ctr"/>
              <a:r>
                <a:rPr lang="zh-CN" altLang="en-US" sz="1200" dirty="0" smtClean="0">
                  <a:latin typeface="Arial"/>
                  <a:cs typeface="Arial"/>
                </a:rPr>
                <a:t>视觉关键词</a:t>
              </a:r>
              <a:endParaRPr lang="en-US" altLang="zh-CN" sz="1200" dirty="0" smtClean="0">
                <a:latin typeface="Arial"/>
                <a:cs typeface="Arial"/>
              </a:endParaRPr>
            </a:p>
            <a:p>
              <a:pPr algn="ctr"/>
              <a:r>
                <a:rPr lang="en-US" altLang="zh-CN" sz="1200" i="1" dirty="0" smtClean="0">
                  <a:latin typeface="Arial"/>
                  <a:cs typeface="Arial"/>
                </a:rPr>
                <a:t>V</a:t>
              </a:r>
              <a:r>
                <a:rPr lang="en-US" altLang="zh-CN" sz="1200" i="1" baseline="-25000" dirty="0" smtClean="0">
                  <a:latin typeface="Arial"/>
                  <a:cs typeface="Arial"/>
                </a:rPr>
                <a:t>i</a:t>
              </a:r>
              <a:endParaRPr lang="en-US" altLang="zh-CN" sz="1200" i="1" baseline="-25000" dirty="0">
                <a:latin typeface="Arial"/>
                <a:cs typeface="Arial"/>
              </a:endParaRPr>
            </a:p>
          </p:txBody>
        </p:sp>
        <p:cxnSp>
          <p:nvCxnSpPr>
            <p:cNvPr id="292" name="直接连接符 291"/>
            <p:cNvCxnSpPr/>
            <p:nvPr/>
          </p:nvCxnSpPr>
          <p:spPr>
            <a:xfrm>
              <a:off x="1714480" y="3047068"/>
              <a:ext cx="1071570"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3" name="TextBox 179"/>
            <p:cNvSpPr txBox="1"/>
            <p:nvPr/>
          </p:nvSpPr>
          <p:spPr>
            <a:xfrm>
              <a:off x="1857356" y="1453866"/>
              <a:ext cx="785818" cy="433102"/>
            </a:xfrm>
            <a:prstGeom prst="rect">
              <a:avLst/>
            </a:prstGeom>
            <a:noFill/>
          </p:spPr>
          <p:txBody>
            <a:bodyPr wrap="square" tIns="0" rtlCol="0">
              <a:spAutoFit/>
            </a:bodyPr>
            <a:lstStyle/>
            <a:p>
              <a:pPr algn="ctr"/>
              <a:r>
                <a:rPr lang="en-US" altLang="zh-CN" sz="2000" b="1" dirty="0" smtClean="0">
                  <a:latin typeface="Arial"/>
                  <a:cs typeface="Arial"/>
                </a:rPr>
                <a:t>…</a:t>
              </a:r>
              <a:endParaRPr lang="zh-CN" altLang="en-US" sz="2000" b="1" i="1" dirty="0">
                <a:latin typeface="Arial"/>
                <a:cs typeface="Arial"/>
              </a:endParaRPr>
            </a:p>
          </p:txBody>
        </p:sp>
        <p:sp>
          <p:nvSpPr>
            <p:cNvPr id="294" name="TextBox 180"/>
            <p:cNvSpPr txBox="1"/>
            <p:nvPr/>
          </p:nvSpPr>
          <p:spPr>
            <a:xfrm>
              <a:off x="1887554" y="2849898"/>
              <a:ext cx="785818" cy="489594"/>
            </a:xfrm>
            <a:prstGeom prst="rect">
              <a:avLst/>
            </a:prstGeom>
            <a:noFill/>
          </p:spPr>
          <p:txBody>
            <a:bodyPr wrap="square" rtlCol="0">
              <a:spAutoFit/>
            </a:bodyPr>
            <a:lstStyle/>
            <a:p>
              <a:pPr algn="ctr"/>
              <a:r>
                <a:rPr lang="en-US" altLang="zh-CN" sz="2000" b="1" dirty="0" smtClean="0">
                  <a:latin typeface="Arial"/>
                  <a:cs typeface="Arial"/>
                </a:rPr>
                <a:t>…</a:t>
              </a:r>
              <a:endParaRPr lang="zh-CN" altLang="en-US" sz="2000" b="1" i="1" dirty="0">
                <a:latin typeface="Arial"/>
                <a:cs typeface="Arial"/>
              </a:endParaRPr>
            </a:p>
          </p:txBody>
        </p:sp>
        <p:sp>
          <p:nvSpPr>
            <p:cNvPr id="295" name="右箭头 294"/>
            <p:cNvSpPr/>
            <p:nvPr/>
          </p:nvSpPr>
          <p:spPr>
            <a:xfrm>
              <a:off x="2786050" y="2048524"/>
              <a:ext cx="357190" cy="285752"/>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Arial"/>
                <a:cs typeface="Arial"/>
              </a:endParaRPr>
            </a:p>
          </p:txBody>
        </p:sp>
        <p:sp>
          <p:nvSpPr>
            <p:cNvPr id="296" name="矩形 295"/>
            <p:cNvSpPr/>
            <p:nvPr/>
          </p:nvSpPr>
          <p:spPr>
            <a:xfrm>
              <a:off x="3143240" y="1892377"/>
              <a:ext cx="3929091" cy="5715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a:solidFill>
                  <a:schemeClr val="bg1"/>
                </a:solidFill>
                <a:latin typeface="Arial"/>
                <a:cs typeface="Arial"/>
              </a:endParaRPr>
            </a:p>
          </p:txBody>
        </p:sp>
        <p:cxnSp>
          <p:nvCxnSpPr>
            <p:cNvPr id="297" name="直接连接符 296"/>
            <p:cNvCxnSpPr/>
            <p:nvPr/>
          </p:nvCxnSpPr>
          <p:spPr>
            <a:xfrm rot="5400000">
              <a:off x="3713950" y="2178129"/>
              <a:ext cx="571504"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rot="5400000">
              <a:off x="4572794" y="2177335"/>
              <a:ext cx="571504"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9" name="直接连接符 298"/>
            <p:cNvCxnSpPr/>
            <p:nvPr/>
          </p:nvCxnSpPr>
          <p:spPr>
            <a:xfrm rot="5400000">
              <a:off x="5430050" y="2177335"/>
              <a:ext cx="571504"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nvCxnSpPr>
          <p:spPr>
            <a:xfrm rot="5400000">
              <a:off x="6285718" y="2177335"/>
              <a:ext cx="571504"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01" name="TextBox 187"/>
            <p:cNvSpPr txBox="1"/>
            <p:nvPr/>
          </p:nvSpPr>
          <p:spPr>
            <a:xfrm>
              <a:off x="6429388" y="1820939"/>
              <a:ext cx="785818" cy="489594"/>
            </a:xfrm>
            <a:prstGeom prst="rect">
              <a:avLst/>
            </a:prstGeom>
            <a:noFill/>
          </p:spPr>
          <p:txBody>
            <a:bodyPr wrap="square" rtlCol="0">
              <a:spAutoFit/>
            </a:bodyPr>
            <a:lstStyle/>
            <a:p>
              <a:pPr algn="ctr"/>
              <a:r>
                <a:rPr lang="en-US" altLang="zh-CN" sz="2000" b="1" dirty="0" smtClean="0">
                  <a:latin typeface="Arial"/>
                  <a:cs typeface="Arial"/>
                </a:rPr>
                <a:t>…</a:t>
              </a:r>
              <a:endParaRPr lang="zh-CN" altLang="en-US" sz="2000" b="1" i="1" dirty="0">
                <a:latin typeface="Arial"/>
                <a:cs typeface="Arial"/>
              </a:endParaRPr>
            </a:p>
          </p:txBody>
        </p:sp>
        <p:sp>
          <p:nvSpPr>
            <p:cNvPr id="302" name="TextBox 188"/>
            <p:cNvSpPr txBox="1"/>
            <p:nvPr/>
          </p:nvSpPr>
          <p:spPr>
            <a:xfrm>
              <a:off x="3133249" y="1992149"/>
              <a:ext cx="857256" cy="338949"/>
            </a:xfrm>
            <a:prstGeom prst="rect">
              <a:avLst/>
            </a:prstGeom>
            <a:noFill/>
          </p:spPr>
          <p:txBody>
            <a:bodyPr wrap="square" rtlCol="0">
              <a:spAutoFit/>
            </a:bodyPr>
            <a:lstStyle/>
            <a:p>
              <a:pPr algn="ctr"/>
              <a:r>
                <a:rPr lang="zh-CN" altLang="en-US" sz="1200" i="1" dirty="0" smtClean="0">
                  <a:latin typeface="Arial"/>
                  <a:cs typeface="Arial"/>
                </a:rPr>
                <a:t>图像</a:t>
              </a:r>
              <a:r>
                <a:rPr lang="en-US" altLang="zh-CN" sz="1200" i="1" dirty="0" smtClean="0">
                  <a:latin typeface="Arial"/>
                  <a:cs typeface="Arial"/>
                </a:rPr>
                <a:t>1</a:t>
              </a:r>
              <a:endParaRPr lang="zh-CN" altLang="en-US" sz="1200" i="1" dirty="0">
                <a:latin typeface="Arial"/>
                <a:cs typeface="Arial"/>
              </a:endParaRPr>
            </a:p>
          </p:txBody>
        </p:sp>
        <p:sp>
          <p:nvSpPr>
            <p:cNvPr id="303" name="TextBox 189"/>
            <p:cNvSpPr txBox="1"/>
            <p:nvPr/>
          </p:nvSpPr>
          <p:spPr>
            <a:xfrm>
              <a:off x="4026569" y="1991958"/>
              <a:ext cx="857256" cy="338949"/>
            </a:xfrm>
            <a:prstGeom prst="rect">
              <a:avLst/>
            </a:prstGeom>
            <a:noFill/>
          </p:spPr>
          <p:txBody>
            <a:bodyPr wrap="square" rtlCol="0">
              <a:spAutoFit/>
            </a:bodyPr>
            <a:lstStyle/>
            <a:p>
              <a:pPr algn="ctr"/>
              <a:r>
                <a:rPr lang="zh-CN" altLang="en-US" sz="1200" i="1" dirty="0" smtClean="0">
                  <a:latin typeface="Arial"/>
                  <a:cs typeface="Arial"/>
                </a:rPr>
                <a:t>图像</a:t>
              </a:r>
              <a:r>
                <a:rPr lang="en-US" altLang="zh-CN" sz="1200" i="1" dirty="0" smtClean="0">
                  <a:latin typeface="Arial"/>
                  <a:cs typeface="Arial"/>
                </a:rPr>
                <a:t>2</a:t>
              </a:r>
              <a:endParaRPr lang="zh-CN" altLang="en-US" sz="1200" i="1" dirty="0">
                <a:latin typeface="Arial"/>
                <a:cs typeface="Arial"/>
              </a:endParaRPr>
            </a:p>
          </p:txBody>
        </p:sp>
        <p:sp>
          <p:nvSpPr>
            <p:cNvPr id="304" name="TextBox 190"/>
            <p:cNvSpPr txBox="1"/>
            <p:nvPr/>
          </p:nvSpPr>
          <p:spPr>
            <a:xfrm>
              <a:off x="4839321" y="1989066"/>
              <a:ext cx="857256" cy="338949"/>
            </a:xfrm>
            <a:prstGeom prst="rect">
              <a:avLst/>
            </a:prstGeom>
            <a:noFill/>
          </p:spPr>
          <p:txBody>
            <a:bodyPr wrap="square" rtlCol="0">
              <a:spAutoFit/>
            </a:bodyPr>
            <a:lstStyle/>
            <a:p>
              <a:pPr algn="ctr"/>
              <a:r>
                <a:rPr lang="zh-CN" altLang="en-US" sz="1200" i="1" dirty="0" smtClean="0">
                  <a:latin typeface="Arial"/>
                  <a:cs typeface="Arial"/>
                </a:rPr>
                <a:t>图像</a:t>
              </a:r>
              <a:r>
                <a:rPr lang="en-US" altLang="zh-CN" sz="1200" i="1" dirty="0" smtClean="0">
                  <a:latin typeface="Arial"/>
                  <a:cs typeface="Arial"/>
                </a:rPr>
                <a:t>3</a:t>
              </a:r>
              <a:endParaRPr lang="zh-CN" altLang="en-US" sz="1200" i="1" dirty="0">
                <a:latin typeface="Arial"/>
                <a:cs typeface="Arial"/>
              </a:endParaRPr>
            </a:p>
          </p:txBody>
        </p:sp>
        <p:sp>
          <p:nvSpPr>
            <p:cNvPr id="305" name="TextBox 191"/>
            <p:cNvSpPr txBox="1"/>
            <p:nvPr/>
          </p:nvSpPr>
          <p:spPr>
            <a:xfrm>
              <a:off x="5699511" y="1998782"/>
              <a:ext cx="857256" cy="338949"/>
            </a:xfrm>
            <a:prstGeom prst="rect">
              <a:avLst/>
            </a:prstGeom>
            <a:noFill/>
          </p:spPr>
          <p:txBody>
            <a:bodyPr wrap="square" rtlCol="0">
              <a:spAutoFit/>
            </a:bodyPr>
            <a:lstStyle/>
            <a:p>
              <a:pPr algn="ctr"/>
              <a:r>
                <a:rPr lang="zh-CN" altLang="en-US" sz="1200" i="1" dirty="0" smtClean="0">
                  <a:latin typeface="Arial"/>
                  <a:cs typeface="Arial"/>
                </a:rPr>
                <a:t>图像</a:t>
              </a:r>
              <a:r>
                <a:rPr lang="en-US" altLang="zh-CN" sz="1200" i="1" dirty="0" smtClean="0">
                  <a:latin typeface="Arial"/>
                  <a:cs typeface="Arial"/>
                </a:rPr>
                <a:t>4</a:t>
              </a:r>
              <a:endParaRPr lang="zh-CN" altLang="en-US" sz="1200" i="1" dirty="0">
                <a:latin typeface="Arial"/>
                <a:cs typeface="Arial"/>
              </a:endParaRPr>
            </a:p>
          </p:txBody>
        </p:sp>
        <p:sp>
          <p:nvSpPr>
            <p:cNvPr id="312" name="TextBox 198"/>
            <p:cNvSpPr txBox="1"/>
            <p:nvPr/>
          </p:nvSpPr>
          <p:spPr>
            <a:xfrm>
              <a:off x="1643042" y="2453999"/>
              <a:ext cx="1214446" cy="564916"/>
            </a:xfrm>
            <a:prstGeom prst="rect">
              <a:avLst/>
            </a:prstGeom>
            <a:noFill/>
          </p:spPr>
          <p:txBody>
            <a:bodyPr wrap="square" rtlCol="0">
              <a:spAutoFit/>
            </a:bodyPr>
            <a:lstStyle/>
            <a:p>
              <a:pPr algn="ctr"/>
              <a:r>
                <a:rPr lang="zh-CN" altLang="en-US" sz="1200" dirty="0">
                  <a:latin typeface="Arial"/>
                  <a:cs typeface="Arial"/>
                </a:rPr>
                <a:t>视觉关键词</a:t>
              </a:r>
              <a:endParaRPr lang="en-US" altLang="zh-CN" sz="1200" dirty="0">
                <a:latin typeface="Arial"/>
                <a:cs typeface="Arial"/>
              </a:endParaRPr>
            </a:p>
            <a:p>
              <a:pPr algn="ctr"/>
              <a:r>
                <a:rPr lang="en-US" altLang="zh-CN" sz="1200" i="1" dirty="0" err="1" smtClean="0">
                  <a:latin typeface="Arial"/>
                  <a:cs typeface="Arial"/>
                </a:rPr>
                <a:t>V</a:t>
              </a:r>
              <a:r>
                <a:rPr lang="en-US" altLang="zh-CN" sz="1200" i="1" baseline="-25000" dirty="0" err="1" smtClean="0">
                  <a:latin typeface="Arial"/>
                  <a:cs typeface="Arial"/>
                </a:rPr>
                <a:t>j</a:t>
              </a:r>
              <a:endParaRPr lang="en-US" altLang="zh-CN" sz="1200" i="1" baseline="-25000" dirty="0" smtClean="0">
                <a:latin typeface="Arial"/>
                <a:cs typeface="Arial"/>
              </a:endParaRPr>
            </a:p>
          </p:txBody>
        </p:sp>
      </p:grpSp>
      <p:pic>
        <p:nvPicPr>
          <p:cNvPr id="2" name="图片 1"/>
          <p:cNvPicPr>
            <a:picLocks noChangeAspect="1"/>
          </p:cNvPicPr>
          <p:nvPr/>
        </p:nvPicPr>
        <p:blipFill>
          <a:blip r:embed="rId9"/>
          <a:stretch>
            <a:fillRect/>
          </a:stretch>
        </p:blipFill>
        <p:spPr>
          <a:xfrm>
            <a:off x="10784652" y="1571634"/>
            <a:ext cx="1219467" cy="3429844"/>
          </a:xfrm>
          <a:prstGeom prst="rect">
            <a:avLst/>
          </a:prstGeom>
        </p:spPr>
      </p:pic>
    </p:spTree>
    <p:extLst>
      <p:ext uri="{BB962C8B-B14F-4D97-AF65-F5344CB8AC3E}">
        <p14:creationId xmlns:p14="http://schemas.microsoft.com/office/powerpoint/2010/main" val="255422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wipe(up)">
                                      <p:cBhvr>
                                        <p:cTn id="7" dur="500"/>
                                        <p:tgtEl>
                                          <p:spTgt spid="22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30"/>
                                        </p:tgtEl>
                                        <p:attrNameLst>
                                          <p:attrName>style.visibility</p:attrName>
                                        </p:attrNameLst>
                                      </p:cBhvr>
                                      <p:to>
                                        <p:strVal val="visible"/>
                                      </p:to>
                                    </p:se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60"/>
                                        </p:tgtEl>
                                        <p:attrNameLst>
                                          <p:attrName>style.visibility</p:attrName>
                                        </p:attrNameLst>
                                      </p:cBhvr>
                                      <p:to>
                                        <p:strVal val="visible"/>
                                      </p:to>
                                    </p:set>
                                    <p:animEffect transition="in" filter="wipe(up)">
                                      <p:cBhvr>
                                        <p:cTn id="14" dur="500"/>
                                        <p:tgtEl>
                                          <p:spTgt spid="260"/>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261"/>
                                        </p:tgtEl>
                                        <p:attrNameLst>
                                          <p:attrName>style.visibility</p:attrName>
                                        </p:attrNameLst>
                                      </p:cBhvr>
                                      <p:to>
                                        <p:strVal val="visible"/>
                                      </p:to>
                                    </p:set>
                                    <p:animEffect transition="in" filter="wipe(up)">
                                      <p:cBhvr>
                                        <p:cTn id="18" dur="500"/>
                                        <p:tgtEl>
                                          <p:spTgt spid="261"/>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62"/>
                                        </p:tgtEl>
                                        <p:attrNameLst>
                                          <p:attrName>style.visibility</p:attrName>
                                        </p:attrNameLst>
                                      </p:cBhvr>
                                      <p:to>
                                        <p:strVal val="visible"/>
                                      </p:to>
                                    </p:set>
                                    <p:animEffect transition="in" filter="wipe(up)">
                                      <p:cBhvr>
                                        <p:cTn id="21" dur="500"/>
                                        <p:tgtEl>
                                          <p:spTgt spid="262"/>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263"/>
                                        </p:tgtEl>
                                        <p:attrNameLst>
                                          <p:attrName>style.visibility</p:attrName>
                                        </p:attrNameLst>
                                      </p:cBhvr>
                                      <p:to>
                                        <p:strVal val="visible"/>
                                      </p:to>
                                    </p:set>
                                    <p:animEffect transition="in" filter="wipe(up)">
                                      <p:cBhvr>
                                        <p:cTn id="25" dur="500"/>
                                        <p:tgtEl>
                                          <p:spTgt spid="263"/>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272"/>
                                        </p:tgtEl>
                                        <p:attrNameLst>
                                          <p:attrName>style.visibility</p:attrName>
                                        </p:attrNameLst>
                                      </p:cBhvr>
                                      <p:to>
                                        <p:strVal val="visible"/>
                                      </p:to>
                                    </p:set>
                                    <p:animEffect transition="in" filter="wipe(up)">
                                      <p:cBhvr>
                                        <p:cTn id="28" dur="500"/>
                                        <p:tgtEl>
                                          <p:spTgt spid="272"/>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73"/>
                                        </p:tgtEl>
                                        <p:attrNameLst>
                                          <p:attrName>style.visibility</p:attrName>
                                        </p:attrNameLst>
                                      </p:cBhvr>
                                      <p:to>
                                        <p:strVal val="visible"/>
                                      </p:to>
                                    </p:set>
                                    <p:animEffect transition="in" filter="wipe(up)">
                                      <p:cBhvr>
                                        <p:cTn id="31" dur="500"/>
                                        <p:tgtEl>
                                          <p:spTgt spid="273"/>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64"/>
                                        </p:tgtEl>
                                        <p:attrNameLst>
                                          <p:attrName>style.visibility</p:attrName>
                                        </p:attrNameLst>
                                      </p:cBhvr>
                                      <p:to>
                                        <p:strVal val="visible"/>
                                      </p:to>
                                    </p:set>
                                    <p:animEffect transition="in" filter="wipe(up)">
                                      <p:cBhvr>
                                        <p:cTn id="35" dur="500"/>
                                        <p:tgtEl>
                                          <p:spTgt spid="26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70"/>
                                        </p:tgtEl>
                                        <p:attrNameLst>
                                          <p:attrName>style.visibility</p:attrName>
                                        </p:attrNameLst>
                                      </p:cBhvr>
                                      <p:to>
                                        <p:strVal val="visible"/>
                                      </p:to>
                                    </p:set>
                                    <p:animEffect transition="in" filter="wipe(up)">
                                      <p:cBhvr>
                                        <p:cTn id="38" dur="500"/>
                                        <p:tgtEl>
                                          <p:spTgt spid="270"/>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71"/>
                                        </p:tgtEl>
                                        <p:attrNameLst>
                                          <p:attrName>style.visibility</p:attrName>
                                        </p:attrNameLst>
                                      </p:cBhvr>
                                      <p:to>
                                        <p:strVal val="visible"/>
                                      </p:to>
                                    </p:set>
                                    <p:animEffect transition="in" filter="wipe(up)">
                                      <p:cBhvr>
                                        <p:cTn id="41" dur="500"/>
                                        <p:tgtEl>
                                          <p:spTgt spid="271"/>
                                        </p:tgtEl>
                                      </p:cBhvr>
                                    </p:animEffect>
                                  </p:childTnLst>
                                </p:cTn>
                              </p:par>
                            </p:childTnLst>
                          </p:cTn>
                        </p:par>
                        <p:par>
                          <p:cTn id="42" fill="hold">
                            <p:stCondLst>
                              <p:cond delay="2500"/>
                            </p:stCondLst>
                            <p:childTnLst>
                              <p:par>
                                <p:cTn id="43" presetID="1" presetClass="exit" presetSubtype="0" fill="hold" grpId="1" nodeType="afterEffect">
                                  <p:stCondLst>
                                    <p:cond delay="0"/>
                                  </p:stCondLst>
                                  <p:childTnLst>
                                    <p:set>
                                      <p:cBhvr>
                                        <p:cTn id="44" dur="1" fill="hold">
                                          <p:stCondLst>
                                            <p:cond delay="0"/>
                                          </p:stCondLst>
                                        </p:cTn>
                                        <p:tgtEl>
                                          <p:spTgt spid="27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6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2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6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70"/>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62"/>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6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72"/>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73"/>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64"/>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25"/>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19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69"/>
                                        </p:tgtEl>
                                        <p:attrNameLst>
                                          <p:attrName>style.visibility</p:attrName>
                                        </p:attrNameLst>
                                      </p:cBhvr>
                                      <p:to>
                                        <p:strVal val="visible"/>
                                      </p:to>
                                    </p:set>
                                  </p:childTnLst>
                                </p:cTn>
                              </p:par>
                            </p:childTnLst>
                          </p:cTn>
                        </p:par>
                        <p:par>
                          <p:cTn id="71" fill="hold">
                            <p:stCondLst>
                              <p:cond delay="2500"/>
                            </p:stCondLst>
                            <p:childTnLst>
                              <p:par>
                                <p:cTn id="72" presetID="1" presetClass="exit" presetSubtype="0" fill="hold" nodeType="afterEffect">
                                  <p:stCondLst>
                                    <p:cond delay="0"/>
                                  </p:stCondLst>
                                  <p:childTnLst>
                                    <p:set>
                                      <p:cBhvr>
                                        <p:cTn id="73" dur="1" fill="hold">
                                          <p:stCondLst>
                                            <p:cond delay="0"/>
                                          </p:stCondLst>
                                        </p:cTn>
                                        <p:tgtEl>
                                          <p:spTgt spid="230"/>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274"/>
                                        </p:tgtEl>
                                        <p:attrNameLst>
                                          <p:attrName>style.visibility</p:attrName>
                                        </p:attrNameLst>
                                      </p:cBhvr>
                                      <p:to>
                                        <p:strVal val="visible"/>
                                      </p:to>
                                    </p:set>
                                  </p:childTnLst>
                                </p:cTn>
                              </p:par>
                            </p:childTnLst>
                          </p:cTn>
                        </p:par>
                        <p:par>
                          <p:cTn id="78" fill="hold">
                            <p:stCondLst>
                              <p:cond delay="0"/>
                            </p:stCondLst>
                            <p:childTnLst>
                              <p:par>
                                <p:cTn id="79" presetID="22" presetClass="entr" presetSubtype="1" fill="hold" grpId="0" nodeType="afterEffect">
                                  <p:stCondLst>
                                    <p:cond delay="0"/>
                                  </p:stCondLst>
                                  <p:childTnLst>
                                    <p:set>
                                      <p:cBhvr>
                                        <p:cTn id="80" dur="1" fill="hold">
                                          <p:stCondLst>
                                            <p:cond delay="0"/>
                                          </p:stCondLst>
                                        </p:cTn>
                                        <p:tgtEl>
                                          <p:spTgt spid="275"/>
                                        </p:tgtEl>
                                        <p:attrNameLst>
                                          <p:attrName>style.visibility</p:attrName>
                                        </p:attrNameLst>
                                      </p:cBhvr>
                                      <p:to>
                                        <p:strVal val="visible"/>
                                      </p:to>
                                    </p:set>
                                    <p:animEffect transition="in" filter="wipe(up)">
                                      <p:cBhvr>
                                        <p:cTn id="81" dur="500"/>
                                        <p:tgtEl>
                                          <p:spTgt spid="275"/>
                                        </p:tgtEl>
                                      </p:cBhvr>
                                    </p:animEffect>
                                  </p:childTnLst>
                                </p:cTn>
                              </p:par>
                            </p:childTnLst>
                          </p:cTn>
                        </p:par>
                        <p:par>
                          <p:cTn id="82" fill="hold">
                            <p:stCondLst>
                              <p:cond delay="500"/>
                            </p:stCondLst>
                            <p:childTnLst>
                              <p:par>
                                <p:cTn id="83" presetID="1" presetClass="entr" presetSubtype="0" fill="hold" nodeType="afterEffect">
                                  <p:stCondLst>
                                    <p:cond delay="0"/>
                                  </p:stCondLst>
                                  <p:childTnLst>
                                    <p:set>
                                      <p:cBhvr>
                                        <p:cTn id="84" dur="1" fill="hold">
                                          <p:stCondLst>
                                            <p:cond delay="0"/>
                                          </p:stCondLst>
                                        </p:cTn>
                                        <p:tgtEl>
                                          <p:spTgt spid="230"/>
                                        </p:tgtEl>
                                        <p:attrNameLst>
                                          <p:attrName>style.visibility</p:attrName>
                                        </p:attrNameLst>
                                      </p:cBhvr>
                                      <p:to>
                                        <p:strVal val="visible"/>
                                      </p:to>
                                    </p:set>
                                  </p:childTnLst>
                                </p:cTn>
                              </p:par>
                            </p:childTnLst>
                          </p:cTn>
                        </p:par>
                        <p:par>
                          <p:cTn id="85" fill="hold">
                            <p:stCondLst>
                              <p:cond delay="500"/>
                            </p:stCondLst>
                            <p:childTnLst>
                              <p:par>
                                <p:cTn id="86" presetID="22" presetClass="entr" presetSubtype="1" fill="hold" grpId="0" nodeType="afterEffect">
                                  <p:stCondLst>
                                    <p:cond delay="0"/>
                                  </p:stCondLst>
                                  <p:childTnLst>
                                    <p:set>
                                      <p:cBhvr>
                                        <p:cTn id="87" dur="1" fill="hold">
                                          <p:stCondLst>
                                            <p:cond delay="0"/>
                                          </p:stCondLst>
                                        </p:cTn>
                                        <p:tgtEl>
                                          <p:spTgt spid="276"/>
                                        </p:tgtEl>
                                        <p:attrNameLst>
                                          <p:attrName>style.visibility</p:attrName>
                                        </p:attrNameLst>
                                      </p:cBhvr>
                                      <p:to>
                                        <p:strVal val="visible"/>
                                      </p:to>
                                    </p:set>
                                    <p:animEffect transition="in" filter="wipe(up)">
                                      <p:cBhvr>
                                        <p:cTn id="88" dur="500"/>
                                        <p:tgtEl>
                                          <p:spTgt spid="276"/>
                                        </p:tgtEl>
                                      </p:cBhvr>
                                    </p:animEffect>
                                  </p:childTnLst>
                                </p:cTn>
                              </p:par>
                            </p:childTnLst>
                          </p:cTn>
                        </p:par>
                        <p:par>
                          <p:cTn id="89" fill="hold">
                            <p:stCondLst>
                              <p:cond delay="1000"/>
                            </p:stCondLst>
                            <p:childTnLst>
                              <p:par>
                                <p:cTn id="90" presetID="22" presetClass="entr" presetSubtype="1" fill="hold" grpId="0" nodeType="afterEffect">
                                  <p:stCondLst>
                                    <p:cond delay="0"/>
                                  </p:stCondLst>
                                  <p:childTnLst>
                                    <p:set>
                                      <p:cBhvr>
                                        <p:cTn id="91" dur="1" fill="hold">
                                          <p:stCondLst>
                                            <p:cond delay="0"/>
                                          </p:stCondLst>
                                        </p:cTn>
                                        <p:tgtEl>
                                          <p:spTgt spid="277"/>
                                        </p:tgtEl>
                                        <p:attrNameLst>
                                          <p:attrName>style.visibility</p:attrName>
                                        </p:attrNameLst>
                                      </p:cBhvr>
                                      <p:to>
                                        <p:strVal val="visible"/>
                                      </p:to>
                                    </p:set>
                                    <p:animEffect transition="in" filter="wipe(up)">
                                      <p:cBhvr>
                                        <p:cTn id="92" dur="500"/>
                                        <p:tgtEl>
                                          <p:spTgt spid="277"/>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278"/>
                                        </p:tgtEl>
                                        <p:attrNameLst>
                                          <p:attrName>style.visibility</p:attrName>
                                        </p:attrNameLst>
                                      </p:cBhvr>
                                      <p:to>
                                        <p:strVal val="visible"/>
                                      </p:to>
                                    </p:set>
                                    <p:animEffect transition="in" filter="wipe(up)">
                                      <p:cBhvr>
                                        <p:cTn id="95" dur="500"/>
                                        <p:tgtEl>
                                          <p:spTgt spid="278"/>
                                        </p:tgtEl>
                                      </p:cBhvr>
                                    </p:animEffect>
                                  </p:childTnLst>
                                </p:cTn>
                              </p:par>
                              <p:par>
                                <p:cTn id="96" presetID="22" presetClass="entr" presetSubtype="1" fill="hold" grpId="0" nodeType="withEffect">
                                  <p:stCondLst>
                                    <p:cond delay="0"/>
                                  </p:stCondLst>
                                  <p:childTnLst>
                                    <p:set>
                                      <p:cBhvr>
                                        <p:cTn id="97" dur="1" fill="hold">
                                          <p:stCondLst>
                                            <p:cond delay="0"/>
                                          </p:stCondLst>
                                        </p:cTn>
                                        <p:tgtEl>
                                          <p:spTgt spid="279"/>
                                        </p:tgtEl>
                                        <p:attrNameLst>
                                          <p:attrName>style.visibility</p:attrName>
                                        </p:attrNameLst>
                                      </p:cBhvr>
                                      <p:to>
                                        <p:strVal val="visible"/>
                                      </p:to>
                                    </p:set>
                                    <p:animEffect transition="in" filter="wipe(up)">
                                      <p:cBhvr>
                                        <p:cTn id="98" dur="500"/>
                                        <p:tgtEl>
                                          <p:spTgt spid="279"/>
                                        </p:tgtEl>
                                      </p:cBhvr>
                                    </p:animEffect>
                                  </p:childTnLst>
                                </p:cTn>
                              </p:par>
                            </p:childTnLst>
                          </p:cTn>
                        </p:par>
                        <p:par>
                          <p:cTn id="99" fill="hold">
                            <p:stCondLst>
                              <p:cond delay="1500"/>
                            </p:stCondLst>
                            <p:childTnLst>
                              <p:par>
                                <p:cTn id="100" presetID="22" presetClass="entr" presetSubtype="1" fill="hold" grpId="0" nodeType="afterEffect">
                                  <p:stCondLst>
                                    <p:cond delay="0"/>
                                  </p:stCondLst>
                                  <p:childTnLst>
                                    <p:set>
                                      <p:cBhvr>
                                        <p:cTn id="101" dur="1" fill="hold">
                                          <p:stCondLst>
                                            <p:cond delay="0"/>
                                          </p:stCondLst>
                                        </p:cTn>
                                        <p:tgtEl>
                                          <p:spTgt spid="280"/>
                                        </p:tgtEl>
                                        <p:attrNameLst>
                                          <p:attrName>style.visibility</p:attrName>
                                        </p:attrNameLst>
                                      </p:cBhvr>
                                      <p:to>
                                        <p:strVal val="visible"/>
                                      </p:to>
                                    </p:set>
                                    <p:animEffect transition="in" filter="wipe(up)">
                                      <p:cBhvr>
                                        <p:cTn id="102" dur="500"/>
                                        <p:tgtEl>
                                          <p:spTgt spid="280"/>
                                        </p:tgtEl>
                                      </p:cBhvr>
                                    </p:animEffect>
                                  </p:childTnLst>
                                </p:cTn>
                              </p:par>
                              <p:par>
                                <p:cTn id="103" presetID="22" presetClass="entr" presetSubtype="1" fill="hold" grpId="0" nodeType="withEffect">
                                  <p:stCondLst>
                                    <p:cond delay="0"/>
                                  </p:stCondLst>
                                  <p:childTnLst>
                                    <p:set>
                                      <p:cBhvr>
                                        <p:cTn id="104" dur="1" fill="hold">
                                          <p:stCondLst>
                                            <p:cond delay="0"/>
                                          </p:stCondLst>
                                        </p:cTn>
                                        <p:tgtEl>
                                          <p:spTgt spid="281"/>
                                        </p:tgtEl>
                                        <p:attrNameLst>
                                          <p:attrName>style.visibility</p:attrName>
                                        </p:attrNameLst>
                                      </p:cBhvr>
                                      <p:to>
                                        <p:strVal val="visible"/>
                                      </p:to>
                                    </p:set>
                                    <p:animEffect transition="in" filter="wipe(up)">
                                      <p:cBhvr>
                                        <p:cTn id="105" dur="500"/>
                                        <p:tgtEl>
                                          <p:spTgt spid="281"/>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282"/>
                                        </p:tgtEl>
                                        <p:attrNameLst>
                                          <p:attrName>style.visibility</p:attrName>
                                        </p:attrNameLst>
                                      </p:cBhvr>
                                      <p:to>
                                        <p:strVal val="visible"/>
                                      </p:to>
                                    </p:set>
                                    <p:animEffect transition="in" filter="wipe(up)">
                                      <p:cBhvr>
                                        <p:cTn id="108" dur="500"/>
                                        <p:tgtEl>
                                          <p:spTgt spid="282"/>
                                        </p:tgtEl>
                                      </p:cBhvr>
                                    </p:animEffect>
                                  </p:childTnLst>
                                </p:cTn>
                              </p:par>
                            </p:childTnLst>
                          </p:cTn>
                        </p:par>
                        <p:par>
                          <p:cTn id="109" fill="hold">
                            <p:stCondLst>
                              <p:cond delay="2000"/>
                            </p:stCondLst>
                            <p:childTnLst>
                              <p:par>
                                <p:cTn id="110" presetID="22" presetClass="entr" presetSubtype="1" fill="hold" grpId="0" nodeType="afterEffect">
                                  <p:stCondLst>
                                    <p:cond delay="0"/>
                                  </p:stCondLst>
                                  <p:childTnLst>
                                    <p:set>
                                      <p:cBhvr>
                                        <p:cTn id="111" dur="1" fill="hold">
                                          <p:stCondLst>
                                            <p:cond delay="0"/>
                                          </p:stCondLst>
                                        </p:cTn>
                                        <p:tgtEl>
                                          <p:spTgt spid="283"/>
                                        </p:tgtEl>
                                        <p:attrNameLst>
                                          <p:attrName>style.visibility</p:attrName>
                                        </p:attrNameLst>
                                      </p:cBhvr>
                                      <p:to>
                                        <p:strVal val="visible"/>
                                      </p:to>
                                    </p:set>
                                    <p:animEffect transition="in" filter="wipe(up)">
                                      <p:cBhvr>
                                        <p:cTn id="112" dur="500"/>
                                        <p:tgtEl>
                                          <p:spTgt spid="283"/>
                                        </p:tgtEl>
                                      </p:cBhvr>
                                    </p:animEffect>
                                  </p:childTnLst>
                                </p:cTn>
                              </p:par>
                              <p:par>
                                <p:cTn id="113" presetID="22" presetClass="entr" presetSubtype="1" fill="hold" grpId="0" nodeType="withEffect">
                                  <p:stCondLst>
                                    <p:cond delay="0"/>
                                  </p:stCondLst>
                                  <p:childTnLst>
                                    <p:set>
                                      <p:cBhvr>
                                        <p:cTn id="114" dur="1" fill="hold">
                                          <p:stCondLst>
                                            <p:cond delay="0"/>
                                          </p:stCondLst>
                                        </p:cTn>
                                        <p:tgtEl>
                                          <p:spTgt spid="284"/>
                                        </p:tgtEl>
                                        <p:attrNameLst>
                                          <p:attrName>style.visibility</p:attrName>
                                        </p:attrNameLst>
                                      </p:cBhvr>
                                      <p:to>
                                        <p:strVal val="visible"/>
                                      </p:to>
                                    </p:set>
                                    <p:animEffect transition="in" filter="wipe(up)">
                                      <p:cBhvr>
                                        <p:cTn id="115" dur="500"/>
                                        <p:tgtEl>
                                          <p:spTgt spid="284"/>
                                        </p:tgtEl>
                                      </p:cBhvr>
                                    </p:animEffect>
                                  </p:childTnLst>
                                </p:cTn>
                              </p:par>
                              <p:par>
                                <p:cTn id="116" presetID="22" presetClass="entr" presetSubtype="1" fill="hold" grpId="0" nodeType="withEffect">
                                  <p:stCondLst>
                                    <p:cond delay="0"/>
                                  </p:stCondLst>
                                  <p:childTnLst>
                                    <p:set>
                                      <p:cBhvr>
                                        <p:cTn id="117" dur="1" fill="hold">
                                          <p:stCondLst>
                                            <p:cond delay="0"/>
                                          </p:stCondLst>
                                        </p:cTn>
                                        <p:tgtEl>
                                          <p:spTgt spid="285"/>
                                        </p:tgtEl>
                                        <p:attrNameLst>
                                          <p:attrName>style.visibility</p:attrName>
                                        </p:attrNameLst>
                                      </p:cBhvr>
                                      <p:to>
                                        <p:strVal val="visible"/>
                                      </p:to>
                                    </p:set>
                                    <p:animEffect transition="in" filter="wipe(up)">
                                      <p:cBhvr>
                                        <p:cTn id="118" dur="500"/>
                                        <p:tgtEl>
                                          <p:spTgt spid="285"/>
                                        </p:tgtEl>
                                      </p:cBhvr>
                                    </p:animEffect>
                                  </p:childTnLst>
                                </p:cTn>
                              </p:par>
                            </p:childTnLst>
                          </p:cTn>
                        </p:par>
                        <p:par>
                          <p:cTn id="119" fill="hold">
                            <p:stCondLst>
                              <p:cond delay="2500"/>
                            </p:stCondLst>
                            <p:childTnLst>
                              <p:par>
                                <p:cTn id="120" presetID="1" presetClass="entr" presetSubtype="0" fill="hold" nodeType="afterEffect">
                                  <p:stCondLst>
                                    <p:cond delay="0"/>
                                  </p:stCondLst>
                                  <p:childTnLst>
                                    <p:set>
                                      <p:cBhvr>
                                        <p:cTn id="121" dur="1" fill="hold">
                                          <p:stCondLst>
                                            <p:cond delay="0"/>
                                          </p:stCondLst>
                                        </p:cTn>
                                        <p:tgtEl>
                                          <p:spTgt spid="265"/>
                                        </p:tgtEl>
                                        <p:attrNameLst>
                                          <p:attrName>style.visibility</p:attrName>
                                        </p:attrNameLst>
                                      </p:cBhvr>
                                      <p:to>
                                        <p:strVal val="visible"/>
                                      </p:to>
                                    </p:set>
                                  </p:childTnLst>
                                </p:cTn>
                              </p:par>
                              <p:par>
                                <p:cTn id="122" presetID="1" presetClass="exit" presetSubtype="0" fill="hold" grpId="1" nodeType="withEffect">
                                  <p:stCondLst>
                                    <p:cond delay="0"/>
                                  </p:stCondLst>
                                  <p:childTnLst>
                                    <p:set>
                                      <p:cBhvr>
                                        <p:cTn id="123" dur="1" fill="hold">
                                          <p:stCondLst>
                                            <p:cond delay="0"/>
                                          </p:stCondLst>
                                        </p:cTn>
                                        <p:tgtEl>
                                          <p:spTgt spid="284"/>
                                        </p:tgtEl>
                                        <p:attrNameLst>
                                          <p:attrName>style.visibility</p:attrName>
                                        </p:attrNameLst>
                                      </p:cBhvr>
                                      <p:to>
                                        <p:strVal val="hidden"/>
                                      </p:to>
                                    </p:set>
                                  </p:childTnLst>
                                </p:cTn>
                              </p:par>
                              <p:par>
                                <p:cTn id="124" presetID="1" presetClass="exit" presetSubtype="0" fill="hold" grpId="1" nodeType="withEffect">
                                  <p:stCondLst>
                                    <p:cond delay="0"/>
                                  </p:stCondLst>
                                  <p:childTnLst>
                                    <p:set>
                                      <p:cBhvr>
                                        <p:cTn id="125" dur="1" fill="hold">
                                          <p:stCondLst>
                                            <p:cond delay="0"/>
                                          </p:stCondLst>
                                        </p:cTn>
                                        <p:tgtEl>
                                          <p:spTgt spid="283"/>
                                        </p:tgtEl>
                                        <p:attrNameLst>
                                          <p:attrName>style.visibility</p:attrName>
                                        </p:attrNameLst>
                                      </p:cBhvr>
                                      <p:to>
                                        <p:strVal val="hidden"/>
                                      </p:to>
                                    </p:set>
                                  </p:childTnLst>
                                </p:cTn>
                              </p:par>
                              <p:par>
                                <p:cTn id="126" presetID="1" presetClass="exit" presetSubtype="0" fill="hold" grpId="1" nodeType="withEffect">
                                  <p:stCondLst>
                                    <p:cond delay="0"/>
                                  </p:stCondLst>
                                  <p:childTnLst>
                                    <p:set>
                                      <p:cBhvr>
                                        <p:cTn id="127" dur="1" fill="hold">
                                          <p:stCondLst>
                                            <p:cond delay="0"/>
                                          </p:stCondLst>
                                        </p:cTn>
                                        <p:tgtEl>
                                          <p:spTgt spid="282"/>
                                        </p:tgtEl>
                                        <p:attrNameLst>
                                          <p:attrName>style.visibility</p:attrName>
                                        </p:attrNameLst>
                                      </p:cBhvr>
                                      <p:to>
                                        <p:strVal val="hidden"/>
                                      </p:to>
                                    </p:set>
                                  </p:childTnLst>
                                </p:cTn>
                              </p:par>
                              <p:par>
                                <p:cTn id="128" presetID="1" presetClass="exit" presetSubtype="0" fill="hold" grpId="1" nodeType="withEffect">
                                  <p:stCondLst>
                                    <p:cond delay="0"/>
                                  </p:stCondLst>
                                  <p:childTnLst>
                                    <p:set>
                                      <p:cBhvr>
                                        <p:cTn id="129" dur="1" fill="hold">
                                          <p:stCondLst>
                                            <p:cond delay="0"/>
                                          </p:stCondLst>
                                        </p:cTn>
                                        <p:tgtEl>
                                          <p:spTgt spid="281"/>
                                        </p:tgtEl>
                                        <p:attrNameLst>
                                          <p:attrName>style.visibility</p:attrName>
                                        </p:attrNameLst>
                                      </p:cBhvr>
                                      <p:to>
                                        <p:strVal val="hidden"/>
                                      </p:to>
                                    </p:set>
                                  </p:childTnLst>
                                </p:cTn>
                              </p:par>
                            </p:childTnLst>
                          </p:cTn>
                        </p:par>
                        <p:par>
                          <p:cTn id="130" fill="hold">
                            <p:stCondLst>
                              <p:cond delay="2500"/>
                            </p:stCondLst>
                            <p:childTnLst>
                              <p:par>
                                <p:cTn id="131" presetID="1" presetClass="exit" presetSubtype="0" fill="hold" grpId="1" nodeType="afterEffect">
                                  <p:stCondLst>
                                    <p:cond delay="0"/>
                                  </p:stCondLst>
                                  <p:childTnLst>
                                    <p:set>
                                      <p:cBhvr>
                                        <p:cTn id="132" dur="1" fill="hold">
                                          <p:stCondLst>
                                            <p:cond delay="0"/>
                                          </p:stCondLst>
                                        </p:cTn>
                                        <p:tgtEl>
                                          <p:spTgt spid="280"/>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279"/>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278"/>
                                        </p:tgtEl>
                                        <p:attrNameLst>
                                          <p:attrName>style.visibility</p:attrName>
                                        </p:attrNameLst>
                                      </p:cBhvr>
                                      <p:to>
                                        <p:strVal val="hidden"/>
                                      </p:to>
                                    </p:set>
                                  </p:childTnLst>
                                </p:cTn>
                              </p:par>
                            </p:childTnLst>
                          </p:cTn>
                        </p:par>
                        <p:par>
                          <p:cTn id="137" fill="hold">
                            <p:stCondLst>
                              <p:cond delay="2500"/>
                            </p:stCondLst>
                            <p:childTnLst>
                              <p:par>
                                <p:cTn id="138" presetID="1" presetClass="exit" presetSubtype="0" fill="hold" grpId="1" nodeType="afterEffect">
                                  <p:stCondLst>
                                    <p:cond delay="0"/>
                                  </p:stCondLst>
                                  <p:childTnLst>
                                    <p:set>
                                      <p:cBhvr>
                                        <p:cTn id="139" dur="1" fill="hold">
                                          <p:stCondLst>
                                            <p:cond delay="0"/>
                                          </p:stCondLst>
                                        </p:cTn>
                                        <p:tgtEl>
                                          <p:spTgt spid="277"/>
                                        </p:tgtEl>
                                        <p:attrNameLst>
                                          <p:attrName>style.visibility</p:attrName>
                                        </p:attrNameLst>
                                      </p:cBhvr>
                                      <p:to>
                                        <p:strVal val="hidden"/>
                                      </p:to>
                                    </p:set>
                                  </p:childTnLst>
                                </p:cTn>
                              </p:par>
                              <p:par>
                                <p:cTn id="140" presetID="1" presetClass="exit" presetSubtype="0" fill="hold" grpId="1" nodeType="withEffect">
                                  <p:stCondLst>
                                    <p:cond delay="0"/>
                                  </p:stCondLst>
                                  <p:childTnLst>
                                    <p:set>
                                      <p:cBhvr>
                                        <p:cTn id="141" dur="1" fill="hold">
                                          <p:stCondLst>
                                            <p:cond delay="0"/>
                                          </p:stCondLst>
                                        </p:cTn>
                                        <p:tgtEl>
                                          <p:spTgt spid="276"/>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275"/>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285"/>
                                        </p:tgtEl>
                                        <p:attrNameLst>
                                          <p:attrName>style.visibility</p:attrName>
                                        </p:attrNameLst>
                                      </p:cBhvr>
                                      <p:to>
                                        <p:strVal val="hidden"/>
                                      </p:to>
                                    </p:set>
                                  </p:childTnLst>
                                </p:cTn>
                              </p:par>
                              <p:par>
                                <p:cTn id="146" presetID="1" presetClass="exit" presetSubtype="0" fill="hold" nodeType="withEffect">
                                  <p:stCondLst>
                                    <p:cond delay="0"/>
                                  </p:stCondLst>
                                  <p:childTnLst>
                                    <p:set>
                                      <p:cBhvr>
                                        <p:cTn id="147" dur="1" fill="hold">
                                          <p:stCondLst>
                                            <p:cond delay="0"/>
                                          </p:stCondLst>
                                        </p:cTn>
                                        <p:tgtEl>
                                          <p:spTgt spid="230"/>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274"/>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nodeType="clickEffect">
                                  <p:stCondLst>
                                    <p:cond delay="0"/>
                                  </p:stCondLst>
                                  <p:childTnLst>
                                    <p:set>
                                      <p:cBhvr>
                                        <p:cTn id="153"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29" grpId="1" animBg="1"/>
      <p:bldP spid="260" grpId="0" animBg="1"/>
      <p:bldP spid="260" grpId="1" animBg="1"/>
      <p:bldP spid="261" grpId="0" animBg="1"/>
      <p:bldP spid="261" grpId="1" animBg="1"/>
      <p:bldP spid="262" grpId="0" animBg="1"/>
      <p:bldP spid="262" grpId="1" animBg="1"/>
      <p:bldP spid="263" grpId="0" animBg="1"/>
      <p:bldP spid="263" grpId="1" animBg="1"/>
      <p:bldP spid="264" grpId="0" animBg="1"/>
      <p:bldP spid="264" grpId="1" animBg="1"/>
      <p:bldP spid="270" grpId="0" animBg="1"/>
      <p:bldP spid="270" grpId="1" animBg="1"/>
      <p:bldP spid="271" grpId="0" animBg="1"/>
      <p:bldP spid="271" grpId="1" animBg="1"/>
      <p:bldP spid="272" grpId="0" animBg="1"/>
      <p:bldP spid="272" grpId="1" animBg="1"/>
      <p:bldP spid="273" grpId="0" animBg="1"/>
      <p:bldP spid="273" grpId="1" animBg="1"/>
      <p:bldP spid="275" grpId="0" animBg="1"/>
      <p:bldP spid="275" grpId="1" animBg="1"/>
      <p:bldP spid="276" grpId="0" animBg="1"/>
      <p:bldP spid="276" grpId="1" animBg="1"/>
      <p:bldP spid="277" grpId="0" animBg="1"/>
      <p:bldP spid="277" grpId="1" animBg="1"/>
      <p:bldP spid="278" grpId="0" animBg="1"/>
      <p:bldP spid="278" grpId="1" animBg="1"/>
      <p:bldP spid="279" grpId="0" animBg="1"/>
      <p:bldP spid="279" grpId="1" animBg="1"/>
      <p:bldP spid="280" grpId="0" animBg="1"/>
      <p:bldP spid="280" grpId="1" animBg="1"/>
      <p:bldP spid="281" grpId="0" animBg="1"/>
      <p:bldP spid="281" grpId="1" animBg="1"/>
      <p:bldP spid="282" grpId="0" animBg="1"/>
      <p:bldP spid="282" grpId="1" animBg="1"/>
      <p:bldP spid="283" grpId="0" animBg="1"/>
      <p:bldP spid="283" grpId="1" animBg="1"/>
      <p:bldP spid="284" grpId="0" animBg="1"/>
      <p:bldP spid="284" grpId="1" animBg="1"/>
      <p:bldP spid="285" grpId="0" animBg="1"/>
      <p:bldP spid="285"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08817" y="1370275"/>
            <a:ext cx="6271636" cy="581762"/>
          </a:xfrm>
          <a:prstGeom prst="rect">
            <a:avLst/>
          </a:prstGeom>
        </p:spPr>
        <p:txBody>
          <a:bodyPr wrap="square">
            <a:spAutoFit/>
          </a:bodyPr>
          <a:lstStyle/>
          <a:p>
            <a:pPr lvl="0">
              <a:lnSpc>
                <a:spcPct val="125000"/>
              </a:lnSpc>
            </a:pPr>
            <a:r>
              <a:rPr lang="zh-CN" altLang="en-US" sz="2800" b="1" dirty="0" smtClean="0">
                <a:solidFill>
                  <a:srgbClr val="ED7D31">
                    <a:lumMod val="75000"/>
                  </a:srgbClr>
                </a:solidFill>
                <a:latin typeface="微软雅黑" panose="020B0503020204020204" pitchFamily="34" charset="-122"/>
                <a:ea typeface="微软雅黑" panose="020B0503020204020204" pitchFamily="34" charset="-122"/>
              </a:rPr>
              <a:t>排序</a:t>
            </a:r>
            <a:endParaRPr lang="zh-CN" altLang="en-US" sz="28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124" y="1491790"/>
            <a:ext cx="461108" cy="461108"/>
          </a:xfrm>
          <a:prstGeom prst="rect">
            <a:avLst/>
          </a:prstGeom>
        </p:spPr>
      </p:pic>
      <p:sp>
        <p:nvSpPr>
          <p:cNvPr id="6" name="矩形 5"/>
          <p:cNvSpPr/>
          <p:nvPr/>
        </p:nvSpPr>
        <p:spPr>
          <a:xfrm>
            <a:off x="1518209" y="419365"/>
            <a:ext cx="411141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中期图像识别技术</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7" name="矩形 46"/>
          <p:cNvSpPr/>
          <p:nvPr/>
        </p:nvSpPr>
        <p:spPr>
          <a:xfrm>
            <a:off x="6809511" y="6020236"/>
            <a:ext cx="942950" cy="415498"/>
          </a:xfrm>
          <a:prstGeom prst="rect">
            <a:avLst/>
          </a:prstGeom>
        </p:spPr>
        <p:txBody>
          <a:bodyPr wrap="square">
            <a:spAutoFit/>
          </a:bodyPr>
          <a:lstStyle/>
          <a:p>
            <a:pPr marL="0" lvl="1" algn="ctr">
              <a:defRPr/>
            </a:pPr>
            <a:r>
              <a:rPr lang="en-US" altLang="zh-CN" sz="1050" dirty="0">
                <a:solidFill>
                  <a:schemeClr val="bg1"/>
                </a:solidFill>
                <a:latin typeface="Constantia" pitchFamily="18" charset="0"/>
              </a:rPr>
              <a:t>Contextual Visual Word</a:t>
            </a:r>
          </a:p>
        </p:txBody>
      </p:sp>
      <p:sp>
        <p:nvSpPr>
          <p:cNvPr id="106" name="TextBox 94"/>
          <p:cNvSpPr txBox="1">
            <a:spLocks noChangeArrowheads="1"/>
          </p:cNvSpPr>
          <p:nvPr/>
        </p:nvSpPr>
        <p:spPr bwMode="auto">
          <a:xfrm>
            <a:off x="4453849" y="6411140"/>
            <a:ext cx="4270593" cy="253916"/>
          </a:xfrm>
          <a:prstGeom prst="rect">
            <a:avLst/>
          </a:prstGeom>
          <a:noFill/>
          <a:ln w="9525">
            <a:noFill/>
            <a:miter lim="800000"/>
            <a:headEnd/>
            <a:tailEnd/>
          </a:ln>
        </p:spPr>
        <p:txBody>
          <a:bodyPr wrap="square">
            <a:spAutoFit/>
          </a:bodyPr>
          <a:lstStyle/>
          <a:p>
            <a:r>
              <a:rPr lang="en-US" sz="1050" b="1" dirty="0" err="1">
                <a:latin typeface="Arial"/>
                <a:cs typeface="Arial"/>
              </a:rPr>
              <a:t>Nister</a:t>
            </a:r>
            <a:r>
              <a:rPr lang="en-US" sz="1050" b="1" dirty="0">
                <a:latin typeface="Arial"/>
                <a:cs typeface="Arial"/>
              </a:rPr>
              <a:t>, Scalable Recognition with a Vocabulary Tree, </a:t>
            </a:r>
            <a:r>
              <a:rPr lang="en-US" sz="1050" b="1" i="1" dirty="0">
                <a:latin typeface="Arial"/>
                <a:cs typeface="Arial"/>
              </a:rPr>
              <a:t>CVPR 06</a:t>
            </a:r>
            <a:r>
              <a:rPr lang="en-US" sz="1050" dirty="0">
                <a:latin typeface="Arial"/>
                <a:cs typeface="Arial"/>
              </a:rPr>
              <a:t>.</a:t>
            </a:r>
          </a:p>
        </p:txBody>
      </p:sp>
      <p:sp>
        <p:nvSpPr>
          <p:cNvPr id="4" name="文本框 3"/>
          <p:cNvSpPr txBox="1"/>
          <p:nvPr/>
        </p:nvSpPr>
        <p:spPr>
          <a:xfrm>
            <a:off x="730124" y="1952037"/>
            <a:ext cx="7589290" cy="830997"/>
          </a:xfrm>
          <a:prstGeom prst="rect">
            <a:avLst/>
          </a:prstGeom>
          <a:noFill/>
        </p:spPr>
        <p:txBody>
          <a:bodyPr wrap="square" rtlCol="0">
            <a:spAutoFit/>
          </a:bodyPr>
          <a:lstStyle>
            <a:defPPr>
              <a:defRPr lang="zh-CN"/>
            </a:defPPr>
            <a:lvl2pPr marL="742950" lvl="1" indent="-285750" fontAlgn="base">
              <a:spcAft>
                <a:spcPct val="0"/>
              </a:spcAft>
              <a:buClr>
                <a:schemeClr val="accent2"/>
              </a:buClr>
              <a:buSzPct val="76000"/>
              <a:buFont typeface="Wingdings" panose="05000000000000000000" pitchFamily="2" charset="2"/>
              <a:buChar char="l"/>
              <a:defRPr sz="2400" i="1">
                <a:latin typeface="Arial"/>
                <a:cs typeface="Arial"/>
              </a:defRPr>
            </a:lvl2pPr>
          </a:lstStyle>
          <a:p>
            <a:pPr lvl="1">
              <a:buClr>
                <a:srgbClr val="CC0099"/>
              </a:buClr>
              <a:buFont typeface="Wingdings" panose="05000000000000000000" pitchFamily="2" charset="2"/>
              <a:buChar char="u"/>
            </a:pPr>
            <a:r>
              <a:rPr lang="en-US" altLang="zh-CN" i="0" dirty="0" err="1" smtClean="0">
                <a:solidFill>
                  <a:srgbClr val="CC0099"/>
                </a:solidFill>
                <a:latin typeface="微软雅黑" panose="020B0503020204020204" pitchFamily="34" charset="-122"/>
                <a:ea typeface="微软雅黑" panose="020B0503020204020204" pitchFamily="34" charset="-122"/>
              </a:rPr>
              <a:t>tf</a:t>
            </a:r>
            <a:r>
              <a:rPr lang="en-US" altLang="zh-CN" i="0" dirty="0" smtClean="0">
                <a:solidFill>
                  <a:srgbClr val="CC0099"/>
                </a:solidFill>
                <a:latin typeface="微软雅黑" panose="020B0503020204020204" pitchFamily="34" charset="-122"/>
                <a:ea typeface="微软雅黑" panose="020B0503020204020204" pitchFamily="34" charset="-122"/>
              </a:rPr>
              <a:t>-IDF </a:t>
            </a:r>
            <a:r>
              <a:rPr lang="zh-CN" altLang="en-US" i="0" dirty="0">
                <a:solidFill>
                  <a:srgbClr val="CC0099"/>
                </a:solidFill>
                <a:latin typeface="微软雅黑" panose="020B0503020204020204" pitchFamily="34" charset="-122"/>
                <a:ea typeface="微软雅黑" panose="020B0503020204020204" pitchFamily="34" charset="-122"/>
              </a:rPr>
              <a:t>加权</a:t>
            </a:r>
            <a:r>
              <a:rPr lang="zh-CN" altLang="en-US" i="0" dirty="0" smtClean="0">
                <a:solidFill>
                  <a:srgbClr val="CC0099"/>
                </a:solidFill>
                <a:latin typeface="微软雅黑" panose="020B0503020204020204" pitchFamily="34" charset="-122"/>
                <a:ea typeface="微软雅黑" panose="020B0503020204020204" pitchFamily="34" charset="-122"/>
              </a:rPr>
              <a:t>（</a:t>
            </a:r>
            <a:r>
              <a:rPr lang="en-US" altLang="zh-CN" i="0" dirty="0">
                <a:solidFill>
                  <a:srgbClr val="CC0099"/>
                </a:solidFill>
                <a:latin typeface="微软雅黑" panose="020B0503020204020204" pitchFamily="34" charset="-122"/>
                <a:ea typeface="微软雅黑" panose="020B0503020204020204" pitchFamily="34" charset="-122"/>
              </a:rPr>
              <a:t>Term frequency </a:t>
            </a:r>
            <a:r>
              <a:rPr lang="en-US" altLang="zh-CN" i="0" dirty="0" smtClean="0">
                <a:solidFill>
                  <a:srgbClr val="CC0099"/>
                </a:solidFill>
                <a:latin typeface="微软雅黑" panose="020B0503020204020204" pitchFamily="34" charset="-122"/>
                <a:ea typeface="微软雅黑" panose="020B0503020204020204" pitchFamily="34" charset="-122"/>
              </a:rPr>
              <a:t>- </a:t>
            </a:r>
            <a:r>
              <a:rPr lang="en-US" altLang="zh-CN" i="0" dirty="0">
                <a:solidFill>
                  <a:srgbClr val="CC0099"/>
                </a:solidFill>
                <a:latin typeface="微软雅黑" panose="020B0503020204020204" pitchFamily="34" charset="-122"/>
                <a:ea typeface="微软雅黑" panose="020B0503020204020204" pitchFamily="34" charset="-122"/>
              </a:rPr>
              <a:t>inverse document frequency</a:t>
            </a:r>
            <a:r>
              <a:rPr lang="zh-CN" altLang="en-US" i="0" dirty="0" smtClean="0">
                <a:solidFill>
                  <a:srgbClr val="CC0099"/>
                </a:solidFill>
                <a:latin typeface="微软雅黑" panose="020B0503020204020204" pitchFamily="34" charset="-122"/>
                <a:ea typeface="微软雅黑" panose="020B0503020204020204" pitchFamily="34" charset="-122"/>
              </a:rPr>
              <a:t>）</a:t>
            </a:r>
            <a:endParaRPr lang="en-US" altLang="zh-CN" i="0" dirty="0">
              <a:solidFill>
                <a:srgbClr val="CC0099"/>
              </a:solidFill>
              <a:latin typeface="微软雅黑" panose="020B0503020204020204" pitchFamily="34" charset="-122"/>
              <a:ea typeface="微软雅黑" panose="020B0503020204020204" pitchFamily="34" charset="-122"/>
            </a:endParaRPr>
          </a:p>
        </p:txBody>
      </p:sp>
      <p:pic>
        <p:nvPicPr>
          <p:cNvPr id="22" name="Picture 70" descr="114_1469"/>
          <p:cNvPicPr>
            <a:picLocks noChangeAspect="1" noChangeArrowheads="1"/>
          </p:cNvPicPr>
          <p:nvPr/>
        </p:nvPicPr>
        <p:blipFill>
          <a:blip r:embed="rId4" cstate="print"/>
          <a:srcRect/>
          <a:stretch>
            <a:fillRect/>
          </a:stretch>
        </p:blipFill>
        <p:spPr bwMode="auto">
          <a:xfrm>
            <a:off x="7506548" y="3296373"/>
            <a:ext cx="685800" cy="515541"/>
          </a:xfrm>
          <a:prstGeom prst="rect">
            <a:avLst/>
          </a:prstGeom>
          <a:noFill/>
          <a:ln w="9525">
            <a:noFill/>
            <a:miter lim="800000"/>
            <a:headEnd/>
            <a:tailEnd/>
          </a:ln>
        </p:spPr>
      </p:pic>
      <p:grpSp>
        <p:nvGrpSpPr>
          <p:cNvPr id="23" name="Group 2"/>
          <p:cNvGrpSpPr>
            <a:grpSpLocks/>
          </p:cNvGrpSpPr>
          <p:nvPr/>
        </p:nvGrpSpPr>
        <p:grpSpPr bwMode="auto">
          <a:xfrm>
            <a:off x="9563948" y="5410922"/>
            <a:ext cx="400050" cy="271463"/>
            <a:chOff x="3504" y="1728"/>
            <a:chExt cx="336" cy="228"/>
          </a:xfrm>
        </p:grpSpPr>
        <p:sp>
          <p:nvSpPr>
            <p:cNvPr id="24" name="Line 3"/>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sz="1350">
                <a:latin typeface="Arial"/>
                <a:cs typeface="Arial"/>
              </a:endParaRPr>
            </a:p>
          </p:txBody>
        </p:sp>
        <p:pic>
          <p:nvPicPr>
            <p:cNvPr id="25" name="Picture 4" descr="114_1469"/>
            <p:cNvPicPr>
              <a:picLocks noChangeAspect="1" noChangeArrowheads="1"/>
            </p:cNvPicPr>
            <p:nvPr/>
          </p:nvPicPr>
          <p:blipFill>
            <a:blip r:embed="rId5" cstate="print"/>
            <a:srcRect/>
            <a:stretch>
              <a:fillRect/>
            </a:stretch>
          </p:blipFill>
          <p:spPr bwMode="auto">
            <a:xfrm>
              <a:off x="3504" y="1776"/>
              <a:ext cx="240" cy="180"/>
            </a:xfrm>
            <a:prstGeom prst="rect">
              <a:avLst/>
            </a:prstGeom>
            <a:noFill/>
            <a:ln w="9525">
              <a:noFill/>
              <a:miter lim="800000"/>
              <a:headEnd/>
              <a:tailEnd/>
            </a:ln>
          </p:spPr>
        </p:pic>
      </p:grpSp>
      <p:pic>
        <p:nvPicPr>
          <p:cNvPr id="26" name="Picture 5" descr="114_1464"/>
          <p:cNvPicPr>
            <a:picLocks noChangeAspect="1" noChangeArrowheads="1"/>
          </p:cNvPicPr>
          <p:nvPr/>
        </p:nvPicPr>
        <p:blipFill>
          <a:blip r:embed="rId6" cstate="print"/>
          <a:srcRect/>
          <a:stretch>
            <a:fillRect/>
          </a:stretch>
        </p:blipFill>
        <p:spPr bwMode="auto">
          <a:xfrm>
            <a:off x="6020648" y="4325073"/>
            <a:ext cx="685800" cy="515541"/>
          </a:xfrm>
          <a:prstGeom prst="rect">
            <a:avLst/>
          </a:prstGeom>
          <a:noFill/>
          <a:ln w="9525">
            <a:noFill/>
            <a:miter lim="800000"/>
            <a:headEnd/>
            <a:tailEnd/>
          </a:ln>
        </p:spPr>
      </p:pic>
      <p:grpSp>
        <p:nvGrpSpPr>
          <p:cNvPr id="27" name="Group 9"/>
          <p:cNvGrpSpPr>
            <a:grpSpLocks/>
          </p:cNvGrpSpPr>
          <p:nvPr/>
        </p:nvGrpSpPr>
        <p:grpSpPr bwMode="auto">
          <a:xfrm>
            <a:off x="5908729" y="4510810"/>
            <a:ext cx="1585913" cy="1148954"/>
            <a:chOff x="1010" y="1836"/>
            <a:chExt cx="1332" cy="965"/>
          </a:xfrm>
        </p:grpSpPr>
        <p:sp>
          <p:nvSpPr>
            <p:cNvPr id="28" name="Line 10"/>
            <p:cNvSpPr>
              <a:spLocks noChangeShapeType="1"/>
            </p:cNvSpPr>
            <p:nvPr/>
          </p:nvSpPr>
          <p:spPr bwMode="auto">
            <a:xfrm flipH="1">
              <a:off x="1106" y="1836"/>
              <a:ext cx="1236" cy="881"/>
            </a:xfrm>
            <a:prstGeom prst="line">
              <a:avLst/>
            </a:prstGeom>
            <a:noFill/>
            <a:ln w="9525">
              <a:solidFill>
                <a:schemeClr val="tx1"/>
              </a:solidFill>
              <a:round/>
              <a:headEnd/>
              <a:tailEnd/>
            </a:ln>
          </p:spPr>
          <p:txBody>
            <a:bodyPr/>
            <a:lstStyle/>
            <a:p>
              <a:endParaRPr lang="en-US" sz="1350">
                <a:latin typeface="Arial"/>
                <a:cs typeface="Arial"/>
              </a:endParaRPr>
            </a:p>
          </p:txBody>
        </p:sp>
        <p:pic>
          <p:nvPicPr>
            <p:cNvPr id="29" name="Picture 11" descr="115_1531"/>
            <p:cNvPicPr>
              <a:picLocks noChangeAspect="1" noChangeArrowheads="1"/>
            </p:cNvPicPr>
            <p:nvPr/>
          </p:nvPicPr>
          <p:blipFill>
            <a:blip r:embed="rId7" cstate="print"/>
            <a:srcRect/>
            <a:stretch>
              <a:fillRect/>
            </a:stretch>
          </p:blipFill>
          <p:spPr bwMode="auto">
            <a:xfrm>
              <a:off x="1010" y="2621"/>
              <a:ext cx="240" cy="180"/>
            </a:xfrm>
            <a:prstGeom prst="rect">
              <a:avLst/>
            </a:prstGeom>
            <a:noFill/>
            <a:ln w="9525">
              <a:noFill/>
              <a:miter lim="800000"/>
              <a:headEnd/>
              <a:tailEnd/>
            </a:ln>
          </p:spPr>
        </p:pic>
      </p:grpSp>
      <p:grpSp>
        <p:nvGrpSpPr>
          <p:cNvPr id="30" name="Group 15"/>
          <p:cNvGrpSpPr>
            <a:grpSpLocks/>
          </p:cNvGrpSpPr>
          <p:nvPr/>
        </p:nvGrpSpPr>
        <p:grpSpPr bwMode="auto">
          <a:xfrm>
            <a:off x="6045651" y="3867873"/>
            <a:ext cx="2775347" cy="1988344"/>
            <a:chOff x="1152" y="1296"/>
            <a:chExt cx="2304" cy="1668"/>
          </a:xfrm>
        </p:grpSpPr>
        <p:sp>
          <p:nvSpPr>
            <p:cNvPr id="31" name="Line 16"/>
            <p:cNvSpPr>
              <a:spLocks noChangeShapeType="1"/>
            </p:cNvSpPr>
            <p:nvPr/>
          </p:nvSpPr>
          <p:spPr bwMode="auto">
            <a:xfrm flipH="1">
              <a:off x="1248" y="1296"/>
              <a:ext cx="2208" cy="1584"/>
            </a:xfrm>
            <a:prstGeom prst="line">
              <a:avLst/>
            </a:prstGeom>
            <a:noFill/>
            <a:ln w="9525">
              <a:solidFill>
                <a:schemeClr val="tx1"/>
              </a:solidFill>
              <a:round/>
              <a:headEnd/>
              <a:tailEnd/>
            </a:ln>
          </p:spPr>
          <p:txBody>
            <a:bodyPr/>
            <a:lstStyle/>
            <a:p>
              <a:endParaRPr lang="en-US" sz="1350">
                <a:latin typeface="Arial"/>
                <a:cs typeface="Arial"/>
              </a:endParaRPr>
            </a:p>
          </p:txBody>
        </p:sp>
        <p:pic>
          <p:nvPicPr>
            <p:cNvPr id="32" name="Picture 17" descr="115_1531"/>
            <p:cNvPicPr>
              <a:picLocks noChangeAspect="1" noChangeArrowheads="1"/>
            </p:cNvPicPr>
            <p:nvPr/>
          </p:nvPicPr>
          <p:blipFill>
            <a:blip r:embed="rId7" cstate="print"/>
            <a:srcRect/>
            <a:stretch>
              <a:fillRect/>
            </a:stretch>
          </p:blipFill>
          <p:spPr bwMode="auto">
            <a:xfrm>
              <a:off x="1152" y="2784"/>
              <a:ext cx="240" cy="180"/>
            </a:xfrm>
            <a:prstGeom prst="rect">
              <a:avLst/>
            </a:prstGeom>
            <a:noFill/>
            <a:ln w="9525">
              <a:noFill/>
              <a:miter lim="800000"/>
              <a:headEnd/>
              <a:tailEnd/>
            </a:ln>
          </p:spPr>
        </p:pic>
      </p:grpSp>
      <p:grpSp>
        <p:nvGrpSpPr>
          <p:cNvPr id="33" name="Group 18"/>
          <p:cNvGrpSpPr>
            <a:grpSpLocks/>
          </p:cNvGrpSpPr>
          <p:nvPr/>
        </p:nvGrpSpPr>
        <p:grpSpPr bwMode="auto">
          <a:xfrm>
            <a:off x="8492385" y="4990632"/>
            <a:ext cx="1502569" cy="1079897"/>
            <a:chOff x="2544" y="2064"/>
            <a:chExt cx="1680" cy="1188"/>
          </a:xfrm>
        </p:grpSpPr>
        <p:sp>
          <p:nvSpPr>
            <p:cNvPr id="34" name="Line 19"/>
            <p:cNvSpPr>
              <a:spLocks noChangeShapeType="1"/>
            </p:cNvSpPr>
            <p:nvPr/>
          </p:nvSpPr>
          <p:spPr bwMode="auto">
            <a:xfrm flipH="1">
              <a:off x="2688" y="2064"/>
              <a:ext cx="1536" cy="1104"/>
            </a:xfrm>
            <a:prstGeom prst="line">
              <a:avLst/>
            </a:prstGeom>
            <a:noFill/>
            <a:ln w="9525">
              <a:solidFill>
                <a:schemeClr val="tx1"/>
              </a:solidFill>
              <a:round/>
              <a:headEnd/>
              <a:tailEnd/>
            </a:ln>
          </p:spPr>
          <p:txBody>
            <a:bodyPr/>
            <a:lstStyle/>
            <a:p>
              <a:endParaRPr lang="en-US" sz="1350">
                <a:latin typeface="Arial"/>
                <a:cs typeface="Arial"/>
              </a:endParaRPr>
            </a:p>
          </p:txBody>
        </p:sp>
        <p:pic>
          <p:nvPicPr>
            <p:cNvPr id="35" name="Picture 20" descr="114_1464"/>
            <p:cNvPicPr>
              <a:picLocks noChangeAspect="1" noChangeArrowheads="1"/>
            </p:cNvPicPr>
            <p:nvPr/>
          </p:nvPicPr>
          <p:blipFill>
            <a:blip r:embed="rId8" cstate="print"/>
            <a:srcRect/>
            <a:stretch>
              <a:fillRect/>
            </a:stretch>
          </p:blipFill>
          <p:spPr bwMode="auto">
            <a:xfrm>
              <a:off x="2544" y="3072"/>
              <a:ext cx="240" cy="180"/>
            </a:xfrm>
            <a:prstGeom prst="rect">
              <a:avLst/>
            </a:prstGeom>
            <a:noFill/>
            <a:ln w="9525">
              <a:noFill/>
              <a:miter lim="800000"/>
              <a:headEnd/>
              <a:tailEnd/>
            </a:ln>
          </p:spPr>
        </p:pic>
      </p:grpSp>
      <p:grpSp>
        <p:nvGrpSpPr>
          <p:cNvPr id="36" name="Group 21"/>
          <p:cNvGrpSpPr>
            <a:grpSpLocks/>
          </p:cNvGrpSpPr>
          <p:nvPr/>
        </p:nvGrpSpPr>
        <p:grpSpPr bwMode="auto">
          <a:xfrm>
            <a:off x="6992198" y="4839422"/>
            <a:ext cx="1028700" cy="728663"/>
            <a:chOff x="1920" y="2112"/>
            <a:chExt cx="864" cy="612"/>
          </a:xfrm>
        </p:grpSpPr>
        <p:sp>
          <p:nvSpPr>
            <p:cNvPr id="37" name="Line 22"/>
            <p:cNvSpPr>
              <a:spLocks noChangeShapeType="1"/>
            </p:cNvSpPr>
            <p:nvPr/>
          </p:nvSpPr>
          <p:spPr bwMode="auto">
            <a:xfrm flipH="1">
              <a:off x="2064" y="2112"/>
              <a:ext cx="720" cy="528"/>
            </a:xfrm>
            <a:prstGeom prst="line">
              <a:avLst/>
            </a:prstGeom>
            <a:noFill/>
            <a:ln w="9525">
              <a:solidFill>
                <a:schemeClr val="tx1"/>
              </a:solidFill>
              <a:round/>
              <a:headEnd/>
              <a:tailEnd/>
            </a:ln>
          </p:spPr>
          <p:txBody>
            <a:bodyPr/>
            <a:lstStyle/>
            <a:p>
              <a:endParaRPr lang="en-US" sz="1350">
                <a:latin typeface="Arial"/>
                <a:cs typeface="Arial"/>
              </a:endParaRPr>
            </a:p>
          </p:txBody>
        </p:sp>
        <p:pic>
          <p:nvPicPr>
            <p:cNvPr id="38" name="Picture 23" descr="114_1464"/>
            <p:cNvPicPr>
              <a:picLocks noChangeAspect="1" noChangeArrowheads="1"/>
            </p:cNvPicPr>
            <p:nvPr/>
          </p:nvPicPr>
          <p:blipFill>
            <a:blip r:embed="rId9" cstate="print"/>
            <a:srcRect/>
            <a:stretch>
              <a:fillRect/>
            </a:stretch>
          </p:blipFill>
          <p:spPr bwMode="auto">
            <a:xfrm>
              <a:off x="1920" y="2544"/>
              <a:ext cx="240" cy="180"/>
            </a:xfrm>
            <a:prstGeom prst="rect">
              <a:avLst/>
            </a:prstGeom>
            <a:noFill/>
            <a:ln w="9525">
              <a:noFill/>
              <a:miter lim="800000"/>
              <a:headEnd/>
              <a:tailEnd/>
            </a:ln>
          </p:spPr>
        </p:pic>
      </p:grpSp>
      <p:grpSp>
        <p:nvGrpSpPr>
          <p:cNvPr id="39" name="Group 24"/>
          <p:cNvGrpSpPr>
            <a:grpSpLocks/>
          </p:cNvGrpSpPr>
          <p:nvPr/>
        </p:nvGrpSpPr>
        <p:grpSpPr bwMode="auto">
          <a:xfrm>
            <a:off x="7849448" y="4102426"/>
            <a:ext cx="1200150" cy="900113"/>
            <a:chOff x="2256" y="1152"/>
            <a:chExt cx="1008" cy="756"/>
          </a:xfrm>
        </p:grpSpPr>
        <p:sp>
          <p:nvSpPr>
            <p:cNvPr id="40" name="Line 25"/>
            <p:cNvSpPr>
              <a:spLocks noChangeShapeType="1"/>
            </p:cNvSpPr>
            <p:nvPr/>
          </p:nvSpPr>
          <p:spPr bwMode="auto">
            <a:xfrm flipH="1">
              <a:off x="2352" y="1152"/>
              <a:ext cx="912" cy="672"/>
            </a:xfrm>
            <a:prstGeom prst="line">
              <a:avLst/>
            </a:prstGeom>
            <a:noFill/>
            <a:ln w="9525">
              <a:solidFill>
                <a:schemeClr val="tx1"/>
              </a:solidFill>
              <a:round/>
              <a:headEnd/>
              <a:tailEnd/>
            </a:ln>
          </p:spPr>
          <p:txBody>
            <a:bodyPr/>
            <a:lstStyle/>
            <a:p>
              <a:endParaRPr lang="en-US" sz="1350">
                <a:latin typeface="Arial"/>
                <a:cs typeface="Arial"/>
              </a:endParaRPr>
            </a:p>
          </p:txBody>
        </p:sp>
        <p:pic>
          <p:nvPicPr>
            <p:cNvPr id="41" name="Picture 26" descr="109_0999"/>
            <p:cNvPicPr>
              <a:picLocks noChangeAspect="1" noChangeArrowheads="1"/>
            </p:cNvPicPr>
            <p:nvPr/>
          </p:nvPicPr>
          <p:blipFill>
            <a:blip r:embed="rId10" cstate="print"/>
            <a:srcRect/>
            <a:stretch>
              <a:fillRect/>
            </a:stretch>
          </p:blipFill>
          <p:spPr bwMode="auto">
            <a:xfrm>
              <a:off x="2256" y="1728"/>
              <a:ext cx="240" cy="180"/>
            </a:xfrm>
            <a:prstGeom prst="rect">
              <a:avLst/>
            </a:prstGeom>
            <a:noFill/>
            <a:ln w="9525">
              <a:noFill/>
              <a:miter lim="800000"/>
              <a:headEnd/>
              <a:tailEnd/>
            </a:ln>
          </p:spPr>
        </p:pic>
      </p:grpSp>
      <p:grpSp>
        <p:nvGrpSpPr>
          <p:cNvPr id="42" name="Group 27"/>
          <p:cNvGrpSpPr>
            <a:grpSpLocks/>
          </p:cNvGrpSpPr>
          <p:nvPr/>
        </p:nvGrpSpPr>
        <p:grpSpPr bwMode="auto">
          <a:xfrm>
            <a:off x="10021148" y="5410922"/>
            <a:ext cx="400050" cy="271463"/>
            <a:chOff x="3504" y="1728"/>
            <a:chExt cx="336" cy="228"/>
          </a:xfrm>
        </p:grpSpPr>
        <p:sp>
          <p:nvSpPr>
            <p:cNvPr id="43" name="Line 28"/>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sz="1350">
                <a:latin typeface="Arial"/>
                <a:cs typeface="Arial"/>
              </a:endParaRPr>
            </a:p>
          </p:txBody>
        </p:sp>
        <p:pic>
          <p:nvPicPr>
            <p:cNvPr id="44" name="Picture 29" descr="114_1469"/>
            <p:cNvPicPr>
              <a:picLocks noChangeAspect="1" noChangeArrowheads="1"/>
            </p:cNvPicPr>
            <p:nvPr/>
          </p:nvPicPr>
          <p:blipFill>
            <a:blip r:embed="rId5" cstate="print"/>
            <a:srcRect/>
            <a:stretch>
              <a:fillRect/>
            </a:stretch>
          </p:blipFill>
          <p:spPr bwMode="auto">
            <a:xfrm>
              <a:off x="3504" y="1776"/>
              <a:ext cx="240" cy="180"/>
            </a:xfrm>
            <a:prstGeom prst="rect">
              <a:avLst/>
            </a:prstGeom>
            <a:noFill/>
            <a:ln w="9525">
              <a:noFill/>
              <a:miter lim="800000"/>
              <a:headEnd/>
              <a:tailEnd/>
            </a:ln>
          </p:spPr>
        </p:pic>
      </p:grpSp>
      <p:grpSp>
        <p:nvGrpSpPr>
          <p:cNvPr id="45" name="Group 30"/>
          <p:cNvGrpSpPr>
            <a:grpSpLocks/>
          </p:cNvGrpSpPr>
          <p:nvPr/>
        </p:nvGrpSpPr>
        <p:grpSpPr bwMode="auto">
          <a:xfrm>
            <a:off x="8314982" y="4560816"/>
            <a:ext cx="1200150" cy="900113"/>
            <a:chOff x="2256" y="1152"/>
            <a:chExt cx="1008" cy="756"/>
          </a:xfrm>
        </p:grpSpPr>
        <p:sp>
          <p:nvSpPr>
            <p:cNvPr id="46" name="Line 31"/>
            <p:cNvSpPr>
              <a:spLocks noChangeShapeType="1"/>
            </p:cNvSpPr>
            <p:nvPr/>
          </p:nvSpPr>
          <p:spPr bwMode="auto">
            <a:xfrm flipH="1">
              <a:off x="2352" y="1152"/>
              <a:ext cx="912" cy="672"/>
            </a:xfrm>
            <a:prstGeom prst="line">
              <a:avLst/>
            </a:prstGeom>
            <a:noFill/>
            <a:ln w="9525">
              <a:solidFill>
                <a:schemeClr val="tx1"/>
              </a:solidFill>
              <a:round/>
              <a:headEnd/>
              <a:tailEnd/>
            </a:ln>
          </p:spPr>
          <p:txBody>
            <a:bodyPr/>
            <a:lstStyle/>
            <a:p>
              <a:endParaRPr lang="en-US" sz="1350">
                <a:latin typeface="Arial"/>
                <a:cs typeface="Arial"/>
              </a:endParaRPr>
            </a:p>
          </p:txBody>
        </p:sp>
        <p:pic>
          <p:nvPicPr>
            <p:cNvPr id="48" name="Picture 32" descr="109_0999"/>
            <p:cNvPicPr>
              <a:picLocks noChangeAspect="1" noChangeArrowheads="1"/>
            </p:cNvPicPr>
            <p:nvPr/>
          </p:nvPicPr>
          <p:blipFill>
            <a:blip r:embed="rId10" cstate="print"/>
            <a:srcRect/>
            <a:stretch>
              <a:fillRect/>
            </a:stretch>
          </p:blipFill>
          <p:spPr bwMode="auto">
            <a:xfrm>
              <a:off x="2256" y="1728"/>
              <a:ext cx="240" cy="180"/>
            </a:xfrm>
            <a:prstGeom prst="rect">
              <a:avLst/>
            </a:prstGeom>
            <a:noFill/>
            <a:ln w="9525">
              <a:noFill/>
              <a:miter lim="800000"/>
              <a:headEnd/>
              <a:tailEnd/>
            </a:ln>
          </p:spPr>
        </p:pic>
      </p:grpSp>
      <p:grpSp>
        <p:nvGrpSpPr>
          <p:cNvPr id="49" name="Group 33"/>
          <p:cNvGrpSpPr>
            <a:grpSpLocks/>
          </p:cNvGrpSpPr>
          <p:nvPr/>
        </p:nvGrpSpPr>
        <p:grpSpPr bwMode="auto">
          <a:xfrm>
            <a:off x="9106748" y="4553672"/>
            <a:ext cx="400050" cy="271463"/>
            <a:chOff x="3504" y="1728"/>
            <a:chExt cx="336" cy="228"/>
          </a:xfrm>
        </p:grpSpPr>
        <p:sp>
          <p:nvSpPr>
            <p:cNvPr id="50" name="Line 34"/>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sz="1350">
                <a:latin typeface="Arial"/>
                <a:cs typeface="Arial"/>
              </a:endParaRPr>
            </a:p>
          </p:txBody>
        </p:sp>
        <p:pic>
          <p:nvPicPr>
            <p:cNvPr id="51" name="Picture 35" descr="114_1469"/>
            <p:cNvPicPr>
              <a:picLocks noChangeAspect="1" noChangeArrowheads="1"/>
            </p:cNvPicPr>
            <p:nvPr/>
          </p:nvPicPr>
          <p:blipFill>
            <a:blip r:embed="rId5" cstate="print"/>
            <a:srcRect/>
            <a:stretch>
              <a:fillRect/>
            </a:stretch>
          </p:blipFill>
          <p:spPr bwMode="auto">
            <a:xfrm>
              <a:off x="3504" y="1776"/>
              <a:ext cx="240" cy="180"/>
            </a:xfrm>
            <a:prstGeom prst="rect">
              <a:avLst/>
            </a:prstGeom>
            <a:noFill/>
            <a:ln w="9525">
              <a:noFill/>
              <a:miter lim="800000"/>
              <a:headEnd/>
              <a:tailEnd/>
            </a:ln>
          </p:spPr>
        </p:pic>
      </p:grpSp>
      <p:grpSp>
        <p:nvGrpSpPr>
          <p:cNvPr id="52" name="Group 36"/>
          <p:cNvGrpSpPr>
            <a:grpSpLocks/>
          </p:cNvGrpSpPr>
          <p:nvPr/>
        </p:nvGrpSpPr>
        <p:grpSpPr bwMode="auto">
          <a:xfrm>
            <a:off x="7392248" y="3696422"/>
            <a:ext cx="1200150" cy="900113"/>
            <a:chOff x="2256" y="1152"/>
            <a:chExt cx="1008" cy="756"/>
          </a:xfrm>
        </p:grpSpPr>
        <p:sp>
          <p:nvSpPr>
            <p:cNvPr id="53" name="Line 37"/>
            <p:cNvSpPr>
              <a:spLocks noChangeShapeType="1"/>
            </p:cNvSpPr>
            <p:nvPr/>
          </p:nvSpPr>
          <p:spPr bwMode="auto">
            <a:xfrm flipH="1">
              <a:off x="2352" y="1152"/>
              <a:ext cx="912" cy="672"/>
            </a:xfrm>
            <a:prstGeom prst="line">
              <a:avLst/>
            </a:prstGeom>
            <a:noFill/>
            <a:ln w="9525">
              <a:solidFill>
                <a:schemeClr val="tx1"/>
              </a:solidFill>
              <a:round/>
              <a:headEnd/>
              <a:tailEnd/>
            </a:ln>
          </p:spPr>
          <p:txBody>
            <a:bodyPr/>
            <a:lstStyle/>
            <a:p>
              <a:endParaRPr lang="en-US" sz="1350">
                <a:latin typeface="Arial"/>
                <a:cs typeface="Arial"/>
              </a:endParaRPr>
            </a:p>
          </p:txBody>
        </p:sp>
        <p:pic>
          <p:nvPicPr>
            <p:cNvPr id="54" name="Picture 38" descr="109_0999"/>
            <p:cNvPicPr>
              <a:picLocks noChangeAspect="1" noChangeArrowheads="1"/>
            </p:cNvPicPr>
            <p:nvPr/>
          </p:nvPicPr>
          <p:blipFill>
            <a:blip r:embed="rId10" cstate="print"/>
            <a:srcRect/>
            <a:stretch>
              <a:fillRect/>
            </a:stretch>
          </p:blipFill>
          <p:spPr bwMode="auto">
            <a:xfrm>
              <a:off x="2256" y="1728"/>
              <a:ext cx="240" cy="180"/>
            </a:xfrm>
            <a:prstGeom prst="rect">
              <a:avLst/>
            </a:prstGeom>
            <a:noFill/>
            <a:ln w="9525">
              <a:noFill/>
              <a:miter lim="800000"/>
              <a:headEnd/>
              <a:tailEnd/>
            </a:ln>
          </p:spPr>
        </p:pic>
      </p:grpSp>
      <p:grpSp>
        <p:nvGrpSpPr>
          <p:cNvPr id="55" name="Group 39"/>
          <p:cNvGrpSpPr>
            <a:grpSpLocks/>
          </p:cNvGrpSpPr>
          <p:nvPr/>
        </p:nvGrpSpPr>
        <p:grpSpPr bwMode="auto">
          <a:xfrm>
            <a:off x="8878148" y="4382222"/>
            <a:ext cx="400050" cy="271463"/>
            <a:chOff x="3504" y="1728"/>
            <a:chExt cx="336" cy="228"/>
          </a:xfrm>
        </p:grpSpPr>
        <p:sp>
          <p:nvSpPr>
            <p:cNvPr id="56" name="Line 40"/>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sz="1350">
                <a:latin typeface="Arial"/>
                <a:cs typeface="Arial"/>
              </a:endParaRPr>
            </a:p>
          </p:txBody>
        </p:sp>
        <p:pic>
          <p:nvPicPr>
            <p:cNvPr id="57" name="Picture 41" descr="114_1469"/>
            <p:cNvPicPr>
              <a:picLocks noChangeAspect="1" noChangeArrowheads="1"/>
            </p:cNvPicPr>
            <p:nvPr/>
          </p:nvPicPr>
          <p:blipFill>
            <a:blip r:embed="rId5" cstate="print"/>
            <a:srcRect/>
            <a:stretch>
              <a:fillRect/>
            </a:stretch>
          </p:blipFill>
          <p:spPr bwMode="auto">
            <a:xfrm>
              <a:off x="3504" y="1776"/>
              <a:ext cx="240" cy="180"/>
            </a:xfrm>
            <a:prstGeom prst="rect">
              <a:avLst/>
            </a:prstGeom>
            <a:noFill/>
            <a:ln w="9525">
              <a:noFill/>
              <a:miter lim="800000"/>
              <a:headEnd/>
              <a:tailEnd/>
            </a:ln>
          </p:spPr>
        </p:pic>
      </p:grpSp>
      <p:grpSp>
        <p:nvGrpSpPr>
          <p:cNvPr id="58" name="Group 42"/>
          <p:cNvGrpSpPr>
            <a:grpSpLocks/>
          </p:cNvGrpSpPr>
          <p:nvPr/>
        </p:nvGrpSpPr>
        <p:grpSpPr bwMode="auto">
          <a:xfrm>
            <a:off x="9806835" y="5208516"/>
            <a:ext cx="400050" cy="271463"/>
            <a:chOff x="3504" y="1728"/>
            <a:chExt cx="336" cy="228"/>
          </a:xfrm>
        </p:grpSpPr>
        <p:sp>
          <p:nvSpPr>
            <p:cNvPr id="59" name="Line 43"/>
            <p:cNvSpPr>
              <a:spLocks noChangeShapeType="1"/>
            </p:cNvSpPr>
            <p:nvPr/>
          </p:nvSpPr>
          <p:spPr bwMode="auto">
            <a:xfrm flipH="1">
              <a:off x="3600" y="1728"/>
              <a:ext cx="240" cy="192"/>
            </a:xfrm>
            <a:prstGeom prst="line">
              <a:avLst/>
            </a:prstGeom>
            <a:noFill/>
            <a:ln w="9525">
              <a:solidFill>
                <a:schemeClr val="tx1"/>
              </a:solidFill>
              <a:round/>
              <a:headEnd/>
              <a:tailEnd/>
            </a:ln>
          </p:spPr>
          <p:txBody>
            <a:bodyPr/>
            <a:lstStyle/>
            <a:p>
              <a:endParaRPr lang="en-US" sz="1350">
                <a:latin typeface="Arial"/>
                <a:cs typeface="Arial"/>
              </a:endParaRPr>
            </a:p>
          </p:txBody>
        </p:sp>
        <p:pic>
          <p:nvPicPr>
            <p:cNvPr id="60" name="Picture 44" descr="114_1469"/>
            <p:cNvPicPr>
              <a:picLocks noChangeAspect="1" noChangeArrowheads="1"/>
            </p:cNvPicPr>
            <p:nvPr/>
          </p:nvPicPr>
          <p:blipFill>
            <a:blip r:embed="rId5" cstate="print"/>
            <a:srcRect/>
            <a:stretch>
              <a:fillRect/>
            </a:stretch>
          </p:blipFill>
          <p:spPr bwMode="auto">
            <a:xfrm>
              <a:off x="3504" y="1776"/>
              <a:ext cx="240" cy="180"/>
            </a:xfrm>
            <a:prstGeom prst="rect">
              <a:avLst/>
            </a:prstGeom>
            <a:noFill/>
            <a:ln w="9525">
              <a:noFill/>
              <a:miter lim="800000"/>
              <a:headEnd/>
              <a:tailEnd/>
            </a:ln>
          </p:spPr>
        </p:pic>
      </p:grpSp>
      <p:sp>
        <p:nvSpPr>
          <p:cNvPr id="61" name="Line 45"/>
          <p:cNvSpPr>
            <a:spLocks noChangeShapeType="1"/>
          </p:cNvSpPr>
          <p:nvPr/>
        </p:nvSpPr>
        <p:spPr bwMode="auto">
          <a:xfrm flipV="1">
            <a:off x="9989001" y="4641779"/>
            <a:ext cx="228600" cy="342900"/>
          </a:xfrm>
          <a:prstGeom prst="line">
            <a:avLst/>
          </a:prstGeom>
          <a:noFill/>
          <a:ln w="38100">
            <a:solidFill>
              <a:schemeClr val="tx1"/>
            </a:solidFill>
            <a:round/>
            <a:headEnd/>
            <a:tailEnd/>
          </a:ln>
        </p:spPr>
        <p:txBody>
          <a:bodyPr/>
          <a:lstStyle/>
          <a:p>
            <a:endParaRPr lang="en-US" sz="1350">
              <a:latin typeface="Arial"/>
              <a:cs typeface="Arial"/>
            </a:endParaRPr>
          </a:p>
        </p:txBody>
      </p:sp>
      <p:sp>
        <p:nvSpPr>
          <p:cNvPr id="62" name="Line 46"/>
          <p:cNvSpPr>
            <a:spLocks noChangeShapeType="1"/>
          </p:cNvSpPr>
          <p:nvPr/>
        </p:nvSpPr>
        <p:spPr bwMode="auto">
          <a:xfrm>
            <a:off x="10218791" y="4657257"/>
            <a:ext cx="0" cy="571500"/>
          </a:xfrm>
          <a:prstGeom prst="line">
            <a:avLst/>
          </a:prstGeom>
          <a:noFill/>
          <a:ln w="38100">
            <a:solidFill>
              <a:schemeClr val="tx1"/>
            </a:solidFill>
            <a:round/>
            <a:headEnd/>
            <a:tailEnd/>
          </a:ln>
        </p:spPr>
        <p:txBody>
          <a:bodyPr/>
          <a:lstStyle/>
          <a:p>
            <a:endParaRPr lang="en-US" sz="1350">
              <a:latin typeface="Arial"/>
              <a:cs typeface="Arial"/>
            </a:endParaRPr>
          </a:p>
        </p:txBody>
      </p:sp>
      <p:sp>
        <p:nvSpPr>
          <p:cNvPr id="63" name="Line 47"/>
          <p:cNvSpPr>
            <a:spLocks noChangeShapeType="1"/>
          </p:cNvSpPr>
          <p:nvPr/>
        </p:nvSpPr>
        <p:spPr bwMode="auto">
          <a:xfrm>
            <a:off x="10249748" y="4667973"/>
            <a:ext cx="171450" cy="742950"/>
          </a:xfrm>
          <a:prstGeom prst="line">
            <a:avLst/>
          </a:prstGeom>
          <a:noFill/>
          <a:ln w="38100">
            <a:solidFill>
              <a:schemeClr val="tx1"/>
            </a:solidFill>
            <a:round/>
            <a:headEnd/>
            <a:tailEnd/>
          </a:ln>
        </p:spPr>
        <p:txBody>
          <a:bodyPr/>
          <a:lstStyle/>
          <a:p>
            <a:endParaRPr lang="en-US" sz="1350">
              <a:latin typeface="Arial"/>
              <a:cs typeface="Arial"/>
            </a:endParaRPr>
          </a:p>
        </p:txBody>
      </p:sp>
      <p:sp>
        <p:nvSpPr>
          <p:cNvPr id="64" name="Oval 48"/>
          <p:cNvSpPr>
            <a:spLocks noChangeArrowheads="1"/>
          </p:cNvSpPr>
          <p:nvPr/>
        </p:nvSpPr>
        <p:spPr bwMode="auto">
          <a:xfrm>
            <a:off x="10135448" y="5125173"/>
            <a:ext cx="171450" cy="171450"/>
          </a:xfrm>
          <a:prstGeom prst="ellipse">
            <a:avLst/>
          </a:prstGeom>
          <a:solidFill>
            <a:srgbClr val="0000FF"/>
          </a:solidFill>
          <a:ln w="9525">
            <a:solidFill>
              <a:schemeClr val="tx1"/>
            </a:solidFill>
            <a:round/>
            <a:headEnd/>
            <a:tailEnd/>
          </a:ln>
        </p:spPr>
        <p:txBody>
          <a:bodyPr wrap="none" anchor="ctr"/>
          <a:lstStyle/>
          <a:p>
            <a:endParaRPr lang="en-US" sz="1350">
              <a:latin typeface="Arial"/>
              <a:cs typeface="Arial"/>
            </a:endParaRPr>
          </a:p>
        </p:txBody>
      </p:sp>
      <p:sp>
        <p:nvSpPr>
          <p:cNvPr id="65" name="Oval 49"/>
          <p:cNvSpPr>
            <a:spLocks noChangeArrowheads="1"/>
          </p:cNvSpPr>
          <p:nvPr/>
        </p:nvSpPr>
        <p:spPr bwMode="auto">
          <a:xfrm>
            <a:off x="10364048" y="5353773"/>
            <a:ext cx="171450" cy="171450"/>
          </a:xfrm>
          <a:prstGeom prst="ellipse">
            <a:avLst/>
          </a:prstGeom>
          <a:solidFill>
            <a:srgbClr val="0000FF"/>
          </a:solidFill>
          <a:ln w="9525">
            <a:solidFill>
              <a:schemeClr val="tx1"/>
            </a:solidFill>
            <a:round/>
            <a:headEnd/>
            <a:tailEnd/>
          </a:ln>
        </p:spPr>
        <p:txBody>
          <a:bodyPr wrap="none" anchor="ctr"/>
          <a:lstStyle/>
          <a:p>
            <a:endParaRPr lang="en-US" sz="1350">
              <a:latin typeface="Arial"/>
              <a:cs typeface="Arial"/>
            </a:endParaRPr>
          </a:p>
        </p:txBody>
      </p:sp>
      <p:sp>
        <p:nvSpPr>
          <p:cNvPr id="66" name="Oval 50"/>
          <p:cNvSpPr>
            <a:spLocks noChangeArrowheads="1"/>
          </p:cNvSpPr>
          <p:nvPr/>
        </p:nvSpPr>
        <p:spPr bwMode="auto">
          <a:xfrm>
            <a:off x="9906848" y="4896573"/>
            <a:ext cx="171450" cy="171450"/>
          </a:xfrm>
          <a:prstGeom prst="ellipse">
            <a:avLst/>
          </a:prstGeom>
          <a:solidFill>
            <a:srgbClr val="0000FF"/>
          </a:solidFill>
          <a:ln w="9525">
            <a:solidFill>
              <a:schemeClr val="tx1"/>
            </a:solidFill>
            <a:round/>
            <a:headEnd/>
            <a:tailEnd/>
          </a:ln>
        </p:spPr>
        <p:txBody>
          <a:bodyPr wrap="none" anchor="ctr"/>
          <a:lstStyle/>
          <a:p>
            <a:endParaRPr lang="en-US" sz="1350">
              <a:latin typeface="Arial"/>
              <a:cs typeface="Arial"/>
            </a:endParaRPr>
          </a:p>
        </p:txBody>
      </p:sp>
      <p:sp>
        <p:nvSpPr>
          <p:cNvPr id="67" name="Line 51"/>
          <p:cNvSpPr>
            <a:spLocks noChangeShapeType="1"/>
          </p:cNvSpPr>
          <p:nvPr/>
        </p:nvSpPr>
        <p:spPr bwMode="auto">
          <a:xfrm flipV="1">
            <a:off x="9303201" y="3984554"/>
            <a:ext cx="228600" cy="342900"/>
          </a:xfrm>
          <a:prstGeom prst="line">
            <a:avLst/>
          </a:prstGeom>
          <a:noFill/>
          <a:ln w="38100">
            <a:solidFill>
              <a:schemeClr val="tx1"/>
            </a:solidFill>
            <a:round/>
            <a:headEnd/>
            <a:tailEnd/>
          </a:ln>
        </p:spPr>
        <p:txBody>
          <a:bodyPr/>
          <a:lstStyle/>
          <a:p>
            <a:endParaRPr lang="en-US" sz="1350">
              <a:latin typeface="Arial"/>
              <a:cs typeface="Arial"/>
            </a:endParaRPr>
          </a:p>
        </p:txBody>
      </p:sp>
      <p:sp>
        <p:nvSpPr>
          <p:cNvPr id="68" name="Line 52"/>
          <p:cNvSpPr>
            <a:spLocks noChangeShapeType="1"/>
          </p:cNvSpPr>
          <p:nvPr/>
        </p:nvSpPr>
        <p:spPr bwMode="auto">
          <a:xfrm>
            <a:off x="9532991" y="4000032"/>
            <a:ext cx="0" cy="571500"/>
          </a:xfrm>
          <a:prstGeom prst="line">
            <a:avLst/>
          </a:prstGeom>
          <a:noFill/>
          <a:ln w="38100">
            <a:solidFill>
              <a:schemeClr val="tx1"/>
            </a:solidFill>
            <a:round/>
            <a:headEnd/>
            <a:tailEnd/>
          </a:ln>
        </p:spPr>
        <p:txBody>
          <a:bodyPr/>
          <a:lstStyle/>
          <a:p>
            <a:endParaRPr lang="en-US" sz="1350">
              <a:latin typeface="Arial"/>
              <a:cs typeface="Arial"/>
            </a:endParaRPr>
          </a:p>
        </p:txBody>
      </p:sp>
      <p:sp>
        <p:nvSpPr>
          <p:cNvPr id="69" name="Line 53"/>
          <p:cNvSpPr>
            <a:spLocks noChangeShapeType="1"/>
          </p:cNvSpPr>
          <p:nvPr/>
        </p:nvSpPr>
        <p:spPr bwMode="auto">
          <a:xfrm>
            <a:off x="9563948" y="4010748"/>
            <a:ext cx="171450" cy="742950"/>
          </a:xfrm>
          <a:prstGeom prst="line">
            <a:avLst/>
          </a:prstGeom>
          <a:noFill/>
          <a:ln w="38100">
            <a:solidFill>
              <a:schemeClr val="tx1"/>
            </a:solidFill>
            <a:round/>
            <a:headEnd/>
            <a:tailEnd/>
          </a:ln>
        </p:spPr>
        <p:txBody>
          <a:bodyPr/>
          <a:lstStyle/>
          <a:p>
            <a:endParaRPr lang="en-US" sz="1350">
              <a:latin typeface="Arial"/>
              <a:cs typeface="Arial"/>
            </a:endParaRPr>
          </a:p>
        </p:txBody>
      </p:sp>
      <p:sp>
        <p:nvSpPr>
          <p:cNvPr id="70" name="Oval 54"/>
          <p:cNvSpPr>
            <a:spLocks noChangeArrowheads="1"/>
          </p:cNvSpPr>
          <p:nvPr/>
        </p:nvSpPr>
        <p:spPr bwMode="auto">
          <a:xfrm>
            <a:off x="9449648" y="4467948"/>
            <a:ext cx="171450" cy="171450"/>
          </a:xfrm>
          <a:prstGeom prst="ellipse">
            <a:avLst/>
          </a:prstGeom>
          <a:solidFill>
            <a:srgbClr val="0000FF"/>
          </a:solidFill>
          <a:ln w="9525">
            <a:solidFill>
              <a:schemeClr val="tx1"/>
            </a:solidFill>
            <a:round/>
            <a:headEnd/>
            <a:tailEnd/>
          </a:ln>
        </p:spPr>
        <p:txBody>
          <a:bodyPr wrap="none" anchor="ctr"/>
          <a:lstStyle/>
          <a:p>
            <a:endParaRPr lang="en-US" sz="1350">
              <a:latin typeface="Arial"/>
              <a:cs typeface="Arial"/>
            </a:endParaRPr>
          </a:p>
        </p:txBody>
      </p:sp>
      <p:sp>
        <p:nvSpPr>
          <p:cNvPr id="71" name="Oval 55"/>
          <p:cNvSpPr>
            <a:spLocks noChangeArrowheads="1"/>
          </p:cNvSpPr>
          <p:nvPr/>
        </p:nvSpPr>
        <p:spPr bwMode="auto">
          <a:xfrm>
            <a:off x="9678248" y="4696548"/>
            <a:ext cx="171450" cy="171450"/>
          </a:xfrm>
          <a:prstGeom prst="ellipse">
            <a:avLst/>
          </a:prstGeom>
          <a:solidFill>
            <a:srgbClr val="0000FF"/>
          </a:solidFill>
          <a:ln w="9525">
            <a:solidFill>
              <a:schemeClr val="tx1"/>
            </a:solidFill>
            <a:round/>
            <a:headEnd/>
            <a:tailEnd/>
          </a:ln>
        </p:spPr>
        <p:txBody>
          <a:bodyPr wrap="none" anchor="ctr"/>
          <a:lstStyle/>
          <a:p>
            <a:endParaRPr lang="en-US" sz="1350">
              <a:latin typeface="Arial"/>
              <a:cs typeface="Arial"/>
            </a:endParaRPr>
          </a:p>
        </p:txBody>
      </p:sp>
      <p:sp>
        <p:nvSpPr>
          <p:cNvPr id="72" name="Oval 56"/>
          <p:cNvSpPr>
            <a:spLocks noChangeArrowheads="1"/>
          </p:cNvSpPr>
          <p:nvPr/>
        </p:nvSpPr>
        <p:spPr bwMode="auto">
          <a:xfrm>
            <a:off x="9221048" y="4239348"/>
            <a:ext cx="171450" cy="171450"/>
          </a:xfrm>
          <a:prstGeom prst="ellipse">
            <a:avLst/>
          </a:prstGeom>
          <a:solidFill>
            <a:srgbClr val="0000FF"/>
          </a:solidFill>
          <a:ln w="9525">
            <a:solidFill>
              <a:schemeClr val="tx1"/>
            </a:solidFill>
            <a:round/>
            <a:headEnd/>
            <a:tailEnd/>
          </a:ln>
        </p:spPr>
        <p:txBody>
          <a:bodyPr wrap="none" anchor="ctr"/>
          <a:lstStyle/>
          <a:p>
            <a:endParaRPr lang="en-US" sz="1350">
              <a:latin typeface="Arial"/>
              <a:cs typeface="Arial"/>
            </a:endParaRPr>
          </a:p>
        </p:txBody>
      </p:sp>
      <p:sp>
        <p:nvSpPr>
          <p:cNvPr id="73" name="Line 57"/>
          <p:cNvSpPr>
            <a:spLocks noChangeShapeType="1"/>
          </p:cNvSpPr>
          <p:nvPr/>
        </p:nvSpPr>
        <p:spPr bwMode="auto">
          <a:xfrm flipV="1">
            <a:off x="8617401" y="3298754"/>
            <a:ext cx="228600" cy="342900"/>
          </a:xfrm>
          <a:prstGeom prst="line">
            <a:avLst/>
          </a:prstGeom>
          <a:noFill/>
          <a:ln w="38100">
            <a:solidFill>
              <a:schemeClr val="tx1"/>
            </a:solidFill>
            <a:round/>
            <a:headEnd/>
            <a:tailEnd/>
          </a:ln>
        </p:spPr>
        <p:txBody>
          <a:bodyPr/>
          <a:lstStyle/>
          <a:p>
            <a:endParaRPr lang="en-US" sz="1350">
              <a:latin typeface="Arial"/>
              <a:cs typeface="Arial"/>
            </a:endParaRPr>
          </a:p>
        </p:txBody>
      </p:sp>
      <p:sp>
        <p:nvSpPr>
          <p:cNvPr id="74" name="Line 58"/>
          <p:cNvSpPr>
            <a:spLocks noChangeShapeType="1"/>
          </p:cNvSpPr>
          <p:nvPr/>
        </p:nvSpPr>
        <p:spPr bwMode="auto">
          <a:xfrm>
            <a:off x="8847191" y="3314232"/>
            <a:ext cx="0" cy="571500"/>
          </a:xfrm>
          <a:prstGeom prst="line">
            <a:avLst/>
          </a:prstGeom>
          <a:noFill/>
          <a:ln w="38100">
            <a:solidFill>
              <a:schemeClr val="tx1"/>
            </a:solidFill>
            <a:round/>
            <a:headEnd/>
            <a:tailEnd/>
          </a:ln>
        </p:spPr>
        <p:txBody>
          <a:bodyPr/>
          <a:lstStyle/>
          <a:p>
            <a:endParaRPr lang="en-US" sz="1350">
              <a:latin typeface="Arial"/>
              <a:cs typeface="Arial"/>
            </a:endParaRPr>
          </a:p>
        </p:txBody>
      </p:sp>
      <p:sp>
        <p:nvSpPr>
          <p:cNvPr id="75" name="Line 59"/>
          <p:cNvSpPr>
            <a:spLocks noChangeShapeType="1"/>
          </p:cNvSpPr>
          <p:nvPr/>
        </p:nvSpPr>
        <p:spPr bwMode="auto">
          <a:xfrm>
            <a:off x="8878148" y="3324948"/>
            <a:ext cx="171450" cy="742950"/>
          </a:xfrm>
          <a:prstGeom prst="line">
            <a:avLst/>
          </a:prstGeom>
          <a:noFill/>
          <a:ln w="38100">
            <a:solidFill>
              <a:schemeClr val="tx1"/>
            </a:solidFill>
            <a:round/>
            <a:headEnd/>
            <a:tailEnd/>
          </a:ln>
        </p:spPr>
        <p:txBody>
          <a:bodyPr/>
          <a:lstStyle/>
          <a:p>
            <a:endParaRPr lang="en-US" sz="1350">
              <a:latin typeface="Arial"/>
              <a:cs typeface="Arial"/>
            </a:endParaRPr>
          </a:p>
        </p:txBody>
      </p:sp>
      <p:sp>
        <p:nvSpPr>
          <p:cNvPr id="76" name="Oval 60"/>
          <p:cNvSpPr>
            <a:spLocks noChangeArrowheads="1"/>
          </p:cNvSpPr>
          <p:nvPr/>
        </p:nvSpPr>
        <p:spPr bwMode="auto">
          <a:xfrm>
            <a:off x="8763848" y="3782148"/>
            <a:ext cx="171450" cy="171450"/>
          </a:xfrm>
          <a:prstGeom prst="ellipse">
            <a:avLst/>
          </a:prstGeom>
          <a:solidFill>
            <a:srgbClr val="0000FF"/>
          </a:solidFill>
          <a:ln w="9525">
            <a:solidFill>
              <a:schemeClr val="tx1"/>
            </a:solidFill>
            <a:round/>
            <a:headEnd/>
            <a:tailEnd/>
          </a:ln>
        </p:spPr>
        <p:txBody>
          <a:bodyPr wrap="none" anchor="ctr"/>
          <a:lstStyle/>
          <a:p>
            <a:endParaRPr lang="en-US" sz="1350">
              <a:latin typeface="Arial"/>
              <a:cs typeface="Arial"/>
            </a:endParaRPr>
          </a:p>
        </p:txBody>
      </p:sp>
      <p:sp>
        <p:nvSpPr>
          <p:cNvPr id="77" name="Oval 61"/>
          <p:cNvSpPr>
            <a:spLocks noChangeArrowheads="1"/>
          </p:cNvSpPr>
          <p:nvPr/>
        </p:nvSpPr>
        <p:spPr bwMode="auto">
          <a:xfrm>
            <a:off x="8992448" y="4010748"/>
            <a:ext cx="171450" cy="171450"/>
          </a:xfrm>
          <a:prstGeom prst="ellipse">
            <a:avLst/>
          </a:prstGeom>
          <a:solidFill>
            <a:srgbClr val="0000FF"/>
          </a:solidFill>
          <a:ln w="9525">
            <a:solidFill>
              <a:schemeClr val="tx1"/>
            </a:solidFill>
            <a:round/>
            <a:headEnd/>
            <a:tailEnd/>
          </a:ln>
        </p:spPr>
        <p:txBody>
          <a:bodyPr wrap="none" anchor="ctr"/>
          <a:lstStyle/>
          <a:p>
            <a:endParaRPr lang="en-US" sz="1350">
              <a:latin typeface="Arial"/>
              <a:cs typeface="Arial"/>
            </a:endParaRPr>
          </a:p>
        </p:txBody>
      </p:sp>
      <p:sp>
        <p:nvSpPr>
          <p:cNvPr id="78" name="Line 62"/>
          <p:cNvSpPr>
            <a:spLocks noChangeShapeType="1"/>
          </p:cNvSpPr>
          <p:nvPr/>
        </p:nvSpPr>
        <p:spPr bwMode="auto">
          <a:xfrm flipV="1">
            <a:off x="8878148" y="2610573"/>
            <a:ext cx="514350" cy="685800"/>
          </a:xfrm>
          <a:prstGeom prst="line">
            <a:avLst/>
          </a:prstGeom>
          <a:noFill/>
          <a:ln w="38100">
            <a:solidFill>
              <a:schemeClr val="tx1"/>
            </a:solidFill>
            <a:round/>
            <a:headEnd/>
            <a:tailEnd/>
          </a:ln>
        </p:spPr>
        <p:txBody>
          <a:bodyPr/>
          <a:lstStyle/>
          <a:p>
            <a:endParaRPr lang="en-US" sz="1350">
              <a:latin typeface="Arial"/>
              <a:cs typeface="Arial"/>
            </a:endParaRPr>
          </a:p>
        </p:txBody>
      </p:sp>
      <p:sp>
        <p:nvSpPr>
          <p:cNvPr id="79" name="Line 63"/>
          <p:cNvSpPr>
            <a:spLocks noChangeShapeType="1"/>
          </p:cNvSpPr>
          <p:nvPr/>
        </p:nvSpPr>
        <p:spPr bwMode="auto">
          <a:xfrm flipV="1">
            <a:off x="9506798" y="2667723"/>
            <a:ext cx="0" cy="1314450"/>
          </a:xfrm>
          <a:prstGeom prst="line">
            <a:avLst/>
          </a:prstGeom>
          <a:noFill/>
          <a:ln w="38100">
            <a:solidFill>
              <a:schemeClr val="tx1"/>
            </a:solidFill>
            <a:round/>
            <a:headEnd/>
            <a:tailEnd/>
          </a:ln>
        </p:spPr>
        <p:txBody>
          <a:bodyPr/>
          <a:lstStyle/>
          <a:p>
            <a:endParaRPr lang="en-US" sz="1350">
              <a:latin typeface="Arial"/>
              <a:cs typeface="Arial"/>
            </a:endParaRPr>
          </a:p>
        </p:txBody>
      </p:sp>
      <p:sp>
        <p:nvSpPr>
          <p:cNvPr id="80" name="Line 64"/>
          <p:cNvSpPr>
            <a:spLocks noChangeShapeType="1"/>
          </p:cNvSpPr>
          <p:nvPr/>
        </p:nvSpPr>
        <p:spPr bwMode="auto">
          <a:xfrm flipH="1" flipV="1">
            <a:off x="9621098" y="2667723"/>
            <a:ext cx="628650" cy="2000250"/>
          </a:xfrm>
          <a:prstGeom prst="line">
            <a:avLst/>
          </a:prstGeom>
          <a:noFill/>
          <a:ln w="38100">
            <a:solidFill>
              <a:schemeClr val="tx1"/>
            </a:solidFill>
            <a:round/>
            <a:headEnd/>
            <a:tailEnd/>
          </a:ln>
        </p:spPr>
        <p:txBody>
          <a:bodyPr/>
          <a:lstStyle/>
          <a:p>
            <a:endParaRPr lang="en-US" sz="1350">
              <a:latin typeface="Arial"/>
              <a:cs typeface="Arial"/>
            </a:endParaRPr>
          </a:p>
        </p:txBody>
      </p:sp>
      <p:sp>
        <p:nvSpPr>
          <p:cNvPr id="81" name="AutoShape 65"/>
          <p:cNvSpPr>
            <a:spLocks noChangeAspect="1" noChangeArrowheads="1"/>
          </p:cNvSpPr>
          <p:nvPr/>
        </p:nvSpPr>
        <p:spPr bwMode="auto">
          <a:xfrm>
            <a:off x="9306773" y="2373639"/>
            <a:ext cx="427435" cy="428625"/>
          </a:xfrm>
          <a:prstGeom prst="diamond">
            <a:avLst/>
          </a:prstGeom>
          <a:solidFill>
            <a:schemeClr val="tx1"/>
          </a:solidFill>
          <a:ln w="9525">
            <a:solidFill>
              <a:schemeClr val="tx1"/>
            </a:solidFill>
            <a:miter lim="800000"/>
            <a:headEnd/>
            <a:tailEnd/>
          </a:ln>
        </p:spPr>
        <p:txBody>
          <a:bodyPr wrap="none" anchor="ctr"/>
          <a:lstStyle/>
          <a:p>
            <a:endParaRPr lang="en-US" sz="1350">
              <a:latin typeface="Arial"/>
              <a:cs typeface="Arial"/>
            </a:endParaRPr>
          </a:p>
        </p:txBody>
      </p:sp>
      <p:sp>
        <p:nvSpPr>
          <p:cNvPr id="82" name="AutoShape 66"/>
          <p:cNvSpPr>
            <a:spLocks noChangeAspect="1" noChangeArrowheads="1"/>
          </p:cNvSpPr>
          <p:nvPr/>
        </p:nvSpPr>
        <p:spPr bwMode="auto">
          <a:xfrm>
            <a:off x="8535248" y="3582123"/>
            <a:ext cx="183356" cy="183356"/>
          </a:xfrm>
          <a:prstGeom prst="flowChartConnector">
            <a:avLst/>
          </a:prstGeom>
          <a:solidFill>
            <a:srgbClr val="0000FF"/>
          </a:solidFill>
          <a:ln w="9525">
            <a:solidFill>
              <a:schemeClr val="tx1"/>
            </a:solidFill>
            <a:round/>
            <a:headEnd/>
            <a:tailEnd/>
          </a:ln>
        </p:spPr>
        <p:txBody>
          <a:bodyPr wrap="none" anchor="ctr"/>
          <a:lstStyle/>
          <a:p>
            <a:endParaRPr lang="en-US" sz="1350">
              <a:latin typeface="Arial"/>
              <a:cs typeface="Arial"/>
            </a:endParaRPr>
          </a:p>
        </p:txBody>
      </p:sp>
      <p:sp>
        <p:nvSpPr>
          <p:cNvPr id="83" name="AutoShape 67"/>
          <p:cNvSpPr>
            <a:spLocks noChangeAspect="1" noChangeArrowheads="1"/>
          </p:cNvSpPr>
          <p:nvPr/>
        </p:nvSpPr>
        <p:spPr bwMode="auto">
          <a:xfrm>
            <a:off x="8706698" y="3124923"/>
            <a:ext cx="304800" cy="305991"/>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sz="1350">
              <a:latin typeface="Arial"/>
              <a:cs typeface="Arial"/>
            </a:endParaRPr>
          </a:p>
        </p:txBody>
      </p:sp>
      <p:sp>
        <p:nvSpPr>
          <p:cNvPr id="84" name="AutoShape 68"/>
          <p:cNvSpPr>
            <a:spLocks noChangeAspect="1" noChangeArrowheads="1"/>
          </p:cNvSpPr>
          <p:nvPr/>
        </p:nvSpPr>
        <p:spPr bwMode="auto">
          <a:xfrm>
            <a:off x="9392498" y="3753573"/>
            <a:ext cx="304800" cy="305991"/>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sz="1350">
              <a:latin typeface="Arial"/>
              <a:cs typeface="Arial"/>
            </a:endParaRPr>
          </a:p>
        </p:txBody>
      </p:sp>
      <p:sp>
        <p:nvSpPr>
          <p:cNvPr id="85" name="AutoShape 69"/>
          <p:cNvSpPr>
            <a:spLocks noChangeAspect="1" noChangeArrowheads="1"/>
          </p:cNvSpPr>
          <p:nvPr/>
        </p:nvSpPr>
        <p:spPr bwMode="auto">
          <a:xfrm>
            <a:off x="10078298" y="4439373"/>
            <a:ext cx="304800" cy="305991"/>
          </a:xfrm>
          <a:prstGeom prst="octagon">
            <a:avLst>
              <a:gd name="adj" fmla="val 29287"/>
            </a:avLst>
          </a:prstGeom>
          <a:solidFill>
            <a:srgbClr val="008000"/>
          </a:solidFill>
          <a:ln w="9525">
            <a:solidFill>
              <a:schemeClr val="tx1"/>
            </a:solidFill>
            <a:miter lim="800000"/>
            <a:headEnd/>
            <a:tailEnd/>
          </a:ln>
        </p:spPr>
        <p:txBody>
          <a:bodyPr wrap="none" anchor="ctr"/>
          <a:lstStyle/>
          <a:p>
            <a:endParaRPr lang="en-US" sz="1350">
              <a:latin typeface="Arial"/>
              <a:cs typeface="Arial"/>
            </a:endParaRPr>
          </a:p>
        </p:txBody>
      </p:sp>
      <p:pic>
        <p:nvPicPr>
          <p:cNvPr id="86" name="Picture 71" descr="109_0999"/>
          <p:cNvPicPr>
            <a:picLocks noChangeAspect="1" noChangeArrowheads="1"/>
          </p:cNvPicPr>
          <p:nvPr/>
        </p:nvPicPr>
        <p:blipFill>
          <a:blip r:embed="rId11" cstate="print"/>
          <a:srcRect/>
          <a:stretch>
            <a:fillRect/>
          </a:stretch>
        </p:blipFill>
        <p:spPr bwMode="auto">
          <a:xfrm>
            <a:off x="6763598" y="3810723"/>
            <a:ext cx="685800" cy="514350"/>
          </a:xfrm>
          <a:prstGeom prst="rect">
            <a:avLst/>
          </a:prstGeom>
          <a:noFill/>
          <a:ln w="9525">
            <a:noFill/>
            <a:miter lim="800000"/>
            <a:headEnd/>
            <a:tailEnd/>
          </a:ln>
        </p:spPr>
      </p:pic>
      <p:pic>
        <p:nvPicPr>
          <p:cNvPr id="87" name="Picture 72" descr="115_1531"/>
          <p:cNvPicPr>
            <a:picLocks noChangeAspect="1" noChangeArrowheads="1"/>
          </p:cNvPicPr>
          <p:nvPr/>
        </p:nvPicPr>
        <p:blipFill>
          <a:blip r:embed="rId12" cstate="print"/>
          <a:srcRect/>
          <a:stretch>
            <a:fillRect/>
          </a:stretch>
        </p:blipFill>
        <p:spPr bwMode="auto">
          <a:xfrm>
            <a:off x="5277698" y="4839423"/>
            <a:ext cx="685800" cy="514350"/>
          </a:xfrm>
          <a:prstGeom prst="rect">
            <a:avLst/>
          </a:prstGeom>
          <a:noFill/>
          <a:ln w="9525">
            <a:noFill/>
            <a:miter lim="800000"/>
            <a:headEnd/>
            <a:tailEnd/>
          </a:ln>
        </p:spPr>
      </p:pic>
      <p:sp>
        <p:nvSpPr>
          <p:cNvPr id="88" name="Oval 73"/>
          <p:cNvSpPr>
            <a:spLocks noChangeArrowheads="1"/>
          </p:cNvSpPr>
          <p:nvPr/>
        </p:nvSpPr>
        <p:spPr bwMode="auto">
          <a:xfrm>
            <a:off x="7849448" y="3353523"/>
            <a:ext cx="57150" cy="57150"/>
          </a:xfrm>
          <a:prstGeom prst="ellipse">
            <a:avLst/>
          </a:prstGeom>
          <a:noFill/>
          <a:ln w="25400">
            <a:solidFill>
              <a:schemeClr val="bg1"/>
            </a:solidFill>
            <a:round/>
            <a:headEnd/>
            <a:tailEnd/>
          </a:ln>
        </p:spPr>
        <p:txBody>
          <a:bodyPr wrap="none" anchor="ctr"/>
          <a:lstStyle/>
          <a:p>
            <a:endParaRPr lang="en-US" sz="1350">
              <a:latin typeface="Arial"/>
              <a:cs typeface="Arial"/>
            </a:endParaRPr>
          </a:p>
        </p:txBody>
      </p:sp>
      <p:sp>
        <p:nvSpPr>
          <p:cNvPr id="89" name="Oval 74"/>
          <p:cNvSpPr>
            <a:spLocks noChangeArrowheads="1"/>
          </p:cNvSpPr>
          <p:nvPr/>
        </p:nvSpPr>
        <p:spPr bwMode="auto">
          <a:xfrm>
            <a:off x="7947079" y="3321376"/>
            <a:ext cx="57150" cy="57150"/>
          </a:xfrm>
          <a:prstGeom prst="ellipse">
            <a:avLst/>
          </a:prstGeom>
          <a:noFill/>
          <a:ln w="25400">
            <a:solidFill>
              <a:schemeClr val="bg1"/>
            </a:solidFill>
            <a:round/>
            <a:headEnd/>
            <a:tailEnd/>
          </a:ln>
        </p:spPr>
        <p:txBody>
          <a:bodyPr wrap="none" anchor="ctr"/>
          <a:lstStyle/>
          <a:p>
            <a:endParaRPr lang="en-US" sz="1350">
              <a:latin typeface="Arial"/>
              <a:cs typeface="Arial"/>
            </a:endParaRPr>
          </a:p>
        </p:txBody>
      </p:sp>
      <p:grpSp>
        <p:nvGrpSpPr>
          <p:cNvPr id="90" name="Group 94"/>
          <p:cNvGrpSpPr>
            <a:grpSpLocks/>
          </p:cNvGrpSpPr>
          <p:nvPr/>
        </p:nvGrpSpPr>
        <p:grpSpPr bwMode="auto">
          <a:xfrm>
            <a:off x="8117339" y="4782273"/>
            <a:ext cx="1618059" cy="1127522"/>
            <a:chOff x="2544" y="2064"/>
            <a:chExt cx="1680" cy="1188"/>
          </a:xfrm>
        </p:grpSpPr>
        <p:sp>
          <p:nvSpPr>
            <p:cNvPr id="91" name="Line 95"/>
            <p:cNvSpPr>
              <a:spLocks noChangeShapeType="1"/>
            </p:cNvSpPr>
            <p:nvPr/>
          </p:nvSpPr>
          <p:spPr bwMode="auto">
            <a:xfrm flipH="1">
              <a:off x="2688" y="2064"/>
              <a:ext cx="1536" cy="1104"/>
            </a:xfrm>
            <a:prstGeom prst="line">
              <a:avLst/>
            </a:prstGeom>
            <a:noFill/>
            <a:ln w="9525">
              <a:solidFill>
                <a:schemeClr val="tx1"/>
              </a:solidFill>
              <a:round/>
              <a:headEnd/>
              <a:tailEnd/>
            </a:ln>
          </p:spPr>
          <p:txBody>
            <a:bodyPr/>
            <a:lstStyle/>
            <a:p>
              <a:endParaRPr lang="en-US" sz="1350">
                <a:latin typeface="Arial"/>
                <a:cs typeface="Arial"/>
              </a:endParaRPr>
            </a:p>
          </p:txBody>
        </p:sp>
        <p:pic>
          <p:nvPicPr>
            <p:cNvPr id="92" name="Picture 96" descr="114_1464"/>
            <p:cNvPicPr>
              <a:picLocks noChangeAspect="1" noChangeArrowheads="1"/>
            </p:cNvPicPr>
            <p:nvPr/>
          </p:nvPicPr>
          <p:blipFill>
            <a:blip r:embed="rId13" cstate="print"/>
            <a:srcRect/>
            <a:stretch>
              <a:fillRect/>
            </a:stretch>
          </p:blipFill>
          <p:spPr bwMode="auto">
            <a:xfrm>
              <a:off x="2544" y="3072"/>
              <a:ext cx="240" cy="180"/>
            </a:xfrm>
            <a:prstGeom prst="rect">
              <a:avLst/>
            </a:prstGeom>
            <a:noFill/>
            <a:ln w="9525">
              <a:noFill/>
              <a:miter lim="800000"/>
              <a:headEnd/>
              <a:tailEnd/>
            </a:ln>
          </p:spPr>
        </p:pic>
      </p:grpSp>
      <p:pic>
        <p:nvPicPr>
          <p:cNvPr id="93" name="Picture 98" descr="109_0915"/>
          <p:cNvPicPr>
            <a:picLocks noChangeAspect="1" noChangeArrowheads="1"/>
          </p:cNvPicPr>
          <p:nvPr/>
        </p:nvPicPr>
        <p:blipFill>
          <a:blip r:embed="rId14" cstate="print"/>
          <a:srcRect/>
          <a:stretch>
            <a:fillRect/>
          </a:stretch>
        </p:blipFill>
        <p:spPr bwMode="auto">
          <a:xfrm>
            <a:off x="7995921" y="1747371"/>
            <a:ext cx="978694" cy="733425"/>
          </a:xfrm>
          <a:prstGeom prst="rect">
            <a:avLst/>
          </a:prstGeom>
          <a:noFill/>
          <a:ln w="9525">
            <a:noFill/>
            <a:miter lim="800000"/>
            <a:headEnd/>
            <a:tailEnd/>
          </a:ln>
        </p:spPr>
      </p:pic>
      <p:sp>
        <p:nvSpPr>
          <p:cNvPr id="94" name="Oval 99"/>
          <p:cNvSpPr>
            <a:spLocks noChangeArrowheads="1"/>
          </p:cNvSpPr>
          <p:nvPr/>
        </p:nvSpPr>
        <p:spPr bwMode="auto">
          <a:xfrm>
            <a:off x="8567421" y="1948582"/>
            <a:ext cx="407194" cy="340519"/>
          </a:xfrm>
          <a:prstGeom prst="ellipse">
            <a:avLst/>
          </a:prstGeom>
          <a:noFill/>
          <a:ln w="25400">
            <a:solidFill>
              <a:schemeClr val="bg1"/>
            </a:solidFill>
            <a:round/>
            <a:headEnd/>
            <a:tailEnd/>
          </a:ln>
        </p:spPr>
        <p:txBody>
          <a:bodyPr wrap="none" anchor="ctr"/>
          <a:lstStyle/>
          <a:p>
            <a:endParaRPr lang="en-US" sz="1350">
              <a:latin typeface="Arial"/>
              <a:cs typeface="Arial"/>
            </a:endParaRPr>
          </a:p>
        </p:txBody>
      </p:sp>
      <p:sp>
        <p:nvSpPr>
          <p:cNvPr id="95" name="Oval 100"/>
          <p:cNvSpPr>
            <a:spLocks noChangeArrowheads="1"/>
          </p:cNvSpPr>
          <p:nvPr/>
        </p:nvSpPr>
        <p:spPr bwMode="auto">
          <a:xfrm>
            <a:off x="8110221" y="1787846"/>
            <a:ext cx="864394" cy="661988"/>
          </a:xfrm>
          <a:prstGeom prst="ellipse">
            <a:avLst/>
          </a:prstGeom>
          <a:noFill/>
          <a:ln w="25400">
            <a:solidFill>
              <a:schemeClr val="bg1"/>
            </a:solidFill>
            <a:round/>
            <a:headEnd/>
            <a:tailEnd/>
          </a:ln>
        </p:spPr>
        <p:txBody>
          <a:bodyPr wrap="none" anchor="ctr"/>
          <a:lstStyle/>
          <a:p>
            <a:endParaRPr lang="en-US" sz="1350">
              <a:latin typeface="Arial"/>
              <a:cs typeface="Arial"/>
            </a:endParaRPr>
          </a:p>
        </p:txBody>
      </p:sp>
      <p:sp>
        <p:nvSpPr>
          <p:cNvPr id="96" name="Oval 101"/>
          <p:cNvSpPr>
            <a:spLocks noChangeArrowheads="1"/>
          </p:cNvSpPr>
          <p:nvPr/>
        </p:nvSpPr>
        <p:spPr bwMode="auto">
          <a:xfrm>
            <a:off x="8063786" y="1948582"/>
            <a:ext cx="385763" cy="340519"/>
          </a:xfrm>
          <a:prstGeom prst="ellipse">
            <a:avLst/>
          </a:prstGeom>
          <a:noFill/>
          <a:ln w="25400">
            <a:solidFill>
              <a:schemeClr val="bg1"/>
            </a:solidFill>
            <a:round/>
            <a:headEnd/>
            <a:tailEnd/>
          </a:ln>
        </p:spPr>
        <p:txBody>
          <a:bodyPr wrap="none" anchor="ctr"/>
          <a:lstStyle/>
          <a:p>
            <a:endParaRPr lang="en-US" sz="1350">
              <a:latin typeface="Arial"/>
              <a:cs typeface="Arial"/>
            </a:endParaRPr>
          </a:p>
        </p:txBody>
      </p:sp>
      <p:sp>
        <p:nvSpPr>
          <p:cNvPr id="97" name="Line 88"/>
          <p:cNvSpPr>
            <a:spLocks noChangeShapeType="1"/>
          </p:cNvSpPr>
          <p:nvPr/>
        </p:nvSpPr>
        <p:spPr bwMode="auto">
          <a:xfrm>
            <a:off x="8774589" y="2122407"/>
            <a:ext cx="789389" cy="358389"/>
          </a:xfrm>
          <a:prstGeom prst="line">
            <a:avLst/>
          </a:prstGeom>
          <a:noFill/>
          <a:ln w="38100">
            <a:solidFill>
              <a:srgbClr val="FF0000"/>
            </a:solidFill>
            <a:round/>
            <a:headEnd/>
            <a:tailEnd type="triangle" w="med" len="med"/>
          </a:ln>
        </p:spPr>
        <p:txBody>
          <a:bodyPr/>
          <a:lstStyle/>
          <a:p>
            <a:endParaRPr lang="en-US" sz="1350">
              <a:latin typeface="Arial"/>
              <a:cs typeface="Arial"/>
            </a:endParaRPr>
          </a:p>
        </p:txBody>
      </p:sp>
      <p:sp>
        <p:nvSpPr>
          <p:cNvPr id="98" name="Line 102"/>
          <p:cNvSpPr>
            <a:spLocks noChangeShapeType="1"/>
          </p:cNvSpPr>
          <p:nvPr/>
        </p:nvSpPr>
        <p:spPr bwMode="auto">
          <a:xfrm flipH="1">
            <a:off x="8881720" y="2551042"/>
            <a:ext cx="565547" cy="735806"/>
          </a:xfrm>
          <a:prstGeom prst="line">
            <a:avLst/>
          </a:prstGeom>
          <a:noFill/>
          <a:ln w="38100">
            <a:solidFill>
              <a:srgbClr val="FF0000"/>
            </a:solidFill>
            <a:round/>
            <a:headEnd/>
            <a:tailEnd type="triangle" w="med" len="med"/>
          </a:ln>
        </p:spPr>
        <p:txBody>
          <a:bodyPr/>
          <a:lstStyle/>
          <a:p>
            <a:endParaRPr lang="en-US" sz="1350">
              <a:latin typeface="Arial"/>
              <a:cs typeface="Arial"/>
            </a:endParaRPr>
          </a:p>
        </p:txBody>
      </p:sp>
      <p:sp>
        <p:nvSpPr>
          <p:cNvPr id="99" name="Line 103"/>
          <p:cNvSpPr>
            <a:spLocks noChangeShapeType="1"/>
          </p:cNvSpPr>
          <p:nvPr/>
        </p:nvSpPr>
        <p:spPr bwMode="auto">
          <a:xfrm>
            <a:off x="8875767" y="3232079"/>
            <a:ext cx="179785" cy="846535"/>
          </a:xfrm>
          <a:prstGeom prst="line">
            <a:avLst/>
          </a:prstGeom>
          <a:noFill/>
          <a:ln w="38100">
            <a:solidFill>
              <a:srgbClr val="FF0000"/>
            </a:solidFill>
            <a:round/>
            <a:headEnd/>
            <a:tailEnd type="triangle" w="med" len="med"/>
          </a:ln>
        </p:spPr>
        <p:txBody>
          <a:bodyPr/>
          <a:lstStyle/>
          <a:p>
            <a:endParaRPr lang="en-US" sz="1350">
              <a:latin typeface="Arial"/>
              <a:cs typeface="Arial"/>
            </a:endParaRPr>
          </a:p>
        </p:txBody>
      </p:sp>
      <p:sp>
        <p:nvSpPr>
          <p:cNvPr id="100" name="Line 104"/>
          <p:cNvSpPr>
            <a:spLocks noChangeShapeType="1"/>
          </p:cNvSpPr>
          <p:nvPr/>
        </p:nvSpPr>
        <p:spPr bwMode="auto">
          <a:xfrm flipH="1">
            <a:off x="7120786" y="4083377"/>
            <a:ext cx="1955006" cy="1421606"/>
          </a:xfrm>
          <a:prstGeom prst="line">
            <a:avLst/>
          </a:prstGeom>
          <a:noFill/>
          <a:ln w="38100">
            <a:solidFill>
              <a:srgbClr val="FF0000"/>
            </a:solidFill>
            <a:round/>
            <a:headEnd/>
            <a:tailEnd type="triangle" w="med" len="med"/>
          </a:ln>
        </p:spPr>
        <p:txBody>
          <a:bodyPr/>
          <a:lstStyle/>
          <a:p>
            <a:endParaRPr lang="en-US" sz="1350">
              <a:latin typeface="Arial"/>
              <a:cs typeface="Arial"/>
            </a:endParaRPr>
          </a:p>
        </p:txBody>
      </p:sp>
      <p:sp>
        <p:nvSpPr>
          <p:cNvPr id="101" name="Line 105"/>
          <p:cNvSpPr>
            <a:spLocks noChangeShapeType="1"/>
          </p:cNvSpPr>
          <p:nvPr/>
        </p:nvSpPr>
        <p:spPr bwMode="auto">
          <a:xfrm flipH="1" flipV="1">
            <a:off x="6420698" y="4496523"/>
            <a:ext cx="742950" cy="971550"/>
          </a:xfrm>
          <a:prstGeom prst="line">
            <a:avLst/>
          </a:prstGeom>
          <a:noFill/>
          <a:ln w="38100">
            <a:solidFill>
              <a:srgbClr val="FF0000"/>
            </a:solidFill>
            <a:round/>
            <a:headEnd/>
            <a:tailEnd type="triangle" w="med" len="med"/>
          </a:ln>
        </p:spPr>
        <p:txBody>
          <a:bodyPr/>
          <a:lstStyle/>
          <a:p>
            <a:endParaRPr lang="en-US" sz="1350">
              <a:latin typeface="Arial"/>
              <a:cs typeface="Arial"/>
            </a:endParaRPr>
          </a:p>
        </p:txBody>
      </p:sp>
      <p:sp>
        <p:nvSpPr>
          <p:cNvPr id="102" name="Line 106"/>
          <p:cNvSpPr>
            <a:spLocks noChangeShapeType="1"/>
          </p:cNvSpPr>
          <p:nvPr/>
        </p:nvSpPr>
        <p:spPr bwMode="auto">
          <a:xfrm flipH="1" flipV="1">
            <a:off x="7194604" y="3908354"/>
            <a:ext cx="742950" cy="971550"/>
          </a:xfrm>
          <a:prstGeom prst="line">
            <a:avLst/>
          </a:prstGeom>
          <a:noFill/>
          <a:ln w="38100">
            <a:solidFill>
              <a:srgbClr val="FF0000"/>
            </a:solidFill>
            <a:round/>
            <a:headEnd/>
            <a:tailEnd type="triangle" w="med" len="med"/>
          </a:ln>
        </p:spPr>
        <p:txBody>
          <a:bodyPr/>
          <a:lstStyle/>
          <a:p>
            <a:endParaRPr lang="en-US" sz="1350">
              <a:latin typeface="Arial"/>
              <a:cs typeface="Arial"/>
            </a:endParaRPr>
          </a:p>
        </p:txBody>
      </p:sp>
      <p:sp>
        <p:nvSpPr>
          <p:cNvPr id="103" name="Rectangle 107"/>
          <p:cNvSpPr>
            <a:spLocks noChangeArrowheads="1"/>
          </p:cNvSpPr>
          <p:nvPr/>
        </p:nvSpPr>
        <p:spPr bwMode="auto">
          <a:xfrm>
            <a:off x="6242104" y="4034560"/>
            <a:ext cx="178594" cy="233363"/>
          </a:xfrm>
          <a:prstGeom prst="rect">
            <a:avLst/>
          </a:prstGeom>
          <a:solidFill>
            <a:srgbClr val="FFC000"/>
          </a:solidFill>
          <a:ln w="9525">
            <a:solidFill>
              <a:schemeClr val="tx1"/>
            </a:solidFill>
            <a:miter lim="800000"/>
            <a:headEnd/>
            <a:tailEnd/>
          </a:ln>
        </p:spPr>
        <p:txBody>
          <a:bodyPr wrap="none" anchor="ctr"/>
          <a:lstStyle/>
          <a:p>
            <a:endParaRPr lang="en-US" sz="1350">
              <a:latin typeface="Arial"/>
              <a:cs typeface="Arial"/>
            </a:endParaRPr>
          </a:p>
        </p:txBody>
      </p:sp>
      <p:sp>
        <p:nvSpPr>
          <p:cNvPr id="104" name="Rectangle 108"/>
          <p:cNvSpPr>
            <a:spLocks noChangeArrowheads="1"/>
          </p:cNvSpPr>
          <p:nvPr/>
        </p:nvSpPr>
        <p:spPr bwMode="auto">
          <a:xfrm>
            <a:off x="6982673" y="3515448"/>
            <a:ext cx="180975" cy="248841"/>
          </a:xfrm>
          <a:prstGeom prst="rect">
            <a:avLst/>
          </a:prstGeom>
          <a:solidFill>
            <a:srgbClr val="FFC000"/>
          </a:solidFill>
          <a:ln w="9525">
            <a:solidFill>
              <a:schemeClr val="tx1"/>
            </a:solidFill>
            <a:miter lim="800000"/>
            <a:headEnd/>
            <a:tailEnd/>
          </a:ln>
        </p:spPr>
        <p:txBody>
          <a:bodyPr wrap="none" anchor="ctr"/>
          <a:lstStyle/>
          <a:p>
            <a:endParaRPr lang="en-US" sz="1350">
              <a:latin typeface="Arial"/>
              <a:cs typeface="Arial"/>
            </a:endParaRPr>
          </a:p>
        </p:txBody>
      </p:sp>
      <p:sp>
        <p:nvSpPr>
          <p:cNvPr id="105" name="Line 109"/>
          <p:cNvSpPr>
            <a:spLocks noChangeShapeType="1"/>
          </p:cNvSpPr>
          <p:nvPr/>
        </p:nvSpPr>
        <p:spPr bwMode="auto">
          <a:xfrm>
            <a:off x="8228092" y="2114072"/>
            <a:ext cx="1282307" cy="420302"/>
          </a:xfrm>
          <a:prstGeom prst="line">
            <a:avLst/>
          </a:prstGeom>
          <a:noFill/>
          <a:ln w="38100">
            <a:solidFill>
              <a:srgbClr val="FF0000"/>
            </a:solidFill>
            <a:round/>
            <a:headEnd/>
            <a:tailEnd type="triangle" w="med" len="med"/>
          </a:ln>
        </p:spPr>
        <p:txBody>
          <a:bodyPr/>
          <a:lstStyle/>
          <a:p>
            <a:endParaRPr lang="en-US" sz="1350">
              <a:latin typeface="Arial"/>
              <a:cs typeface="Arial"/>
            </a:endParaRPr>
          </a:p>
        </p:txBody>
      </p:sp>
      <p:sp>
        <p:nvSpPr>
          <p:cNvPr id="107" name="Line 110"/>
          <p:cNvSpPr>
            <a:spLocks noChangeShapeType="1"/>
          </p:cNvSpPr>
          <p:nvPr/>
        </p:nvSpPr>
        <p:spPr bwMode="auto">
          <a:xfrm>
            <a:off x="9506798" y="2667723"/>
            <a:ext cx="17860" cy="1208485"/>
          </a:xfrm>
          <a:prstGeom prst="line">
            <a:avLst/>
          </a:prstGeom>
          <a:noFill/>
          <a:ln w="38100">
            <a:solidFill>
              <a:srgbClr val="FF0000"/>
            </a:solidFill>
            <a:round/>
            <a:headEnd/>
            <a:tailEnd type="triangle" w="med" len="med"/>
          </a:ln>
        </p:spPr>
        <p:txBody>
          <a:bodyPr/>
          <a:lstStyle/>
          <a:p>
            <a:endParaRPr lang="en-US" sz="1350">
              <a:latin typeface="Arial"/>
              <a:cs typeface="Arial"/>
            </a:endParaRPr>
          </a:p>
        </p:txBody>
      </p:sp>
      <p:sp>
        <p:nvSpPr>
          <p:cNvPr id="108" name="Line 111"/>
          <p:cNvSpPr>
            <a:spLocks noChangeShapeType="1"/>
          </p:cNvSpPr>
          <p:nvPr/>
        </p:nvSpPr>
        <p:spPr bwMode="auto">
          <a:xfrm>
            <a:off x="9525848" y="3861920"/>
            <a:ext cx="8335" cy="711994"/>
          </a:xfrm>
          <a:prstGeom prst="line">
            <a:avLst/>
          </a:prstGeom>
          <a:noFill/>
          <a:ln w="38100">
            <a:solidFill>
              <a:srgbClr val="FF0000"/>
            </a:solidFill>
            <a:round/>
            <a:headEnd/>
            <a:tailEnd type="triangle" w="med" len="med"/>
          </a:ln>
        </p:spPr>
        <p:txBody>
          <a:bodyPr/>
          <a:lstStyle/>
          <a:p>
            <a:endParaRPr lang="en-US" sz="1350">
              <a:latin typeface="Arial"/>
              <a:cs typeface="Arial"/>
            </a:endParaRPr>
          </a:p>
        </p:txBody>
      </p:sp>
      <p:sp>
        <p:nvSpPr>
          <p:cNvPr id="109" name="Line 112"/>
          <p:cNvSpPr>
            <a:spLocks noChangeShapeType="1"/>
          </p:cNvSpPr>
          <p:nvPr/>
        </p:nvSpPr>
        <p:spPr bwMode="auto">
          <a:xfrm flipH="1">
            <a:off x="8405470" y="4558435"/>
            <a:ext cx="1114425" cy="806054"/>
          </a:xfrm>
          <a:prstGeom prst="line">
            <a:avLst/>
          </a:prstGeom>
          <a:noFill/>
          <a:ln w="38100">
            <a:solidFill>
              <a:srgbClr val="FF0000"/>
            </a:solidFill>
            <a:round/>
            <a:headEnd/>
            <a:tailEnd type="triangle" w="med" len="med"/>
          </a:ln>
        </p:spPr>
        <p:txBody>
          <a:bodyPr/>
          <a:lstStyle/>
          <a:p>
            <a:endParaRPr lang="en-US" sz="1350">
              <a:latin typeface="Arial"/>
              <a:cs typeface="Arial"/>
            </a:endParaRPr>
          </a:p>
        </p:txBody>
      </p:sp>
      <p:sp>
        <p:nvSpPr>
          <p:cNvPr id="110" name="Line 116"/>
          <p:cNvSpPr>
            <a:spLocks noChangeShapeType="1"/>
          </p:cNvSpPr>
          <p:nvPr/>
        </p:nvSpPr>
        <p:spPr bwMode="auto">
          <a:xfrm flipH="1" flipV="1">
            <a:off x="7123167" y="3961932"/>
            <a:ext cx="1302544" cy="1370409"/>
          </a:xfrm>
          <a:prstGeom prst="line">
            <a:avLst/>
          </a:prstGeom>
          <a:noFill/>
          <a:ln w="38100">
            <a:solidFill>
              <a:srgbClr val="FF0000"/>
            </a:solidFill>
            <a:round/>
            <a:headEnd/>
            <a:tailEnd type="triangle" w="med" len="med"/>
          </a:ln>
        </p:spPr>
        <p:txBody>
          <a:bodyPr/>
          <a:lstStyle/>
          <a:p>
            <a:endParaRPr lang="en-US" sz="1350">
              <a:latin typeface="Arial"/>
              <a:cs typeface="Arial"/>
            </a:endParaRPr>
          </a:p>
        </p:txBody>
      </p:sp>
      <p:sp>
        <p:nvSpPr>
          <p:cNvPr id="111" name="Line 117"/>
          <p:cNvSpPr>
            <a:spLocks noChangeShapeType="1"/>
          </p:cNvSpPr>
          <p:nvPr/>
        </p:nvSpPr>
        <p:spPr bwMode="auto">
          <a:xfrm flipH="1" flipV="1">
            <a:off x="7981607" y="3496398"/>
            <a:ext cx="1251347" cy="1241822"/>
          </a:xfrm>
          <a:prstGeom prst="line">
            <a:avLst/>
          </a:prstGeom>
          <a:noFill/>
          <a:ln w="38100">
            <a:solidFill>
              <a:srgbClr val="FF0000"/>
            </a:solidFill>
            <a:round/>
            <a:headEnd/>
            <a:tailEnd type="triangle" w="med" len="med"/>
          </a:ln>
        </p:spPr>
        <p:txBody>
          <a:bodyPr/>
          <a:lstStyle/>
          <a:p>
            <a:endParaRPr lang="en-US" sz="1350">
              <a:latin typeface="Arial"/>
              <a:cs typeface="Arial"/>
            </a:endParaRPr>
          </a:p>
        </p:txBody>
      </p:sp>
      <p:sp>
        <p:nvSpPr>
          <p:cNvPr id="112" name="Rectangle 118"/>
          <p:cNvSpPr>
            <a:spLocks noChangeArrowheads="1"/>
          </p:cNvSpPr>
          <p:nvPr/>
        </p:nvSpPr>
        <p:spPr bwMode="auto">
          <a:xfrm>
            <a:off x="6982673" y="3295183"/>
            <a:ext cx="180975" cy="229790"/>
          </a:xfrm>
          <a:prstGeom prst="rect">
            <a:avLst/>
          </a:prstGeom>
          <a:solidFill>
            <a:srgbClr val="FFC000"/>
          </a:solidFill>
          <a:ln w="9525">
            <a:solidFill>
              <a:schemeClr val="tx1"/>
            </a:solidFill>
            <a:miter lim="800000"/>
            <a:headEnd/>
            <a:tailEnd/>
          </a:ln>
        </p:spPr>
        <p:txBody>
          <a:bodyPr wrap="none" anchor="ctr"/>
          <a:lstStyle/>
          <a:p>
            <a:endParaRPr lang="en-US" sz="1350">
              <a:latin typeface="Arial"/>
              <a:cs typeface="Arial"/>
            </a:endParaRPr>
          </a:p>
        </p:txBody>
      </p:sp>
      <p:sp>
        <p:nvSpPr>
          <p:cNvPr id="113" name="Rectangle 119"/>
          <p:cNvSpPr>
            <a:spLocks noChangeArrowheads="1"/>
          </p:cNvSpPr>
          <p:nvPr/>
        </p:nvSpPr>
        <p:spPr bwMode="auto">
          <a:xfrm>
            <a:off x="7795870" y="3016576"/>
            <a:ext cx="167878" cy="222647"/>
          </a:xfrm>
          <a:prstGeom prst="rect">
            <a:avLst/>
          </a:prstGeom>
          <a:solidFill>
            <a:srgbClr val="FFC000"/>
          </a:solidFill>
          <a:ln w="9525">
            <a:solidFill>
              <a:schemeClr val="tx1"/>
            </a:solidFill>
            <a:miter lim="800000"/>
            <a:headEnd/>
            <a:tailEnd/>
          </a:ln>
        </p:spPr>
        <p:txBody>
          <a:bodyPr wrap="none" anchor="ctr"/>
          <a:lstStyle/>
          <a:p>
            <a:endParaRPr lang="en-US" sz="1350">
              <a:latin typeface="Arial"/>
              <a:cs typeface="Arial"/>
            </a:endParaRPr>
          </a:p>
        </p:txBody>
      </p:sp>
      <p:sp>
        <p:nvSpPr>
          <p:cNvPr id="114" name="Line 120"/>
          <p:cNvSpPr>
            <a:spLocks noChangeShapeType="1"/>
          </p:cNvSpPr>
          <p:nvPr/>
        </p:nvSpPr>
        <p:spPr bwMode="auto">
          <a:xfrm>
            <a:off x="8570991" y="2114072"/>
            <a:ext cx="885829" cy="420302"/>
          </a:xfrm>
          <a:prstGeom prst="line">
            <a:avLst/>
          </a:prstGeom>
          <a:noFill/>
          <a:ln w="38100">
            <a:solidFill>
              <a:srgbClr val="FF0000"/>
            </a:solidFill>
            <a:round/>
            <a:headEnd/>
            <a:tailEnd type="triangle" w="med" len="med"/>
          </a:ln>
        </p:spPr>
        <p:txBody>
          <a:bodyPr/>
          <a:lstStyle/>
          <a:p>
            <a:endParaRPr lang="en-US" sz="1350">
              <a:latin typeface="Arial"/>
              <a:cs typeface="Arial"/>
            </a:endParaRPr>
          </a:p>
        </p:txBody>
      </p:sp>
      <p:sp>
        <p:nvSpPr>
          <p:cNvPr id="115" name="Line 121"/>
          <p:cNvSpPr>
            <a:spLocks noChangeShapeType="1"/>
          </p:cNvSpPr>
          <p:nvPr/>
        </p:nvSpPr>
        <p:spPr bwMode="auto">
          <a:xfrm flipH="1">
            <a:off x="8878148" y="2553423"/>
            <a:ext cx="565547" cy="735806"/>
          </a:xfrm>
          <a:prstGeom prst="line">
            <a:avLst/>
          </a:prstGeom>
          <a:noFill/>
          <a:ln w="38100">
            <a:solidFill>
              <a:srgbClr val="FF0000"/>
            </a:solidFill>
            <a:round/>
            <a:headEnd/>
            <a:tailEnd type="triangle" w="med" len="med"/>
          </a:ln>
        </p:spPr>
        <p:txBody>
          <a:bodyPr/>
          <a:lstStyle/>
          <a:p>
            <a:endParaRPr lang="en-US" sz="1350">
              <a:latin typeface="Arial"/>
              <a:cs typeface="Arial"/>
            </a:endParaRPr>
          </a:p>
        </p:txBody>
      </p:sp>
      <p:sp>
        <p:nvSpPr>
          <p:cNvPr id="116" name="Line 122"/>
          <p:cNvSpPr>
            <a:spLocks noChangeShapeType="1"/>
          </p:cNvSpPr>
          <p:nvPr/>
        </p:nvSpPr>
        <p:spPr bwMode="auto">
          <a:xfrm flipH="1">
            <a:off x="8600733" y="3239223"/>
            <a:ext cx="277415" cy="416719"/>
          </a:xfrm>
          <a:prstGeom prst="line">
            <a:avLst/>
          </a:prstGeom>
          <a:noFill/>
          <a:ln w="38100">
            <a:solidFill>
              <a:srgbClr val="FF0000"/>
            </a:solidFill>
            <a:round/>
            <a:headEnd/>
            <a:tailEnd type="triangle" w="med" len="med"/>
          </a:ln>
        </p:spPr>
        <p:txBody>
          <a:bodyPr/>
          <a:lstStyle/>
          <a:p>
            <a:endParaRPr lang="en-US" sz="1350">
              <a:latin typeface="Arial"/>
              <a:cs typeface="Arial"/>
            </a:endParaRPr>
          </a:p>
        </p:txBody>
      </p:sp>
      <p:sp>
        <p:nvSpPr>
          <p:cNvPr id="117" name="Line 123"/>
          <p:cNvSpPr>
            <a:spLocks noChangeShapeType="1"/>
          </p:cNvSpPr>
          <p:nvPr/>
        </p:nvSpPr>
        <p:spPr bwMode="auto">
          <a:xfrm flipH="1">
            <a:off x="6042079" y="3683326"/>
            <a:ext cx="2564606" cy="1866900"/>
          </a:xfrm>
          <a:prstGeom prst="line">
            <a:avLst/>
          </a:prstGeom>
          <a:noFill/>
          <a:ln w="38100">
            <a:solidFill>
              <a:srgbClr val="FF0000"/>
            </a:solidFill>
            <a:round/>
            <a:headEnd/>
            <a:tailEnd type="triangle" w="med" len="med"/>
          </a:ln>
        </p:spPr>
        <p:txBody>
          <a:bodyPr/>
          <a:lstStyle/>
          <a:p>
            <a:endParaRPr lang="en-US" sz="1350">
              <a:latin typeface="Arial"/>
              <a:cs typeface="Arial"/>
            </a:endParaRPr>
          </a:p>
        </p:txBody>
      </p:sp>
      <p:sp>
        <p:nvSpPr>
          <p:cNvPr id="118" name="Line 124"/>
          <p:cNvSpPr>
            <a:spLocks noChangeShapeType="1"/>
          </p:cNvSpPr>
          <p:nvPr/>
        </p:nvSpPr>
        <p:spPr bwMode="auto">
          <a:xfrm flipH="1" flipV="1">
            <a:off x="5634885" y="5004920"/>
            <a:ext cx="426244" cy="526256"/>
          </a:xfrm>
          <a:prstGeom prst="line">
            <a:avLst/>
          </a:prstGeom>
          <a:noFill/>
          <a:ln w="38100">
            <a:solidFill>
              <a:srgbClr val="FF0000"/>
            </a:solidFill>
            <a:round/>
            <a:headEnd/>
            <a:tailEnd type="triangle" w="med" len="med"/>
          </a:ln>
        </p:spPr>
        <p:txBody>
          <a:bodyPr/>
          <a:lstStyle/>
          <a:p>
            <a:endParaRPr lang="en-US" sz="1350">
              <a:latin typeface="Arial"/>
              <a:cs typeface="Arial"/>
            </a:endParaRPr>
          </a:p>
        </p:txBody>
      </p:sp>
      <p:sp>
        <p:nvSpPr>
          <p:cNvPr id="119" name="Line 125"/>
          <p:cNvSpPr>
            <a:spLocks noChangeShapeType="1"/>
          </p:cNvSpPr>
          <p:nvPr/>
        </p:nvSpPr>
        <p:spPr bwMode="auto">
          <a:xfrm flipH="1" flipV="1">
            <a:off x="7139835" y="3965504"/>
            <a:ext cx="385763" cy="491729"/>
          </a:xfrm>
          <a:prstGeom prst="line">
            <a:avLst/>
          </a:prstGeom>
          <a:noFill/>
          <a:ln w="38100">
            <a:solidFill>
              <a:srgbClr val="FF0000"/>
            </a:solidFill>
            <a:round/>
            <a:headEnd/>
            <a:tailEnd type="triangle" w="med" len="med"/>
          </a:ln>
        </p:spPr>
        <p:txBody>
          <a:bodyPr/>
          <a:lstStyle/>
          <a:p>
            <a:endParaRPr lang="en-US" sz="1350">
              <a:latin typeface="Arial"/>
              <a:cs typeface="Arial"/>
            </a:endParaRPr>
          </a:p>
        </p:txBody>
      </p:sp>
      <p:sp>
        <p:nvSpPr>
          <p:cNvPr id="120" name="Rectangle 126"/>
          <p:cNvSpPr>
            <a:spLocks noChangeArrowheads="1"/>
          </p:cNvSpPr>
          <p:nvPr/>
        </p:nvSpPr>
        <p:spPr bwMode="auto">
          <a:xfrm>
            <a:off x="5515823" y="4504858"/>
            <a:ext cx="161925" cy="277415"/>
          </a:xfrm>
          <a:prstGeom prst="rect">
            <a:avLst/>
          </a:prstGeom>
          <a:solidFill>
            <a:srgbClr val="FFC000"/>
          </a:solidFill>
          <a:ln w="9525">
            <a:solidFill>
              <a:schemeClr val="tx1"/>
            </a:solidFill>
            <a:miter lim="800000"/>
            <a:headEnd/>
            <a:tailEnd/>
          </a:ln>
        </p:spPr>
        <p:txBody>
          <a:bodyPr wrap="none" anchor="ctr"/>
          <a:lstStyle/>
          <a:p>
            <a:endParaRPr lang="en-US" sz="1350">
              <a:latin typeface="Arial"/>
              <a:cs typeface="Arial"/>
            </a:endParaRPr>
          </a:p>
        </p:txBody>
      </p:sp>
      <p:sp>
        <p:nvSpPr>
          <p:cNvPr id="121" name="Rectangle 127"/>
          <p:cNvSpPr>
            <a:spLocks noChangeArrowheads="1"/>
          </p:cNvSpPr>
          <p:nvPr/>
        </p:nvSpPr>
        <p:spPr bwMode="auto">
          <a:xfrm>
            <a:off x="6982673" y="3085632"/>
            <a:ext cx="180975" cy="209550"/>
          </a:xfrm>
          <a:prstGeom prst="rect">
            <a:avLst/>
          </a:prstGeom>
          <a:solidFill>
            <a:srgbClr val="FFC000"/>
          </a:solidFill>
          <a:ln w="9525">
            <a:solidFill>
              <a:schemeClr val="tx1"/>
            </a:solidFill>
            <a:miter lim="800000"/>
            <a:headEnd/>
            <a:tailEnd/>
          </a:ln>
        </p:spPr>
        <p:txBody>
          <a:bodyPr wrap="none" anchor="ctr"/>
          <a:lstStyle/>
          <a:p>
            <a:endParaRPr lang="en-US" sz="1350">
              <a:latin typeface="Arial"/>
              <a:cs typeface="Arial"/>
            </a:endParaRPr>
          </a:p>
        </p:txBody>
      </p:sp>
      <p:sp>
        <p:nvSpPr>
          <p:cNvPr id="122" name="Oval 128"/>
          <p:cNvSpPr>
            <a:spLocks noChangeArrowheads="1"/>
          </p:cNvSpPr>
          <p:nvPr/>
        </p:nvSpPr>
        <p:spPr bwMode="auto">
          <a:xfrm>
            <a:off x="6792173" y="3020148"/>
            <a:ext cx="600075" cy="800100"/>
          </a:xfrm>
          <a:prstGeom prst="ellipse">
            <a:avLst/>
          </a:prstGeom>
          <a:noFill/>
          <a:ln w="50800">
            <a:solidFill>
              <a:srgbClr val="00FF00"/>
            </a:solidFill>
            <a:round/>
            <a:headEnd/>
            <a:tailEnd/>
          </a:ln>
        </p:spPr>
        <p:txBody>
          <a:bodyPr wrap="none" anchor="ctr"/>
          <a:lstStyle/>
          <a:p>
            <a:endParaRPr lang="en-US" sz="1350">
              <a:latin typeface="Arial"/>
              <a:cs typeface="Arial"/>
            </a:endParaRPr>
          </a:p>
        </p:txBody>
      </p:sp>
      <p:grpSp>
        <p:nvGrpSpPr>
          <p:cNvPr id="8" name="组合 7"/>
          <p:cNvGrpSpPr/>
          <p:nvPr/>
        </p:nvGrpSpPr>
        <p:grpSpPr>
          <a:xfrm>
            <a:off x="716794" y="2900220"/>
            <a:ext cx="5328793" cy="1540987"/>
            <a:chOff x="716794" y="2418957"/>
            <a:chExt cx="5328793" cy="1540987"/>
          </a:xfrm>
        </p:grpSpPr>
        <p:grpSp>
          <p:nvGrpSpPr>
            <p:cNvPr id="7" name="组合 6"/>
            <p:cNvGrpSpPr/>
            <p:nvPr/>
          </p:nvGrpSpPr>
          <p:grpSpPr>
            <a:xfrm>
              <a:off x="716794" y="2418957"/>
              <a:ext cx="5197119" cy="1540987"/>
              <a:chOff x="716794" y="2418957"/>
              <a:chExt cx="5197119" cy="1540987"/>
            </a:xfrm>
          </p:grpSpPr>
          <p:sp>
            <p:nvSpPr>
              <p:cNvPr id="131" name="右箭头 130"/>
              <p:cNvSpPr/>
              <p:nvPr/>
            </p:nvSpPr>
            <p:spPr>
              <a:xfrm>
                <a:off x="1985090" y="2904928"/>
                <a:ext cx="327402" cy="233525"/>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Arial"/>
                  <a:cs typeface="Arial"/>
                </a:endParaRPr>
              </a:p>
            </p:txBody>
          </p:sp>
          <p:sp>
            <p:nvSpPr>
              <p:cNvPr id="132" name="矩形 131"/>
              <p:cNvSpPr/>
              <p:nvPr/>
            </p:nvSpPr>
            <p:spPr>
              <a:xfrm>
                <a:off x="2312492" y="2777321"/>
                <a:ext cx="3601421" cy="46704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a:solidFill>
                    <a:schemeClr val="bg1"/>
                  </a:solidFill>
                  <a:latin typeface="Arial"/>
                  <a:cs typeface="Arial"/>
                </a:endParaRPr>
              </a:p>
            </p:txBody>
          </p:sp>
          <p:cxnSp>
            <p:nvCxnSpPr>
              <p:cNvPr id="133" name="直接连接符 132"/>
              <p:cNvCxnSpPr/>
              <p:nvPr/>
            </p:nvCxnSpPr>
            <p:spPr>
              <a:xfrm rot="5400000">
                <a:off x="2864004" y="3010766"/>
                <a:ext cx="467049" cy="14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rot="5400000">
                <a:off x="3651224" y="3010117"/>
                <a:ext cx="467049" cy="14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rot="5400000">
                <a:off x="4436988" y="3010117"/>
                <a:ext cx="467049" cy="14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rot="5400000">
                <a:off x="5221297" y="3010117"/>
                <a:ext cx="467049" cy="14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8" name="TextBox 188"/>
              <p:cNvSpPr txBox="1"/>
              <p:nvPr/>
            </p:nvSpPr>
            <p:spPr>
              <a:xfrm>
                <a:off x="2303334" y="2858857"/>
                <a:ext cx="785764" cy="276999"/>
              </a:xfrm>
              <a:prstGeom prst="rect">
                <a:avLst/>
              </a:prstGeom>
              <a:noFill/>
            </p:spPr>
            <p:txBody>
              <a:bodyPr wrap="square" rtlCol="0">
                <a:spAutoFit/>
              </a:bodyPr>
              <a:lstStyle/>
              <a:p>
                <a:pPr algn="ctr"/>
                <a:r>
                  <a:rPr lang="zh-CN" altLang="en-US" sz="1200" i="1" dirty="0" smtClean="0">
                    <a:latin typeface="Arial"/>
                    <a:cs typeface="Arial"/>
                  </a:rPr>
                  <a:t>图像</a:t>
                </a:r>
                <a:r>
                  <a:rPr lang="en-US" altLang="zh-CN" sz="1200" i="1" dirty="0" smtClean="0">
                    <a:latin typeface="Arial"/>
                    <a:cs typeface="Arial"/>
                  </a:rPr>
                  <a:t>1</a:t>
                </a:r>
                <a:endParaRPr lang="zh-CN" altLang="en-US" sz="1200" i="1" dirty="0">
                  <a:latin typeface="Arial"/>
                  <a:cs typeface="Arial"/>
                </a:endParaRPr>
              </a:p>
            </p:txBody>
          </p:sp>
          <p:sp>
            <p:nvSpPr>
              <p:cNvPr id="139" name="TextBox 189"/>
              <p:cNvSpPr txBox="1"/>
              <p:nvPr/>
            </p:nvSpPr>
            <p:spPr>
              <a:xfrm>
                <a:off x="3122155" y="2858701"/>
                <a:ext cx="785764" cy="276999"/>
              </a:xfrm>
              <a:prstGeom prst="rect">
                <a:avLst/>
              </a:prstGeom>
              <a:noFill/>
            </p:spPr>
            <p:txBody>
              <a:bodyPr wrap="square" rtlCol="0">
                <a:spAutoFit/>
              </a:bodyPr>
              <a:lstStyle/>
              <a:p>
                <a:pPr algn="ctr"/>
                <a:r>
                  <a:rPr lang="zh-CN" altLang="en-US" sz="1200" i="1" dirty="0" smtClean="0">
                    <a:latin typeface="Arial"/>
                    <a:cs typeface="Arial"/>
                  </a:rPr>
                  <a:t>图像</a:t>
                </a:r>
                <a:r>
                  <a:rPr lang="en-US" altLang="zh-CN" sz="1200" i="1" dirty="0" smtClean="0">
                    <a:latin typeface="Arial"/>
                    <a:cs typeface="Arial"/>
                  </a:rPr>
                  <a:t>2</a:t>
                </a:r>
                <a:endParaRPr lang="zh-CN" altLang="en-US" sz="1200" i="1" dirty="0">
                  <a:latin typeface="Arial"/>
                  <a:cs typeface="Arial"/>
                </a:endParaRPr>
              </a:p>
            </p:txBody>
          </p:sp>
          <p:sp>
            <p:nvSpPr>
              <p:cNvPr id="140" name="TextBox 190"/>
              <p:cNvSpPr txBox="1"/>
              <p:nvPr/>
            </p:nvSpPr>
            <p:spPr>
              <a:xfrm>
                <a:off x="3867127" y="2856338"/>
                <a:ext cx="785764" cy="276999"/>
              </a:xfrm>
              <a:prstGeom prst="rect">
                <a:avLst/>
              </a:prstGeom>
              <a:noFill/>
            </p:spPr>
            <p:txBody>
              <a:bodyPr wrap="square" rtlCol="0">
                <a:spAutoFit/>
              </a:bodyPr>
              <a:lstStyle/>
              <a:p>
                <a:pPr algn="ctr"/>
                <a:r>
                  <a:rPr lang="zh-CN" altLang="en-US" sz="1200" i="1" dirty="0" smtClean="0">
                    <a:latin typeface="Arial"/>
                    <a:cs typeface="Arial"/>
                  </a:rPr>
                  <a:t>图像</a:t>
                </a:r>
                <a:r>
                  <a:rPr lang="en-US" altLang="zh-CN" sz="1200" i="1" dirty="0" smtClean="0">
                    <a:latin typeface="Arial"/>
                    <a:cs typeface="Arial"/>
                  </a:rPr>
                  <a:t>3</a:t>
                </a:r>
                <a:endParaRPr lang="zh-CN" altLang="en-US" sz="1200" i="1" dirty="0">
                  <a:latin typeface="Arial"/>
                  <a:cs typeface="Arial"/>
                </a:endParaRPr>
              </a:p>
            </p:txBody>
          </p:sp>
          <p:sp>
            <p:nvSpPr>
              <p:cNvPr id="141" name="TextBox 191"/>
              <p:cNvSpPr txBox="1"/>
              <p:nvPr/>
            </p:nvSpPr>
            <p:spPr>
              <a:xfrm>
                <a:off x="4655581" y="2864278"/>
                <a:ext cx="785764" cy="276999"/>
              </a:xfrm>
              <a:prstGeom prst="rect">
                <a:avLst/>
              </a:prstGeom>
              <a:noFill/>
            </p:spPr>
            <p:txBody>
              <a:bodyPr wrap="square" rtlCol="0">
                <a:spAutoFit/>
              </a:bodyPr>
              <a:lstStyle/>
              <a:p>
                <a:pPr algn="ctr"/>
                <a:r>
                  <a:rPr lang="zh-CN" altLang="en-US" sz="1200" i="1" dirty="0" smtClean="0">
                    <a:latin typeface="Arial"/>
                    <a:cs typeface="Arial"/>
                  </a:rPr>
                  <a:t>图像</a:t>
                </a:r>
                <a:r>
                  <a:rPr lang="en-US" altLang="zh-CN" sz="1200" i="1" dirty="0" smtClean="0">
                    <a:latin typeface="Arial"/>
                    <a:cs typeface="Arial"/>
                  </a:rPr>
                  <a:t>4</a:t>
                </a:r>
                <a:endParaRPr lang="zh-CN" altLang="en-US" sz="1200" i="1" dirty="0">
                  <a:latin typeface="Arial"/>
                  <a:cs typeface="Arial"/>
                </a:endParaRPr>
              </a:p>
            </p:txBody>
          </p:sp>
          <p:cxnSp>
            <p:nvCxnSpPr>
              <p:cNvPr id="142" name="直接连接符 141"/>
              <p:cNvCxnSpPr/>
              <p:nvPr/>
            </p:nvCxnSpPr>
            <p:spPr>
              <a:xfrm rot="10800000" flipV="1">
                <a:off x="2967296" y="3244369"/>
                <a:ext cx="916725" cy="28383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4669785" y="3244370"/>
                <a:ext cx="916725" cy="22544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2967296" y="3477895"/>
                <a:ext cx="2619215" cy="4670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dirty="0">
                  <a:solidFill>
                    <a:schemeClr val="bg1"/>
                  </a:solidFill>
                  <a:latin typeface="Arial"/>
                  <a:cs typeface="Arial"/>
                </a:endParaRPr>
              </a:p>
            </p:txBody>
          </p:sp>
          <p:cxnSp>
            <p:nvCxnSpPr>
              <p:cNvPr id="145" name="直接连接符 144"/>
              <p:cNvCxnSpPr/>
              <p:nvPr/>
            </p:nvCxnSpPr>
            <p:spPr>
              <a:xfrm rot="5400000">
                <a:off x="3453367" y="3711380"/>
                <a:ext cx="467698" cy="72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6" name="TextBox 196"/>
              <p:cNvSpPr txBox="1"/>
              <p:nvPr/>
            </p:nvSpPr>
            <p:spPr>
              <a:xfrm>
                <a:off x="2888839" y="3577289"/>
                <a:ext cx="845467" cy="276999"/>
              </a:xfrm>
              <a:prstGeom prst="rect">
                <a:avLst/>
              </a:prstGeom>
              <a:noFill/>
            </p:spPr>
            <p:txBody>
              <a:bodyPr wrap="square" rtlCol="0">
                <a:spAutoFit/>
              </a:bodyPr>
              <a:lstStyle/>
              <a:p>
                <a:pPr algn="ctr"/>
                <a:r>
                  <a:rPr lang="zh-CN" altLang="en-US" sz="1200" i="1" dirty="0" smtClean="0">
                    <a:latin typeface="Arial"/>
                    <a:cs typeface="Arial"/>
                  </a:rPr>
                  <a:t>图像序号</a:t>
                </a:r>
                <a:endParaRPr lang="zh-CN" altLang="en-US" sz="1200" i="1" dirty="0">
                  <a:latin typeface="Arial"/>
                  <a:cs typeface="Arial"/>
                </a:endParaRPr>
              </a:p>
            </p:txBody>
          </p:sp>
          <p:graphicFrame>
            <p:nvGraphicFramePr>
              <p:cNvPr id="147" name="对象 146"/>
              <p:cNvGraphicFramePr>
                <a:graphicFrameLocks noChangeAspect="1"/>
              </p:cNvGraphicFramePr>
              <p:nvPr>
                <p:extLst>
                  <p:ext uri="{D42A27DB-BD31-4B8C-83A1-F6EECF244321}">
                    <p14:modId xmlns:p14="http://schemas.microsoft.com/office/powerpoint/2010/main" val="3657873700"/>
                  </p:ext>
                </p:extLst>
              </p:nvPr>
            </p:nvGraphicFramePr>
            <p:xfrm>
              <a:off x="4915491" y="3586580"/>
              <a:ext cx="602415" cy="268552"/>
            </p:xfrm>
            <a:graphic>
              <a:graphicData uri="http://schemas.openxmlformats.org/presentationml/2006/ole">
                <mc:AlternateContent xmlns:mc="http://schemas.openxmlformats.org/markup-compatibility/2006">
                  <mc:Choice xmlns:v="urn:schemas-microsoft-com:vml" Requires="v">
                    <p:oleObj spid="_x0000_s39129" name="MathType 6.0 Equation" r:id="rId15" imgW="558555" imgH="279278" progId="Equation.DSMT4">
                      <p:embed/>
                    </p:oleObj>
                  </mc:Choice>
                  <mc:Fallback>
                    <p:oleObj name="MathType 6.0 Equation" r:id="rId15" imgW="558555" imgH="279278" progId="Equation.DSMT4">
                      <p:embed/>
                      <p:pic>
                        <p:nvPicPr>
                          <p:cNvPr id="311" name="对象 3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15491" y="3586580"/>
                            <a:ext cx="602415" cy="2685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1"/>
              <p:cNvGrpSpPr/>
              <p:nvPr/>
            </p:nvGrpSpPr>
            <p:grpSpPr>
              <a:xfrm>
                <a:off x="716794" y="2418957"/>
                <a:ext cx="1333776" cy="1540987"/>
                <a:chOff x="879894" y="2275182"/>
                <a:chExt cx="1113166" cy="1540987"/>
              </a:xfrm>
            </p:grpSpPr>
            <p:sp>
              <p:nvSpPr>
                <p:cNvPr id="124" name="矩形 123"/>
                <p:cNvSpPr/>
                <p:nvPr/>
              </p:nvSpPr>
              <p:spPr>
                <a:xfrm>
                  <a:off x="945374" y="2410866"/>
                  <a:ext cx="982206" cy="14011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dirty="0">
                    <a:solidFill>
                      <a:schemeClr val="bg1"/>
                    </a:solidFill>
                    <a:latin typeface="Arial"/>
                    <a:cs typeface="Arial"/>
                  </a:endParaRPr>
                </a:p>
              </p:txBody>
            </p:sp>
            <p:cxnSp>
              <p:nvCxnSpPr>
                <p:cNvPr id="125" name="直接连接符 124"/>
                <p:cNvCxnSpPr/>
                <p:nvPr/>
              </p:nvCxnSpPr>
              <p:spPr>
                <a:xfrm>
                  <a:off x="945374" y="2644391"/>
                  <a:ext cx="982206" cy="12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945374" y="3111440"/>
                  <a:ext cx="982206" cy="129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7" name="TextBox 177"/>
                <p:cNvSpPr txBox="1"/>
                <p:nvPr/>
              </p:nvSpPr>
              <p:spPr>
                <a:xfrm>
                  <a:off x="879894" y="2614622"/>
                  <a:ext cx="1113166" cy="584775"/>
                </a:xfrm>
                <a:prstGeom prst="rect">
                  <a:avLst/>
                </a:prstGeom>
                <a:noFill/>
              </p:spPr>
              <p:txBody>
                <a:bodyPr wrap="square" rtlCol="0">
                  <a:spAutoFit/>
                </a:bodyPr>
                <a:lstStyle/>
                <a:p>
                  <a:pPr algn="ctr"/>
                  <a:r>
                    <a:rPr lang="zh-CN" altLang="en-US" sz="1200" dirty="0" smtClean="0">
                      <a:latin typeface="Arial"/>
                      <a:cs typeface="Arial"/>
                    </a:rPr>
                    <a:t>视觉关键词</a:t>
                  </a:r>
                  <a:r>
                    <a:rPr lang="en-US" altLang="zh-CN" sz="1200" i="1" dirty="0" smtClean="0">
                      <a:latin typeface="Arial"/>
                      <a:cs typeface="Arial"/>
                    </a:rPr>
                    <a:t>V</a:t>
                  </a:r>
                  <a:r>
                    <a:rPr lang="en-US" altLang="zh-CN" sz="1200" i="1" baseline="-25000" dirty="0" smtClean="0">
                      <a:latin typeface="Arial"/>
                      <a:cs typeface="Arial"/>
                    </a:rPr>
                    <a:t>i</a:t>
                  </a:r>
                </a:p>
                <a:p>
                  <a:pPr algn="ctr"/>
                  <a:r>
                    <a:rPr lang="en-US" altLang="zh-CN" sz="1200" i="1" dirty="0" smtClean="0">
                      <a:latin typeface="Arial"/>
                      <a:cs typeface="Arial"/>
                    </a:rPr>
                    <a:t>IDF</a:t>
                  </a:r>
                  <a:r>
                    <a:rPr lang="en-US" altLang="zh-CN" sz="1200" dirty="0" smtClean="0">
                      <a:latin typeface="Arial"/>
                      <a:cs typeface="Arial"/>
                    </a:rPr>
                    <a:t>(</a:t>
                  </a:r>
                  <a:r>
                    <a:rPr lang="en-US" altLang="zh-CN" sz="1200" i="1" dirty="0" smtClean="0">
                      <a:latin typeface="Arial"/>
                      <a:cs typeface="Arial"/>
                    </a:rPr>
                    <a:t>V</a:t>
                  </a:r>
                  <a:r>
                    <a:rPr lang="en-US" altLang="zh-CN" sz="1200" i="1" baseline="-25000" dirty="0" smtClean="0">
                      <a:latin typeface="Arial"/>
                      <a:cs typeface="Arial"/>
                    </a:rPr>
                    <a:t>i</a:t>
                  </a:r>
                  <a:r>
                    <a:rPr lang="en-US" altLang="zh-CN" sz="1200" dirty="0">
                      <a:latin typeface="Arial"/>
                      <a:cs typeface="Arial"/>
                    </a:rPr>
                    <a:t>)</a:t>
                  </a:r>
                  <a:endParaRPr lang="zh-CN" altLang="en-US" sz="1200" dirty="0">
                    <a:latin typeface="Arial"/>
                    <a:cs typeface="Arial"/>
                  </a:endParaRPr>
                </a:p>
                <a:p>
                  <a:pPr algn="ctr"/>
                  <a:endParaRPr lang="en-US" altLang="zh-CN" sz="1200" i="1" baseline="-25000" dirty="0">
                    <a:latin typeface="Arial"/>
                    <a:cs typeface="Arial"/>
                  </a:endParaRPr>
                </a:p>
              </p:txBody>
            </p:sp>
            <p:cxnSp>
              <p:nvCxnSpPr>
                <p:cNvPr id="128" name="直接连接符 127"/>
                <p:cNvCxnSpPr/>
                <p:nvPr/>
              </p:nvCxnSpPr>
              <p:spPr>
                <a:xfrm>
                  <a:off x="945374" y="3577192"/>
                  <a:ext cx="982206" cy="129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9" name="TextBox 179"/>
                <p:cNvSpPr txBox="1"/>
                <p:nvPr/>
              </p:nvSpPr>
              <p:spPr>
                <a:xfrm>
                  <a:off x="1076335" y="2275182"/>
                  <a:ext cx="720284" cy="353943"/>
                </a:xfrm>
                <a:prstGeom prst="rect">
                  <a:avLst/>
                </a:prstGeom>
                <a:noFill/>
              </p:spPr>
              <p:txBody>
                <a:bodyPr wrap="square" tIns="0" rtlCol="0">
                  <a:spAutoFit/>
                </a:bodyPr>
                <a:lstStyle/>
                <a:p>
                  <a:pPr algn="ctr"/>
                  <a:r>
                    <a:rPr lang="en-US" altLang="zh-CN" sz="2000" b="1" dirty="0" smtClean="0">
                      <a:latin typeface="Arial"/>
                      <a:cs typeface="Arial"/>
                    </a:rPr>
                    <a:t>…</a:t>
                  </a:r>
                  <a:endParaRPr lang="zh-CN" altLang="en-US" sz="2000" b="1" i="1" dirty="0">
                    <a:latin typeface="Arial"/>
                    <a:cs typeface="Arial"/>
                  </a:endParaRPr>
                </a:p>
              </p:txBody>
            </p:sp>
            <p:sp>
              <p:nvSpPr>
                <p:cNvPr id="130" name="TextBox 180"/>
                <p:cNvSpPr txBox="1"/>
                <p:nvPr/>
              </p:nvSpPr>
              <p:spPr>
                <a:xfrm>
                  <a:off x="1104015" y="3416059"/>
                  <a:ext cx="720284" cy="400110"/>
                </a:xfrm>
                <a:prstGeom prst="rect">
                  <a:avLst/>
                </a:prstGeom>
                <a:noFill/>
              </p:spPr>
              <p:txBody>
                <a:bodyPr wrap="square" rtlCol="0">
                  <a:spAutoFit/>
                </a:bodyPr>
                <a:lstStyle/>
                <a:p>
                  <a:pPr algn="ctr"/>
                  <a:r>
                    <a:rPr lang="en-US" altLang="zh-CN" sz="2000" b="1" dirty="0" smtClean="0">
                      <a:latin typeface="Arial"/>
                      <a:cs typeface="Arial"/>
                    </a:rPr>
                    <a:t>…</a:t>
                  </a:r>
                  <a:endParaRPr lang="zh-CN" altLang="en-US" sz="2000" b="1" i="1" dirty="0">
                    <a:latin typeface="Arial"/>
                    <a:cs typeface="Arial"/>
                  </a:endParaRPr>
                </a:p>
              </p:txBody>
            </p:sp>
            <p:sp>
              <p:nvSpPr>
                <p:cNvPr id="148" name="TextBox 198"/>
                <p:cNvSpPr txBox="1"/>
                <p:nvPr/>
              </p:nvSpPr>
              <p:spPr>
                <a:xfrm>
                  <a:off x="879894" y="3092519"/>
                  <a:ext cx="1113166" cy="584775"/>
                </a:xfrm>
                <a:prstGeom prst="rect">
                  <a:avLst/>
                </a:prstGeom>
                <a:noFill/>
              </p:spPr>
              <p:txBody>
                <a:bodyPr wrap="square" rtlCol="0">
                  <a:spAutoFit/>
                </a:bodyPr>
                <a:lstStyle/>
                <a:p>
                  <a:pPr algn="ctr"/>
                  <a:r>
                    <a:rPr lang="zh-CN" altLang="en-US" sz="1200" dirty="0">
                      <a:latin typeface="Arial"/>
                      <a:cs typeface="Arial"/>
                    </a:rPr>
                    <a:t>视觉</a:t>
                  </a:r>
                  <a:r>
                    <a:rPr lang="zh-CN" altLang="en-US" sz="1200" dirty="0" smtClean="0">
                      <a:latin typeface="Arial"/>
                      <a:cs typeface="Arial"/>
                    </a:rPr>
                    <a:t>关键词</a:t>
                  </a:r>
                  <a:r>
                    <a:rPr lang="en-US" altLang="zh-CN" sz="1200" i="1" dirty="0" err="1" smtClean="0">
                      <a:latin typeface="Arial"/>
                      <a:cs typeface="Arial"/>
                    </a:rPr>
                    <a:t>V</a:t>
                  </a:r>
                  <a:r>
                    <a:rPr lang="en-US" altLang="zh-CN" sz="1200" i="1" baseline="-25000" dirty="0" err="1" smtClean="0">
                      <a:latin typeface="Arial"/>
                      <a:cs typeface="Arial"/>
                    </a:rPr>
                    <a:t>j</a:t>
                  </a:r>
                  <a:endParaRPr lang="en-US" altLang="zh-CN" sz="1200" i="1" baseline="-25000" dirty="0" smtClean="0">
                    <a:latin typeface="Arial"/>
                    <a:cs typeface="Arial"/>
                  </a:endParaRPr>
                </a:p>
                <a:p>
                  <a:pPr algn="ctr"/>
                  <a:r>
                    <a:rPr lang="en-US" altLang="zh-CN" sz="1200" i="1" dirty="0">
                      <a:latin typeface="Arial"/>
                      <a:cs typeface="Arial"/>
                    </a:rPr>
                    <a:t>IDF</a:t>
                  </a:r>
                  <a:r>
                    <a:rPr lang="en-US" altLang="zh-CN" sz="1200" dirty="0">
                      <a:latin typeface="Arial"/>
                      <a:cs typeface="Arial"/>
                    </a:rPr>
                    <a:t>(</a:t>
                  </a:r>
                  <a:r>
                    <a:rPr lang="en-US" altLang="zh-CN" sz="1200" i="1" dirty="0">
                      <a:latin typeface="Arial"/>
                      <a:cs typeface="Arial"/>
                    </a:rPr>
                    <a:t>V</a:t>
                  </a:r>
                  <a:r>
                    <a:rPr lang="en-US" altLang="zh-CN" sz="1200" i="1" baseline="-25000" dirty="0">
                      <a:latin typeface="Arial"/>
                      <a:cs typeface="Arial"/>
                    </a:rPr>
                    <a:t>i</a:t>
                  </a:r>
                  <a:r>
                    <a:rPr lang="en-US" altLang="zh-CN" sz="1200" dirty="0">
                      <a:latin typeface="Arial"/>
                      <a:cs typeface="Arial"/>
                    </a:rPr>
                    <a:t>)</a:t>
                  </a:r>
                  <a:endParaRPr lang="zh-CN" altLang="en-US" sz="1200" dirty="0">
                    <a:latin typeface="Arial"/>
                    <a:cs typeface="Arial"/>
                  </a:endParaRPr>
                </a:p>
                <a:p>
                  <a:pPr algn="ctr"/>
                  <a:endParaRPr lang="en-US" altLang="zh-CN" sz="1200" i="1" baseline="-25000" dirty="0" smtClean="0">
                    <a:latin typeface="Arial"/>
                    <a:cs typeface="Arial"/>
                  </a:endParaRPr>
                </a:p>
              </p:txBody>
            </p:sp>
          </p:grpSp>
          <p:sp>
            <p:nvSpPr>
              <p:cNvPr id="149" name="TextBox 199"/>
              <p:cNvSpPr txBox="1"/>
              <p:nvPr/>
            </p:nvSpPr>
            <p:spPr>
              <a:xfrm>
                <a:off x="3674564" y="3573556"/>
                <a:ext cx="1296126" cy="277000"/>
              </a:xfrm>
              <a:prstGeom prst="rect">
                <a:avLst/>
              </a:prstGeom>
              <a:noFill/>
            </p:spPr>
            <p:txBody>
              <a:bodyPr wrap="square" rtlCol="0">
                <a:spAutoFit/>
              </a:bodyPr>
              <a:lstStyle/>
              <a:p>
                <a:pPr algn="ctr"/>
                <a:r>
                  <a:rPr lang="en-US" altLang="zh-CN" sz="1200" dirty="0" smtClean="0">
                    <a:latin typeface="Arial"/>
                    <a:cs typeface="Arial"/>
                  </a:rPr>
                  <a:t>Term frequency </a:t>
                </a:r>
                <a:endParaRPr lang="zh-CN" altLang="en-US" sz="1200" i="1" dirty="0">
                  <a:latin typeface="Arial"/>
                  <a:cs typeface="Arial"/>
                </a:endParaRPr>
              </a:p>
            </p:txBody>
          </p:sp>
        </p:grpSp>
        <p:sp>
          <p:nvSpPr>
            <p:cNvPr id="137" name="TextBox 187"/>
            <p:cNvSpPr txBox="1"/>
            <p:nvPr/>
          </p:nvSpPr>
          <p:spPr>
            <a:xfrm>
              <a:off x="5325303" y="2735165"/>
              <a:ext cx="720284" cy="400110"/>
            </a:xfrm>
            <a:prstGeom prst="rect">
              <a:avLst/>
            </a:prstGeom>
            <a:noFill/>
          </p:spPr>
          <p:txBody>
            <a:bodyPr wrap="square" rtlCol="0">
              <a:spAutoFit/>
            </a:bodyPr>
            <a:lstStyle/>
            <a:p>
              <a:pPr algn="ctr"/>
              <a:r>
                <a:rPr lang="en-US" altLang="zh-CN" sz="2000" b="1" dirty="0" smtClean="0">
                  <a:latin typeface="Arial"/>
                  <a:cs typeface="Arial"/>
                </a:rPr>
                <a:t>…</a:t>
              </a:r>
              <a:endParaRPr lang="zh-CN" altLang="en-US" sz="2000" b="1" i="1" dirty="0">
                <a:latin typeface="Arial"/>
                <a:cs typeface="Arial"/>
              </a:endParaRPr>
            </a:p>
          </p:txBody>
        </p:sp>
      </p:grpSp>
      <p:pic>
        <p:nvPicPr>
          <p:cNvPr id="150" name="图片 149"/>
          <p:cNvPicPr>
            <a:picLocks noChangeAspect="1"/>
          </p:cNvPicPr>
          <p:nvPr/>
        </p:nvPicPr>
        <p:blipFill>
          <a:blip r:embed="rId17"/>
          <a:stretch>
            <a:fillRect/>
          </a:stretch>
        </p:blipFill>
        <p:spPr>
          <a:xfrm>
            <a:off x="10784652" y="1571634"/>
            <a:ext cx="1219467" cy="3429844"/>
          </a:xfrm>
          <a:prstGeom prst="rect">
            <a:avLst/>
          </a:prstGeom>
        </p:spPr>
      </p:pic>
    </p:spTree>
    <p:extLst>
      <p:ext uri="{BB962C8B-B14F-4D97-AF65-F5344CB8AC3E}">
        <p14:creationId xmlns:p14="http://schemas.microsoft.com/office/powerpoint/2010/main" val="136101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dissolve">
                                      <p:cBhvr>
                                        <p:cTn id="7" dur="500"/>
                                        <p:tgtEl>
                                          <p:spTgt spid="9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dissolve">
                                      <p:cBhvr>
                                        <p:cTn id="11" dur="500"/>
                                        <p:tgtEl>
                                          <p:spTgt spid="9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7"/>
                                        </p:tgtEl>
                                        <p:attrNameLst>
                                          <p:attrName>style.visibility</p:attrName>
                                        </p:attrNameLst>
                                      </p:cBhvr>
                                      <p:to>
                                        <p:strVal val="visible"/>
                                      </p:to>
                                    </p:set>
                                    <p:animEffect transition="in" filter="wipe(left)">
                                      <p:cBhvr>
                                        <p:cTn id="15" dur="500"/>
                                        <p:tgtEl>
                                          <p:spTgt spid="97"/>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wipe(right)">
                                      <p:cBhvr>
                                        <p:cTn id="19" dur="500"/>
                                        <p:tgtEl>
                                          <p:spTgt spid="98"/>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99"/>
                                        </p:tgtEl>
                                        <p:attrNameLst>
                                          <p:attrName>style.visibility</p:attrName>
                                        </p:attrNameLst>
                                      </p:cBhvr>
                                      <p:to>
                                        <p:strVal val="visible"/>
                                      </p:to>
                                    </p:set>
                                    <p:animEffect transition="in" filter="wipe(up)">
                                      <p:cBhvr>
                                        <p:cTn id="23" dur="500"/>
                                        <p:tgtEl>
                                          <p:spTgt spid="99"/>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wipe(right)">
                                      <p:cBhvr>
                                        <p:cTn id="27" dur="500"/>
                                        <p:tgtEl>
                                          <p:spTgt spid="100"/>
                                        </p:tgtEl>
                                      </p:cBhvr>
                                    </p:animEffect>
                                  </p:childTnLst>
                                </p:cTn>
                              </p:par>
                            </p:childTnLst>
                          </p:cTn>
                        </p:par>
                        <p:par>
                          <p:cTn id="28" fill="hold">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101"/>
                                        </p:tgtEl>
                                        <p:attrNameLst>
                                          <p:attrName>style.visibility</p:attrName>
                                        </p:attrNameLst>
                                      </p:cBhvr>
                                      <p:to>
                                        <p:strVal val="visible"/>
                                      </p:to>
                                    </p:set>
                                    <p:animEffect transition="in" filter="wipe(right)">
                                      <p:cBhvr>
                                        <p:cTn id="31" dur="500"/>
                                        <p:tgtEl>
                                          <p:spTgt spid="101"/>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02"/>
                                        </p:tgtEl>
                                        <p:attrNameLst>
                                          <p:attrName>style.visibility</p:attrName>
                                        </p:attrNameLst>
                                      </p:cBhvr>
                                      <p:to>
                                        <p:strVal val="visible"/>
                                      </p:to>
                                    </p:set>
                                    <p:animEffect transition="in" filter="wipe(right)">
                                      <p:cBhvr>
                                        <p:cTn id="34" dur="500"/>
                                        <p:tgtEl>
                                          <p:spTgt spid="102"/>
                                        </p:tgtEl>
                                      </p:cBhvr>
                                    </p:animEffect>
                                  </p:childTnLst>
                                </p:cTn>
                              </p:par>
                            </p:childTnLst>
                          </p:cTn>
                        </p:par>
                        <p:par>
                          <p:cTn id="35" fill="hold">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wipe(down)">
                                      <p:cBhvr>
                                        <p:cTn id="38" dur="500"/>
                                        <p:tgtEl>
                                          <p:spTgt spid="10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04"/>
                                        </p:tgtEl>
                                        <p:attrNameLst>
                                          <p:attrName>style.visibility</p:attrName>
                                        </p:attrNameLst>
                                      </p:cBhvr>
                                      <p:to>
                                        <p:strVal val="visible"/>
                                      </p:to>
                                    </p:set>
                                    <p:animEffect transition="in" filter="wipe(down)">
                                      <p:cBhvr>
                                        <p:cTn id="41" dur="500"/>
                                        <p:tgtEl>
                                          <p:spTgt spid="104"/>
                                        </p:tgtEl>
                                      </p:cBhvr>
                                    </p:animEffect>
                                  </p:childTnLst>
                                </p:cTn>
                              </p:par>
                            </p:childTnLst>
                          </p:cTn>
                        </p:par>
                        <p:par>
                          <p:cTn id="42" fill="hold">
                            <p:stCondLst>
                              <p:cond delay="4000"/>
                            </p:stCondLst>
                            <p:childTnLst>
                              <p:par>
                                <p:cTn id="43" presetID="1" presetClass="exit" presetSubtype="0" fill="hold" grpId="1" nodeType="afterEffect">
                                  <p:stCondLst>
                                    <p:cond delay="0"/>
                                  </p:stCondLst>
                                  <p:childTnLst>
                                    <p:set>
                                      <p:cBhvr>
                                        <p:cTn id="44" dur="1" fill="hold">
                                          <p:stCondLst>
                                            <p:cond delay="0"/>
                                          </p:stCondLst>
                                        </p:cTn>
                                        <p:tgtEl>
                                          <p:spTgt spid="10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0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0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9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98"/>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9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96"/>
                                        </p:tgtEl>
                                        <p:attrNameLst>
                                          <p:attrName>style.visibility</p:attrName>
                                        </p:attrNameLst>
                                      </p:cBhvr>
                                      <p:to>
                                        <p:strVal val="visible"/>
                                      </p:to>
                                    </p:set>
                                    <p:animEffect transition="in" filter="dissolve">
                                      <p:cBhvr>
                                        <p:cTn id="59" dur="500"/>
                                        <p:tgtEl>
                                          <p:spTgt spid="96"/>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105"/>
                                        </p:tgtEl>
                                        <p:attrNameLst>
                                          <p:attrName>style.visibility</p:attrName>
                                        </p:attrNameLst>
                                      </p:cBhvr>
                                      <p:to>
                                        <p:strVal val="visible"/>
                                      </p:to>
                                    </p:set>
                                    <p:animEffect transition="in" filter="wipe(left)">
                                      <p:cBhvr>
                                        <p:cTn id="63" dur="500"/>
                                        <p:tgtEl>
                                          <p:spTgt spid="105"/>
                                        </p:tgtEl>
                                      </p:cBhvr>
                                    </p:animEffect>
                                  </p:childTnLst>
                                </p:cTn>
                              </p:par>
                            </p:childTnLst>
                          </p:cTn>
                        </p:par>
                        <p:par>
                          <p:cTn id="64" fill="hold">
                            <p:stCondLst>
                              <p:cond delay="1000"/>
                            </p:stCondLst>
                            <p:childTnLst>
                              <p:par>
                                <p:cTn id="65" presetID="22" presetClass="entr" presetSubtype="1" fill="hold" grpId="0" nodeType="afterEffect">
                                  <p:stCondLst>
                                    <p:cond delay="0"/>
                                  </p:stCondLst>
                                  <p:childTnLst>
                                    <p:set>
                                      <p:cBhvr>
                                        <p:cTn id="66" dur="1" fill="hold">
                                          <p:stCondLst>
                                            <p:cond delay="0"/>
                                          </p:stCondLst>
                                        </p:cTn>
                                        <p:tgtEl>
                                          <p:spTgt spid="107"/>
                                        </p:tgtEl>
                                        <p:attrNameLst>
                                          <p:attrName>style.visibility</p:attrName>
                                        </p:attrNameLst>
                                      </p:cBhvr>
                                      <p:to>
                                        <p:strVal val="visible"/>
                                      </p:to>
                                    </p:set>
                                    <p:animEffect transition="in" filter="wipe(up)">
                                      <p:cBhvr>
                                        <p:cTn id="67" dur="500"/>
                                        <p:tgtEl>
                                          <p:spTgt spid="107"/>
                                        </p:tgtEl>
                                      </p:cBhvr>
                                    </p:animEffect>
                                  </p:childTnLst>
                                </p:cTn>
                              </p:par>
                            </p:childTnLst>
                          </p:cTn>
                        </p:par>
                        <p:par>
                          <p:cTn id="68" fill="hold">
                            <p:stCondLst>
                              <p:cond delay="1500"/>
                            </p:stCondLst>
                            <p:childTnLst>
                              <p:par>
                                <p:cTn id="69" presetID="22" presetClass="entr" presetSubtype="1" fill="hold" grpId="0" nodeType="afterEffect">
                                  <p:stCondLst>
                                    <p:cond delay="0"/>
                                  </p:stCondLst>
                                  <p:childTnLst>
                                    <p:set>
                                      <p:cBhvr>
                                        <p:cTn id="70" dur="1" fill="hold">
                                          <p:stCondLst>
                                            <p:cond delay="0"/>
                                          </p:stCondLst>
                                        </p:cTn>
                                        <p:tgtEl>
                                          <p:spTgt spid="108"/>
                                        </p:tgtEl>
                                        <p:attrNameLst>
                                          <p:attrName>style.visibility</p:attrName>
                                        </p:attrNameLst>
                                      </p:cBhvr>
                                      <p:to>
                                        <p:strVal val="visible"/>
                                      </p:to>
                                    </p:set>
                                    <p:animEffect transition="in" filter="wipe(up)">
                                      <p:cBhvr>
                                        <p:cTn id="71" dur="500"/>
                                        <p:tgtEl>
                                          <p:spTgt spid="108"/>
                                        </p:tgtEl>
                                      </p:cBhvr>
                                    </p:animEffect>
                                  </p:childTnLst>
                                </p:cTn>
                              </p:par>
                            </p:childTnLst>
                          </p:cTn>
                        </p:par>
                        <p:par>
                          <p:cTn id="72" fill="hold">
                            <p:stCondLst>
                              <p:cond delay="2000"/>
                            </p:stCondLst>
                            <p:childTnLst>
                              <p:par>
                                <p:cTn id="73" presetID="22" presetClass="entr" presetSubtype="2" fill="hold" grpId="0" nodeType="afterEffect">
                                  <p:stCondLst>
                                    <p:cond delay="0"/>
                                  </p:stCondLst>
                                  <p:childTnLst>
                                    <p:set>
                                      <p:cBhvr>
                                        <p:cTn id="74" dur="1" fill="hold">
                                          <p:stCondLst>
                                            <p:cond delay="0"/>
                                          </p:stCondLst>
                                        </p:cTn>
                                        <p:tgtEl>
                                          <p:spTgt spid="109"/>
                                        </p:tgtEl>
                                        <p:attrNameLst>
                                          <p:attrName>style.visibility</p:attrName>
                                        </p:attrNameLst>
                                      </p:cBhvr>
                                      <p:to>
                                        <p:strVal val="visible"/>
                                      </p:to>
                                    </p:set>
                                    <p:animEffect transition="in" filter="wipe(right)">
                                      <p:cBhvr>
                                        <p:cTn id="75" dur="500"/>
                                        <p:tgtEl>
                                          <p:spTgt spid="109"/>
                                        </p:tgtEl>
                                      </p:cBhvr>
                                    </p:animEffect>
                                  </p:childTnLst>
                                </p:cTn>
                              </p:par>
                            </p:childTnLst>
                          </p:cTn>
                        </p:par>
                        <p:par>
                          <p:cTn id="76" fill="hold">
                            <p:stCondLst>
                              <p:cond delay="2500"/>
                            </p:stCondLst>
                            <p:childTnLst>
                              <p:par>
                                <p:cTn id="77" presetID="22" presetClass="entr" presetSubtype="4" fill="hold" grpId="0" nodeType="afterEffect">
                                  <p:stCondLst>
                                    <p:cond delay="0"/>
                                  </p:stCondLst>
                                  <p:childTnLst>
                                    <p:set>
                                      <p:cBhvr>
                                        <p:cTn id="78" dur="1" fill="hold">
                                          <p:stCondLst>
                                            <p:cond delay="0"/>
                                          </p:stCondLst>
                                        </p:cTn>
                                        <p:tgtEl>
                                          <p:spTgt spid="110"/>
                                        </p:tgtEl>
                                        <p:attrNameLst>
                                          <p:attrName>style.visibility</p:attrName>
                                        </p:attrNameLst>
                                      </p:cBhvr>
                                      <p:to>
                                        <p:strVal val="visible"/>
                                      </p:to>
                                    </p:set>
                                    <p:animEffect transition="in" filter="wipe(down)">
                                      <p:cBhvr>
                                        <p:cTn id="79" dur="500"/>
                                        <p:tgtEl>
                                          <p:spTgt spid="110"/>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11"/>
                                        </p:tgtEl>
                                        <p:attrNameLst>
                                          <p:attrName>style.visibility</p:attrName>
                                        </p:attrNameLst>
                                      </p:cBhvr>
                                      <p:to>
                                        <p:strVal val="visible"/>
                                      </p:to>
                                    </p:set>
                                    <p:animEffect transition="in" filter="wipe(down)">
                                      <p:cBhvr>
                                        <p:cTn id="82" dur="500"/>
                                        <p:tgtEl>
                                          <p:spTgt spid="111"/>
                                        </p:tgtEl>
                                      </p:cBhvr>
                                    </p:animEffect>
                                  </p:childTnLst>
                                </p:cTn>
                              </p:par>
                            </p:childTnLst>
                          </p:cTn>
                        </p:par>
                        <p:par>
                          <p:cTn id="83" fill="hold">
                            <p:stCondLst>
                              <p:cond delay="3000"/>
                            </p:stCondLst>
                            <p:childTnLst>
                              <p:par>
                                <p:cTn id="84" presetID="1" presetClass="exit" presetSubtype="0" fill="hold" grpId="1" nodeType="afterEffect">
                                  <p:stCondLst>
                                    <p:cond delay="0"/>
                                  </p:stCondLst>
                                  <p:childTnLst>
                                    <p:set>
                                      <p:cBhvr>
                                        <p:cTn id="85" dur="1" fill="hold">
                                          <p:stCondLst>
                                            <p:cond delay="0"/>
                                          </p:stCondLst>
                                        </p:cTn>
                                        <p:tgtEl>
                                          <p:spTgt spid="105"/>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108"/>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107"/>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109"/>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110"/>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111"/>
                                        </p:tgtEl>
                                        <p:attrNameLst>
                                          <p:attrName>style.visibility</p:attrName>
                                        </p:attrNameLst>
                                      </p:cBhvr>
                                      <p:to>
                                        <p:strVal val="hidden"/>
                                      </p:to>
                                    </p:set>
                                  </p:childTnLst>
                                </p:cTn>
                              </p:par>
                            </p:childTnLst>
                          </p:cTn>
                        </p:par>
                        <p:par>
                          <p:cTn id="96" fill="hold">
                            <p:stCondLst>
                              <p:cond delay="3000"/>
                            </p:stCondLst>
                            <p:childTnLst>
                              <p:par>
                                <p:cTn id="97" presetID="22" presetClass="entr" presetSubtype="4" fill="hold" grpId="0" nodeType="afterEffect">
                                  <p:stCondLst>
                                    <p:cond delay="0"/>
                                  </p:stCondLst>
                                  <p:childTnLst>
                                    <p:set>
                                      <p:cBhvr>
                                        <p:cTn id="98" dur="1" fill="hold">
                                          <p:stCondLst>
                                            <p:cond delay="0"/>
                                          </p:stCondLst>
                                        </p:cTn>
                                        <p:tgtEl>
                                          <p:spTgt spid="112"/>
                                        </p:tgtEl>
                                        <p:attrNameLst>
                                          <p:attrName>style.visibility</p:attrName>
                                        </p:attrNameLst>
                                      </p:cBhvr>
                                      <p:to>
                                        <p:strVal val="visible"/>
                                      </p:to>
                                    </p:set>
                                    <p:animEffect transition="in" filter="wipe(down)">
                                      <p:cBhvr>
                                        <p:cTn id="99" dur="500"/>
                                        <p:tgtEl>
                                          <p:spTgt spid="112"/>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113"/>
                                        </p:tgtEl>
                                        <p:attrNameLst>
                                          <p:attrName>style.visibility</p:attrName>
                                        </p:attrNameLst>
                                      </p:cBhvr>
                                      <p:to>
                                        <p:strVal val="visible"/>
                                      </p:to>
                                    </p:set>
                                    <p:animEffect transition="in" filter="wipe(down)">
                                      <p:cBhvr>
                                        <p:cTn id="102" dur="500"/>
                                        <p:tgtEl>
                                          <p:spTgt spid="113"/>
                                        </p:tgtEl>
                                      </p:cBhvr>
                                    </p:animEffect>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95"/>
                                        </p:tgtEl>
                                        <p:attrNameLst>
                                          <p:attrName>style.visibility</p:attrName>
                                        </p:attrNameLst>
                                      </p:cBhvr>
                                      <p:to>
                                        <p:strVal val="visible"/>
                                      </p:to>
                                    </p:set>
                                    <p:animEffect transition="in" filter="dissolve">
                                      <p:cBhvr>
                                        <p:cTn id="107" dur="500"/>
                                        <p:tgtEl>
                                          <p:spTgt spid="95"/>
                                        </p:tgtEl>
                                      </p:cBhvr>
                                    </p:animEffect>
                                  </p:childTnLst>
                                </p:cTn>
                              </p:par>
                            </p:childTnLst>
                          </p:cTn>
                        </p:par>
                        <p:par>
                          <p:cTn id="108" fill="hold">
                            <p:stCondLst>
                              <p:cond delay="500"/>
                            </p:stCondLst>
                            <p:childTnLst>
                              <p:par>
                                <p:cTn id="109" presetID="22" presetClass="entr" presetSubtype="8" fill="hold" grpId="0" nodeType="afterEffect">
                                  <p:stCondLst>
                                    <p:cond delay="0"/>
                                  </p:stCondLst>
                                  <p:childTnLst>
                                    <p:set>
                                      <p:cBhvr>
                                        <p:cTn id="110" dur="1" fill="hold">
                                          <p:stCondLst>
                                            <p:cond delay="0"/>
                                          </p:stCondLst>
                                        </p:cTn>
                                        <p:tgtEl>
                                          <p:spTgt spid="114"/>
                                        </p:tgtEl>
                                        <p:attrNameLst>
                                          <p:attrName>style.visibility</p:attrName>
                                        </p:attrNameLst>
                                      </p:cBhvr>
                                      <p:to>
                                        <p:strVal val="visible"/>
                                      </p:to>
                                    </p:set>
                                    <p:animEffect transition="in" filter="wipe(left)">
                                      <p:cBhvr>
                                        <p:cTn id="111" dur="500"/>
                                        <p:tgtEl>
                                          <p:spTgt spid="114"/>
                                        </p:tgtEl>
                                      </p:cBhvr>
                                    </p:animEffect>
                                  </p:childTnLst>
                                </p:cTn>
                              </p:par>
                            </p:childTnLst>
                          </p:cTn>
                        </p:par>
                        <p:par>
                          <p:cTn id="112" fill="hold">
                            <p:stCondLst>
                              <p:cond delay="1000"/>
                            </p:stCondLst>
                            <p:childTnLst>
                              <p:par>
                                <p:cTn id="113" presetID="22" presetClass="entr" presetSubtype="2" fill="hold" grpId="0" nodeType="afterEffect">
                                  <p:stCondLst>
                                    <p:cond delay="0"/>
                                  </p:stCondLst>
                                  <p:childTnLst>
                                    <p:set>
                                      <p:cBhvr>
                                        <p:cTn id="114" dur="1" fill="hold">
                                          <p:stCondLst>
                                            <p:cond delay="0"/>
                                          </p:stCondLst>
                                        </p:cTn>
                                        <p:tgtEl>
                                          <p:spTgt spid="115"/>
                                        </p:tgtEl>
                                        <p:attrNameLst>
                                          <p:attrName>style.visibility</p:attrName>
                                        </p:attrNameLst>
                                      </p:cBhvr>
                                      <p:to>
                                        <p:strVal val="visible"/>
                                      </p:to>
                                    </p:set>
                                    <p:animEffect transition="in" filter="wipe(right)">
                                      <p:cBhvr>
                                        <p:cTn id="115" dur="500"/>
                                        <p:tgtEl>
                                          <p:spTgt spid="115"/>
                                        </p:tgtEl>
                                      </p:cBhvr>
                                    </p:animEffect>
                                  </p:childTnLst>
                                </p:cTn>
                              </p:par>
                            </p:childTnLst>
                          </p:cTn>
                        </p:par>
                        <p:par>
                          <p:cTn id="116" fill="hold">
                            <p:stCondLst>
                              <p:cond delay="1500"/>
                            </p:stCondLst>
                            <p:childTnLst>
                              <p:par>
                                <p:cTn id="117" presetID="22" presetClass="entr" presetSubtype="1" fill="hold" grpId="0" nodeType="afterEffect">
                                  <p:stCondLst>
                                    <p:cond delay="0"/>
                                  </p:stCondLst>
                                  <p:childTnLst>
                                    <p:set>
                                      <p:cBhvr>
                                        <p:cTn id="118" dur="1" fill="hold">
                                          <p:stCondLst>
                                            <p:cond delay="0"/>
                                          </p:stCondLst>
                                        </p:cTn>
                                        <p:tgtEl>
                                          <p:spTgt spid="116"/>
                                        </p:tgtEl>
                                        <p:attrNameLst>
                                          <p:attrName>style.visibility</p:attrName>
                                        </p:attrNameLst>
                                      </p:cBhvr>
                                      <p:to>
                                        <p:strVal val="visible"/>
                                      </p:to>
                                    </p:set>
                                    <p:animEffect transition="in" filter="wipe(up)">
                                      <p:cBhvr>
                                        <p:cTn id="119" dur="500"/>
                                        <p:tgtEl>
                                          <p:spTgt spid="116"/>
                                        </p:tgtEl>
                                      </p:cBhvr>
                                    </p:animEffect>
                                  </p:childTnLst>
                                </p:cTn>
                              </p:par>
                            </p:childTnLst>
                          </p:cTn>
                        </p:par>
                        <p:par>
                          <p:cTn id="120" fill="hold">
                            <p:stCondLst>
                              <p:cond delay="2000"/>
                            </p:stCondLst>
                            <p:childTnLst>
                              <p:par>
                                <p:cTn id="121" presetID="22" presetClass="entr" presetSubtype="2" fill="hold" grpId="0" nodeType="afterEffect">
                                  <p:stCondLst>
                                    <p:cond delay="0"/>
                                  </p:stCondLst>
                                  <p:childTnLst>
                                    <p:set>
                                      <p:cBhvr>
                                        <p:cTn id="122" dur="1" fill="hold">
                                          <p:stCondLst>
                                            <p:cond delay="0"/>
                                          </p:stCondLst>
                                        </p:cTn>
                                        <p:tgtEl>
                                          <p:spTgt spid="117"/>
                                        </p:tgtEl>
                                        <p:attrNameLst>
                                          <p:attrName>style.visibility</p:attrName>
                                        </p:attrNameLst>
                                      </p:cBhvr>
                                      <p:to>
                                        <p:strVal val="visible"/>
                                      </p:to>
                                    </p:set>
                                    <p:animEffect transition="in" filter="wipe(right)">
                                      <p:cBhvr>
                                        <p:cTn id="123" dur="500"/>
                                        <p:tgtEl>
                                          <p:spTgt spid="117"/>
                                        </p:tgtEl>
                                      </p:cBhvr>
                                    </p:animEffect>
                                  </p:childTnLst>
                                </p:cTn>
                              </p:par>
                            </p:childTnLst>
                          </p:cTn>
                        </p:par>
                        <p:par>
                          <p:cTn id="124" fill="hold">
                            <p:stCondLst>
                              <p:cond delay="2500"/>
                            </p:stCondLst>
                            <p:childTnLst>
                              <p:par>
                                <p:cTn id="125" presetID="22" presetClass="entr" presetSubtype="2" fill="hold" grpId="0" nodeType="afterEffect">
                                  <p:stCondLst>
                                    <p:cond delay="0"/>
                                  </p:stCondLst>
                                  <p:childTnLst>
                                    <p:set>
                                      <p:cBhvr>
                                        <p:cTn id="126" dur="1" fill="hold">
                                          <p:stCondLst>
                                            <p:cond delay="0"/>
                                          </p:stCondLst>
                                        </p:cTn>
                                        <p:tgtEl>
                                          <p:spTgt spid="118"/>
                                        </p:tgtEl>
                                        <p:attrNameLst>
                                          <p:attrName>style.visibility</p:attrName>
                                        </p:attrNameLst>
                                      </p:cBhvr>
                                      <p:to>
                                        <p:strVal val="visible"/>
                                      </p:to>
                                    </p:set>
                                    <p:animEffect transition="in" filter="wipe(right)">
                                      <p:cBhvr>
                                        <p:cTn id="127" dur="500"/>
                                        <p:tgtEl>
                                          <p:spTgt spid="118"/>
                                        </p:tgtEl>
                                      </p:cBhvr>
                                    </p:animEffect>
                                  </p:childTnLst>
                                </p:cTn>
                              </p:par>
                              <p:par>
                                <p:cTn id="128" presetID="22" presetClass="entr" presetSubtype="2" fill="hold" grpId="0" nodeType="withEffect">
                                  <p:stCondLst>
                                    <p:cond delay="0"/>
                                  </p:stCondLst>
                                  <p:childTnLst>
                                    <p:set>
                                      <p:cBhvr>
                                        <p:cTn id="129" dur="1" fill="hold">
                                          <p:stCondLst>
                                            <p:cond delay="0"/>
                                          </p:stCondLst>
                                        </p:cTn>
                                        <p:tgtEl>
                                          <p:spTgt spid="119"/>
                                        </p:tgtEl>
                                        <p:attrNameLst>
                                          <p:attrName>style.visibility</p:attrName>
                                        </p:attrNameLst>
                                      </p:cBhvr>
                                      <p:to>
                                        <p:strVal val="visible"/>
                                      </p:to>
                                    </p:set>
                                    <p:animEffect transition="in" filter="wipe(right)">
                                      <p:cBhvr>
                                        <p:cTn id="130" dur="500"/>
                                        <p:tgtEl>
                                          <p:spTgt spid="119"/>
                                        </p:tgtEl>
                                      </p:cBhvr>
                                    </p:animEffect>
                                  </p:childTnLst>
                                </p:cTn>
                              </p:par>
                            </p:childTnLst>
                          </p:cTn>
                        </p:par>
                        <p:par>
                          <p:cTn id="131" fill="hold">
                            <p:stCondLst>
                              <p:cond delay="3000"/>
                            </p:stCondLst>
                            <p:childTnLst>
                              <p:par>
                                <p:cTn id="132" presetID="22" presetClass="entr" presetSubtype="4" fill="hold" grpId="0" nodeType="afterEffect">
                                  <p:stCondLst>
                                    <p:cond delay="0"/>
                                  </p:stCondLst>
                                  <p:childTnLst>
                                    <p:set>
                                      <p:cBhvr>
                                        <p:cTn id="133" dur="1" fill="hold">
                                          <p:stCondLst>
                                            <p:cond delay="0"/>
                                          </p:stCondLst>
                                        </p:cTn>
                                        <p:tgtEl>
                                          <p:spTgt spid="120"/>
                                        </p:tgtEl>
                                        <p:attrNameLst>
                                          <p:attrName>style.visibility</p:attrName>
                                        </p:attrNameLst>
                                      </p:cBhvr>
                                      <p:to>
                                        <p:strVal val="visible"/>
                                      </p:to>
                                    </p:set>
                                    <p:animEffect transition="in" filter="wipe(down)">
                                      <p:cBhvr>
                                        <p:cTn id="134" dur="500"/>
                                        <p:tgtEl>
                                          <p:spTgt spid="120"/>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121"/>
                                        </p:tgtEl>
                                        <p:attrNameLst>
                                          <p:attrName>style.visibility</p:attrName>
                                        </p:attrNameLst>
                                      </p:cBhvr>
                                      <p:to>
                                        <p:strVal val="visible"/>
                                      </p:to>
                                    </p:set>
                                    <p:animEffect transition="in" filter="wipe(down)">
                                      <p:cBhvr>
                                        <p:cTn id="137" dur="500"/>
                                        <p:tgtEl>
                                          <p:spTgt spid="121"/>
                                        </p:tgtEl>
                                      </p:cBhvr>
                                    </p:animEffect>
                                  </p:childTnLst>
                                </p:cTn>
                              </p:par>
                            </p:childTnLst>
                          </p:cTn>
                        </p:par>
                        <p:par>
                          <p:cTn id="138" fill="hold">
                            <p:stCondLst>
                              <p:cond delay="3500"/>
                            </p:stCondLst>
                            <p:childTnLst>
                              <p:par>
                                <p:cTn id="139" presetID="1" presetClass="exit" presetSubtype="0" fill="hold" grpId="1" nodeType="afterEffect">
                                  <p:stCondLst>
                                    <p:cond delay="0"/>
                                  </p:stCondLst>
                                  <p:childTnLst>
                                    <p:set>
                                      <p:cBhvr>
                                        <p:cTn id="140" dur="1" fill="hold">
                                          <p:stCondLst>
                                            <p:cond delay="0"/>
                                          </p:stCondLst>
                                        </p:cTn>
                                        <p:tgtEl>
                                          <p:spTgt spid="114"/>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115"/>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116"/>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117"/>
                                        </p:tgtEl>
                                        <p:attrNameLst>
                                          <p:attrName>style.visibility</p:attrName>
                                        </p:attrNameLst>
                                      </p:cBhvr>
                                      <p:to>
                                        <p:strVal val="hidden"/>
                                      </p:to>
                                    </p:set>
                                  </p:childTnLst>
                                </p:cTn>
                              </p:par>
                            </p:childTnLst>
                          </p:cTn>
                        </p:par>
                        <p:par>
                          <p:cTn id="147" fill="hold">
                            <p:stCondLst>
                              <p:cond delay="3500"/>
                            </p:stCondLst>
                            <p:childTnLst>
                              <p:par>
                                <p:cTn id="148" presetID="1" presetClass="exit" presetSubtype="0" fill="hold" grpId="1" nodeType="afterEffect">
                                  <p:stCondLst>
                                    <p:cond delay="0"/>
                                  </p:stCondLst>
                                  <p:childTnLst>
                                    <p:set>
                                      <p:cBhvr>
                                        <p:cTn id="149" dur="1" fill="hold">
                                          <p:stCondLst>
                                            <p:cond delay="0"/>
                                          </p:stCondLst>
                                        </p:cTn>
                                        <p:tgtEl>
                                          <p:spTgt spid="118"/>
                                        </p:tgtEl>
                                        <p:attrNameLst>
                                          <p:attrName>style.visibility</p:attrName>
                                        </p:attrNameLst>
                                      </p:cBhvr>
                                      <p:to>
                                        <p:strVal val="hidden"/>
                                      </p:to>
                                    </p:set>
                                  </p:childTnLst>
                                </p:cTn>
                              </p:par>
                              <p:par>
                                <p:cTn id="150" presetID="1" presetClass="exit" presetSubtype="0" fill="hold" grpId="1" nodeType="withEffect">
                                  <p:stCondLst>
                                    <p:cond delay="0"/>
                                  </p:stCondLst>
                                  <p:childTnLst>
                                    <p:set>
                                      <p:cBhvr>
                                        <p:cTn id="151" dur="1" fill="hold">
                                          <p:stCondLst>
                                            <p:cond delay="0"/>
                                          </p:stCondLst>
                                        </p:cTn>
                                        <p:tgtEl>
                                          <p:spTgt spid="119"/>
                                        </p:tgtEl>
                                        <p:attrNameLst>
                                          <p:attrName>style.visibility</p:attrName>
                                        </p:attrNameLst>
                                      </p:cBhvr>
                                      <p:to>
                                        <p:strVal val="hidden"/>
                                      </p:to>
                                    </p:set>
                                  </p:childTnLst>
                                </p:cTn>
                              </p:par>
                            </p:childTnLst>
                          </p:cTn>
                        </p:par>
                        <p:par>
                          <p:cTn id="152" fill="hold">
                            <p:stCondLst>
                              <p:cond delay="3500"/>
                            </p:stCondLst>
                            <p:childTnLst>
                              <p:par>
                                <p:cTn id="153" presetID="20" presetClass="entr" presetSubtype="0" fill="hold" grpId="0" nodeType="afterEffect">
                                  <p:stCondLst>
                                    <p:cond delay="0"/>
                                  </p:stCondLst>
                                  <p:childTnLst>
                                    <p:set>
                                      <p:cBhvr>
                                        <p:cTn id="154" dur="1" fill="hold">
                                          <p:stCondLst>
                                            <p:cond delay="0"/>
                                          </p:stCondLst>
                                        </p:cTn>
                                        <p:tgtEl>
                                          <p:spTgt spid="122"/>
                                        </p:tgtEl>
                                        <p:attrNameLst>
                                          <p:attrName>style.visibility</p:attrName>
                                        </p:attrNameLst>
                                      </p:cBhvr>
                                      <p:to>
                                        <p:strVal val="visible"/>
                                      </p:to>
                                    </p:set>
                                    <p:animEffect transition="in" filter="wedge">
                                      <p:cBhvr>
                                        <p:cTn id="155" dur="2000"/>
                                        <p:tgtEl>
                                          <p:spTgt spid="122"/>
                                        </p:tgtEl>
                                      </p:cBhvr>
                                    </p:animEffec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4"/>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nodeType="clickEffect">
                                  <p:stCondLst>
                                    <p:cond delay="0"/>
                                  </p:stCondLst>
                                  <p:childTnLst>
                                    <p:set>
                                      <p:cBhvr>
                                        <p:cTn id="16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4" grpId="0" animBg="1"/>
      <p:bldP spid="95" grpId="0" animBg="1"/>
      <p:bldP spid="96" grpId="0"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4" grpId="0" animBg="1"/>
      <p:bldP spid="105" grpId="0" animBg="1"/>
      <p:bldP spid="105"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3" grpId="0"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1" grpId="0" animBg="1"/>
      <p:bldP spid="12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08817" y="1370275"/>
            <a:ext cx="6271636" cy="581762"/>
          </a:xfrm>
          <a:prstGeom prst="rect">
            <a:avLst/>
          </a:prstGeom>
        </p:spPr>
        <p:txBody>
          <a:bodyPr wrap="square">
            <a:spAutoFit/>
          </a:bodyPr>
          <a:lstStyle/>
          <a:p>
            <a:pPr lvl="0">
              <a:lnSpc>
                <a:spcPct val="125000"/>
              </a:lnSpc>
            </a:pPr>
            <a:r>
              <a:rPr lang="zh-CN" altLang="en-US" sz="2800" b="1" dirty="0" smtClean="0">
                <a:solidFill>
                  <a:srgbClr val="ED7D31">
                    <a:lumMod val="75000"/>
                  </a:srgbClr>
                </a:solidFill>
                <a:latin typeface="微软雅黑" panose="020B0503020204020204" pitchFamily="34" charset="-122"/>
                <a:ea typeface="微软雅黑" panose="020B0503020204020204" pitchFamily="34" charset="-122"/>
              </a:rPr>
              <a:t>查询扩展 </a:t>
            </a:r>
            <a:endParaRPr lang="zh-CN" altLang="en-US" sz="2800" b="1" dirty="0">
              <a:solidFill>
                <a:srgbClr val="ED7D31">
                  <a:lumMod val="75000"/>
                </a:srgb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124" y="1491790"/>
            <a:ext cx="461108" cy="461108"/>
          </a:xfrm>
          <a:prstGeom prst="rect">
            <a:avLst/>
          </a:prstGeom>
        </p:spPr>
      </p:pic>
      <p:sp>
        <p:nvSpPr>
          <p:cNvPr id="6" name="矩形 5"/>
          <p:cNvSpPr/>
          <p:nvPr/>
        </p:nvSpPr>
        <p:spPr>
          <a:xfrm>
            <a:off x="1518209" y="419365"/>
            <a:ext cx="411141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中期图像识别技术</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1068636" y="2038120"/>
            <a:ext cx="9562641" cy="461665"/>
          </a:xfrm>
          <a:prstGeom prst="rect">
            <a:avLst/>
          </a:prstGeom>
          <a:noFill/>
        </p:spPr>
        <p:txBody>
          <a:bodyPr wrap="square" rtlCol="0">
            <a:spAutoFit/>
          </a:bodyPr>
          <a:lstStyle>
            <a:defPPr>
              <a:defRPr lang="zh-CN"/>
            </a:defPPr>
            <a:lvl2pPr marL="742950" lvl="1" indent="-285750" fontAlgn="base">
              <a:spcAft>
                <a:spcPct val="0"/>
              </a:spcAft>
              <a:buClr>
                <a:srgbClr val="CC0099"/>
              </a:buClr>
              <a:buSzPct val="76000"/>
              <a:buFont typeface="Wingdings" panose="05000000000000000000" pitchFamily="2" charset="2"/>
              <a:buChar char="u"/>
              <a:defRPr sz="2400" i="0">
                <a:solidFill>
                  <a:srgbClr val="CC0099"/>
                </a:solidFill>
                <a:latin typeface="微软雅黑" panose="020B0503020204020204" pitchFamily="34" charset="-122"/>
                <a:ea typeface="微软雅黑" panose="020B0503020204020204" pitchFamily="34" charset="-122"/>
                <a:cs typeface="Arial"/>
              </a:defRPr>
            </a:lvl2pPr>
          </a:lstStyle>
          <a:p>
            <a:pPr marL="285750" indent="-285750">
              <a:buFont typeface="Wingdings" panose="05000000000000000000" pitchFamily="2" charset="2"/>
              <a:buChar char="u"/>
            </a:pPr>
            <a:r>
              <a:rPr lang="zh-CN" altLang="en-US" sz="2400" dirty="0">
                <a:solidFill>
                  <a:srgbClr val="CC0099"/>
                </a:solidFill>
              </a:rPr>
              <a:t>目标：</a:t>
            </a:r>
            <a:r>
              <a:rPr lang="en-US" altLang="zh-CN" sz="2400" dirty="0">
                <a:solidFill>
                  <a:srgbClr val="CC0099"/>
                </a:solidFill>
              </a:rPr>
              <a:t> </a:t>
            </a:r>
            <a:r>
              <a:rPr lang="zh-CN" altLang="en-US" sz="2400" dirty="0">
                <a:solidFill>
                  <a:srgbClr val="CC0099"/>
                </a:solidFill>
              </a:rPr>
              <a:t>使原有查询项含有更多的局部特征，再进行扩展查询</a:t>
            </a:r>
            <a:endParaRPr lang="en-US" altLang="zh-CN" sz="2400" dirty="0">
              <a:solidFill>
                <a:srgbClr val="CC0099"/>
              </a:solidFill>
            </a:endParaRPr>
          </a:p>
        </p:txBody>
      </p:sp>
      <p:pic>
        <p:nvPicPr>
          <p:cNvPr id="41" name="Picture 2" descr="D:\Research\data\Ground Truth Dataset\Mona Lisa\lamonalisa20gv.jpg"/>
          <p:cNvPicPr>
            <a:picLocks noChangeAspect="1" noChangeArrowheads="1"/>
          </p:cNvPicPr>
          <p:nvPr/>
        </p:nvPicPr>
        <p:blipFill>
          <a:blip r:embed="rId4" cstate="print"/>
          <a:srcRect/>
          <a:stretch>
            <a:fillRect/>
          </a:stretch>
        </p:blipFill>
        <p:spPr bwMode="auto">
          <a:xfrm>
            <a:off x="3148880" y="3093353"/>
            <a:ext cx="1348680" cy="1800000"/>
          </a:xfrm>
          <a:prstGeom prst="rect">
            <a:avLst/>
          </a:prstGeom>
          <a:noFill/>
        </p:spPr>
      </p:pic>
      <p:pic>
        <p:nvPicPr>
          <p:cNvPr id="42" name="Picture 3" descr="D:\Research\data\Ground Truth Dataset\Mona Lisa\272.jpg"/>
          <p:cNvPicPr>
            <a:picLocks noChangeAspect="1" noChangeArrowheads="1"/>
          </p:cNvPicPr>
          <p:nvPr/>
        </p:nvPicPr>
        <p:blipFill>
          <a:blip r:embed="rId5" cstate="print"/>
          <a:srcRect/>
          <a:stretch>
            <a:fillRect/>
          </a:stretch>
        </p:blipFill>
        <p:spPr bwMode="auto">
          <a:xfrm>
            <a:off x="5792086" y="3093353"/>
            <a:ext cx="1183375" cy="1800000"/>
          </a:xfrm>
          <a:prstGeom prst="rect">
            <a:avLst/>
          </a:prstGeom>
          <a:noFill/>
        </p:spPr>
      </p:pic>
      <p:sp>
        <p:nvSpPr>
          <p:cNvPr id="43" name="流程图: 联系 5"/>
          <p:cNvSpPr/>
          <p:nvPr/>
        </p:nvSpPr>
        <p:spPr>
          <a:xfrm>
            <a:off x="3648946" y="3664857"/>
            <a:ext cx="36000" cy="360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流程图: 联系 6"/>
          <p:cNvSpPr/>
          <p:nvPr/>
        </p:nvSpPr>
        <p:spPr>
          <a:xfrm>
            <a:off x="3755822" y="4031571"/>
            <a:ext cx="36000" cy="360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流程图: 联系 7"/>
          <p:cNvSpPr/>
          <p:nvPr/>
        </p:nvSpPr>
        <p:spPr>
          <a:xfrm>
            <a:off x="3791822" y="4486113"/>
            <a:ext cx="36000" cy="360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流程图: 联系 8"/>
          <p:cNvSpPr/>
          <p:nvPr/>
        </p:nvSpPr>
        <p:spPr>
          <a:xfrm>
            <a:off x="3506070" y="4673131"/>
            <a:ext cx="36000" cy="360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流程图: 联系 9"/>
          <p:cNvSpPr/>
          <p:nvPr/>
        </p:nvSpPr>
        <p:spPr>
          <a:xfrm>
            <a:off x="6184714" y="3379105"/>
            <a:ext cx="36000" cy="3600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流程图: 联系 10"/>
          <p:cNvSpPr/>
          <p:nvPr/>
        </p:nvSpPr>
        <p:spPr>
          <a:xfrm>
            <a:off x="4149012" y="4022047"/>
            <a:ext cx="36000" cy="360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流程图: 联系 11"/>
          <p:cNvSpPr/>
          <p:nvPr/>
        </p:nvSpPr>
        <p:spPr>
          <a:xfrm>
            <a:off x="6363590" y="3914609"/>
            <a:ext cx="36000" cy="3600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流程图: 联系 12"/>
          <p:cNvSpPr/>
          <p:nvPr/>
        </p:nvSpPr>
        <p:spPr>
          <a:xfrm>
            <a:off x="6827656" y="3843171"/>
            <a:ext cx="36000" cy="3600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流程图: 联系 13"/>
          <p:cNvSpPr/>
          <p:nvPr/>
        </p:nvSpPr>
        <p:spPr>
          <a:xfrm>
            <a:off x="6371732" y="4535761"/>
            <a:ext cx="36000" cy="3600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流程图: 联系 14"/>
          <p:cNvSpPr/>
          <p:nvPr/>
        </p:nvSpPr>
        <p:spPr>
          <a:xfrm>
            <a:off x="6041838" y="4736427"/>
            <a:ext cx="36000" cy="3600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6041838" y="3593419"/>
            <a:ext cx="678942" cy="1107570"/>
            <a:chOff x="5464694" y="4929198"/>
            <a:chExt cx="678942" cy="1107570"/>
          </a:xfrm>
        </p:grpSpPr>
        <p:sp>
          <p:nvSpPr>
            <p:cNvPr id="55" name="流程图: 联系 16"/>
            <p:cNvSpPr/>
            <p:nvPr/>
          </p:nvSpPr>
          <p:spPr>
            <a:xfrm>
              <a:off x="5464694" y="5036074"/>
              <a:ext cx="36000" cy="3600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流程图: 联系 17"/>
            <p:cNvSpPr/>
            <p:nvPr/>
          </p:nvSpPr>
          <p:spPr>
            <a:xfrm>
              <a:off x="6107636" y="5500702"/>
              <a:ext cx="36000" cy="3600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流程图: 联系 18"/>
            <p:cNvSpPr/>
            <p:nvPr/>
          </p:nvSpPr>
          <p:spPr>
            <a:xfrm>
              <a:off x="5750446" y="6000768"/>
              <a:ext cx="36000" cy="3600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流程图: 联系 19"/>
            <p:cNvSpPr/>
            <p:nvPr/>
          </p:nvSpPr>
          <p:spPr>
            <a:xfrm>
              <a:off x="5750446" y="4929198"/>
              <a:ext cx="36000" cy="3600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2"/>
          <p:cNvGrpSpPr/>
          <p:nvPr/>
        </p:nvGrpSpPr>
        <p:grpSpPr>
          <a:xfrm>
            <a:off x="3591156" y="3379105"/>
            <a:ext cx="3201062" cy="1340476"/>
            <a:chOff x="3014012" y="4714884"/>
            <a:chExt cx="3201062" cy="1340476"/>
          </a:xfrm>
        </p:grpSpPr>
        <p:cxnSp>
          <p:nvCxnSpPr>
            <p:cNvPr id="60" name="直接箭头连接符 59"/>
            <p:cNvCxnSpPr/>
            <p:nvPr/>
          </p:nvCxnSpPr>
          <p:spPr>
            <a:xfrm flipV="1">
              <a:off x="3143240" y="4714884"/>
              <a:ext cx="2401596" cy="299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3643306" y="5214950"/>
              <a:ext cx="2571768" cy="15652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3228326" y="5272740"/>
              <a:ext cx="2500330" cy="850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3261831" y="5800504"/>
              <a:ext cx="2522120" cy="757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3014012" y="6024866"/>
              <a:ext cx="2428892" cy="3049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65" name="矩形 64"/>
          <p:cNvSpPr/>
          <p:nvPr/>
        </p:nvSpPr>
        <p:spPr>
          <a:xfrm>
            <a:off x="6006400" y="3351809"/>
            <a:ext cx="857256" cy="14400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54"/>
          <p:cNvGrpSpPr/>
          <p:nvPr/>
        </p:nvGrpSpPr>
        <p:grpSpPr>
          <a:xfrm>
            <a:off x="3533366" y="3786763"/>
            <a:ext cx="508770" cy="864578"/>
            <a:chOff x="2956222" y="5122542"/>
            <a:chExt cx="508770" cy="864578"/>
          </a:xfrm>
        </p:grpSpPr>
        <p:sp>
          <p:nvSpPr>
            <p:cNvPr id="67" name="流程图: 联系 28"/>
            <p:cNvSpPr/>
            <p:nvPr/>
          </p:nvSpPr>
          <p:spPr>
            <a:xfrm>
              <a:off x="2956222" y="5214950"/>
              <a:ext cx="36000" cy="3600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流程图: 联系 29"/>
            <p:cNvSpPr/>
            <p:nvPr/>
          </p:nvSpPr>
          <p:spPr>
            <a:xfrm>
              <a:off x="3428992" y="5536140"/>
              <a:ext cx="36000" cy="3600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流程图: 联系 30"/>
            <p:cNvSpPr/>
            <p:nvPr/>
          </p:nvSpPr>
          <p:spPr>
            <a:xfrm>
              <a:off x="3192326" y="5951120"/>
              <a:ext cx="36000" cy="3600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流程图: 联系 31"/>
            <p:cNvSpPr/>
            <p:nvPr/>
          </p:nvSpPr>
          <p:spPr>
            <a:xfrm>
              <a:off x="3173734" y="5122542"/>
              <a:ext cx="36000" cy="3600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左箭头 70"/>
          <p:cNvSpPr/>
          <p:nvPr/>
        </p:nvSpPr>
        <p:spPr>
          <a:xfrm>
            <a:off x="4762023" y="4054337"/>
            <a:ext cx="617001" cy="238028"/>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2" name="矩形 71"/>
          <p:cNvSpPr/>
          <p:nvPr/>
        </p:nvSpPr>
        <p:spPr>
          <a:xfrm>
            <a:off x="1069899" y="6350587"/>
            <a:ext cx="8315594" cy="276999"/>
          </a:xfrm>
          <a:prstGeom prst="rect">
            <a:avLst/>
          </a:prstGeom>
        </p:spPr>
        <p:txBody>
          <a:bodyPr wrap="square">
            <a:spAutoFit/>
          </a:bodyPr>
          <a:lstStyle/>
          <a:p>
            <a:r>
              <a:rPr lang="en-US" altLang="zh-CN" sz="1200" dirty="0" smtClean="0"/>
              <a:t>            Chum, et al. Total recall: Automatic query expansion with a generative feature model for object retrieval. In </a:t>
            </a:r>
            <a:r>
              <a:rPr lang="en-US" altLang="zh-CN" sz="1200" i="1" dirty="0" smtClean="0"/>
              <a:t>Proc. ICCV</a:t>
            </a:r>
            <a:r>
              <a:rPr lang="en-US" altLang="zh-CN" sz="1200" dirty="0" smtClean="0"/>
              <a:t>, 2007</a:t>
            </a:r>
            <a:r>
              <a:rPr lang="en-US" altLang="zh-CN" sz="1200" dirty="0" smtClean="0">
                <a:solidFill>
                  <a:srgbClr val="FFFF00"/>
                </a:solidFill>
              </a:rPr>
              <a:t>. </a:t>
            </a:r>
            <a:endParaRPr lang="zh-CN" altLang="en-US" sz="1200" dirty="0">
              <a:solidFill>
                <a:srgbClr val="FFFF00"/>
              </a:solidFill>
            </a:endParaRPr>
          </a:p>
        </p:txBody>
      </p:sp>
      <p:sp>
        <p:nvSpPr>
          <p:cNvPr id="4" name="矩形 3"/>
          <p:cNvSpPr/>
          <p:nvPr/>
        </p:nvSpPr>
        <p:spPr>
          <a:xfrm>
            <a:off x="1190060" y="5019639"/>
            <a:ext cx="9204052" cy="133882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其它后处理技术：局部几何验证（</a:t>
            </a:r>
            <a:r>
              <a:rPr lang="en-US" altLang="zh-CN" dirty="0">
                <a:latin typeface="微软雅黑" panose="020B0503020204020204" pitchFamily="34" charset="-122"/>
                <a:ea typeface="微软雅黑" panose="020B0503020204020204" pitchFamily="34" charset="-122"/>
              </a:rPr>
              <a:t>Local Geometric Verification</a:t>
            </a:r>
            <a:r>
              <a:rPr lang="zh-CN" altLang="en-US" dirty="0" smtClean="0">
                <a:latin typeface="微软雅黑" panose="020B0503020204020204" pitchFamily="34" charset="-122"/>
                <a:ea typeface="微软雅黑" panose="020B0503020204020204" pitchFamily="34" charset="-122"/>
              </a:rPr>
              <a:t>），乘积</a:t>
            </a:r>
            <a:r>
              <a:rPr lang="zh-CN" altLang="en-US" dirty="0">
                <a:latin typeface="微软雅黑" panose="020B0503020204020204" pitchFamily="34" charset="-122"/>
                <a:ea typeface="微软雅黑" panose="020B0503020204020204" pitchFamily="34" charset="-122"/>
              </a:rPr>
              <a:t>量化</a:t>
            </a:r>
            <a:r>
              <a:rPr lang="en-US" altLang="zh-CN" dirty="0">
                <a:latin typeface="微软雅黑" panose="020B0503020204020204" pitchFamily="34" charset="-122"/>
                <a:ea typeface="微软雅黑" panose="020B0503020204020204" pitchFamily="34" charset="-122"/>
              </a:rPr>
              <a:t>(Product Quantization) </a:t>
            </a:r>
            <a:r>
              <a:rPr lang="zh-CN" altLang="en-US" dirty="0" smtClean="0">
                <a:latin typeface="微软雅黑" panose="020B0503020204020204" pitchFamily="34" charset="-122"/>
                <a:ea typeface="微软雅黑" panose="020B0503020204020204" pitchFamily="34" charset="-122"/>
              </a:rPr>
              <a:t>等等</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Refer to </a:t>
            </a:r>
            <a:r>
              <a:rPr lang="en-US" altLang="zh-CN" dirty="0" err="1">
                <a:latin typeface="微软雅黑" panose="020B0503020204020204" pitchFamily="34" charset="-122"/>
                <a:ea typeface="微软雅黑" panose="020B0503020204020204" pitchFamily="34" charset="-122"/>
              </a:rPr>
              <a:t>Hervé</a:t>
            </a:r>
            <a:r>
              <a:rPr lang="en-US" altLang="zh-CN" dirty="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Jégou’s</a:t>
            </a:r>
            <a:r>
              <a:rPr lang="en-US" altLang="zh-CN" dirty="0" smtClean="0">
                <a:latin typeface="微软雅黑" panose="020B0503020204020204" pitchFamily="34" charset="-122"/>
                <a:ea typeface="微软雅黑" panose="020B0503020204020204" pitchFamily="34" charset="-122"/>
              </a:rPr>
              <a:t> paper</a:t>
            </a:r>
            <a:endParaRPr lang="en-US" altLang="zh-CN"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6"/>
          <a:stretch>
            <a:fillRect/>
          </a:stretch>
        </p:blipFill>
        <p:spPr>
          <a:xfrm>
            <a:off x="10623541" y="1491790"/>
            <a:ext cx="1219467" cy="3429844"/>
          </a:xfrm>
          <a:prstGeom prst="rect">
            <a:avLst/>
          </a:prstGeom>
        </p:spPr>
      </p:pic>
    </p:spTree>
    <p:extLst>
      <p:ext uri="{BB962C8B-B14F-4D97-AF65-F5344CB8AC3E}">
        <p14:creationId xmlns:p14="http://schemas.microsoft.com/office/powerpoint/2010/main" val="51709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linds(horizontal)">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diamond(in)">
                                      <p:cBhvr>
                                        <p:cTn id="12" dur="20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35" presetClass="emph" presetSubtype="0" fill="hold" nodeType="clickEffect">
                                  <p:stCondLst>
                                    <p:cond delay="0"/>
                                  </p:stCondLst>
                                  <p:childTnLst>
                                    <p:anim calcmode="discrete" valueType="str">
                                      <p:cBhvr>
                                        <p:cTn id="16" dur="1000" fill="hold"/>
                                        <p:tgtEl>
                                          <p:spTgt spid="54"/>
                                        </p:tgtEl>
                                        <p:attrNameLst>
                                          <p:attrName>style.visibility</p:attrName>
                                        </p:attrNameLst>
                                      </p:cBhvr>
                                      <p:tavLst>
                                        <p:tav tm="0">
                                          <p:val>
                                            <p:strVal val="hidden"/>
                                          </p:val>
                                        </p:tav>
                                        <p:tav tm="50000">
                                          <p:val>
                                            <p:strVal val="visible"/>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blinds(horizontal)">
                                      <p:cBhvr>
                                        <p:cTn id="21" dur="500"/>
                                        <p:tgtEl>
                                          <p:spTgt spid="71"/>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66"/>
                                        </p:tgtEl>
                                        <p:attrNameLst>
                                          <p:attrName>style.visibility</p:attrName>
                                        </p:attrNameLst>
                                      </p:cBhvr>
                                      <p:to>
                                        <p:strVal val="visible"/>
                                      </p:to>
                                    </p:set>
                                    <p:anim calcmode="lin" valueType="num">
                                      <p:cBhvr additive="base">
                                        <p:cTn id="26" dur="500" fill="hold"/>
                                        <p:tgtEl>
                                          <p:spTgt spid="66"/>
                                        </p:tgtEl>
                                        <p:attrNameLst>
                                          <p:attrName>ppt_x</p:attrName>
                                        </p:attrNameLst>
                                      </p:cBhvr>
                                      <p:tavLst>
                                        <p:tav tm="0">
                                          <p:val>
                                            <p:strVal val="1+#ppt_w/2"/>
                                          </p:val>
                                        </p:tav>
                                        <p:tav tm="100000">
                                          <p:val>
                                            <p:strVal val="#ppt_x"/>
                                          </p:val>
                                        </p:tav>
                                      </p:tavLst>
                                    </p:anim>
                                    <p:anim calcmode="lin" valueType="num">
                                      <p:cBhvr additive="base">
                                        <p:cTn id="27"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7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468428" y="1614715"/>
            <a:ext cx="4732472"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概述</a:t>
            </a:r>
          </a:p>
        </p:txBody>
      </p:sp>
      <p:sp>
        <p:nvSpPr>
          <p:cNvPr id="3" name="椭圆 2"/>
          <p:cNvSpPr/>
          <p:nvPr/>
        </p:nvSpPr>
        <p:spPr>
          <a:xfrm>
            <a:off x="2119306" y="1561341"/>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10" name="圆角矩形 9"/>
          <p:cNvSpPr/>
          <p:nvPr/>
        </p:nvSpPr>
        <p:spPr>
          <a:xfrm>
            <a:off x="2468428" y="2703287"/>
            <a:ext cx="4732472"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传统图像识别技术</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1" name="椭圆 10"/>
          <p:cNvSpPr/>
          <p:nvPr/>
        </p:nvSpPr>
        <p:spPr>
          <a:xfrm>
            <a:off x="2119306" y="2649913"/>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12" name="圆角矩形 11"/>
          <p:cNvSpPr/>
          <p:nvPr/>
        </p:nvSpPr>
        <p:spPr>
          <a:xfrm>
            <a:off x="2468428" y="3845233"/>
            <a:ext cx="4732472"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深度学习与图像识别</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3" name="椭圆 12"/>
          <p:cNvSpPr/>
          <p:nvPr/>
        </p:nvSpPr>
        <p:spPr>
          <a:xfrm>
            <a:off x="2119306" y="3791859"/>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14" name="圆角矩形 13"/>
          <p:cNvSpPr/>
          <p:nvPr/>
        </p:nvSpPr>
        <p:spPr>
          <a:xfrm>
            <a:off x="2468428" y="4933805"/>
            <a:ext cx="4732472"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课程实践</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5" name="椭圆 14"/>
          <p:cNvSpPr/>
          <p:nvPr/>
        </p:nvSpPr>
        <p:spPr>
          <a:xfrm>
            <a:off x="2119306" y="4880431"/>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17" name="文本框 16"/>
          <p:cNvSpPr txBox="1"/>
          <p:nvPr/>
        </p:nvSpPr>
        <p:spPr>
          <a:xfrm>
            <a:off x="7519855" y="1788217"/>
            <a:ext cx="3575775"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目标、挑战、图像识别基本框架</a:t>
            </a:r>
            <a:endParaRPr lang="zh-CN" altLang="en-US"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7550022" y="2734301"/>
            <a:ext cx="4091518"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早期图像识别技术（</a:t>
            </a:r>
            <a:r>
              <a:rPr lang="en-US" altLang="zh-CN" dirty="0" smtClean="0">
                <a:latin typeface="微软雅黑" panose="020B0503020204020204" pitchFamily="34" charset="-122"/>
                <a:ea typeface="微软雅黑" panose="020B0503020204020204" pitchFamily="34" charset="-122"/>
              </a:rPr>
              <a:t>1990-2003</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中期图像识别技术（</a:t>
            </a:r>
            <a:r>
              <a:rPr lang="en-US" altLang="zh-CN" dirty="0" smtClean="0">
                <a:latin typeface="微软雅黑" panose="020B0503020204020204" pitchFamily="34" charset="-122"/>
                <a:ea typeface="微软雅黑" panose="020B0503020204020204" pitchFamily="34" charset="-122"/>
              </a:rPr>
              <a:t>2003-2012</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7550022" y="3880235"/>
            <a:ext cx="4121685" cy="646331"/>
          </a:xfrm>
          <a:prstGeom prst="rect">
            <a:avLst/>
          </a:prstGeom>
          <a:noFill/>
        </p:spPr>
        <p:txBody>
          <a:bodyPr wrap="square" rtlCol="0">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深度学习发展历程、为什么使用深度学习、如何使用深度学习</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7550022" y="5107307"/>
            <a:ext cx="2742419"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实践：手写数字识别</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1539363" y="397213"/>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91746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646000" y="2025954"/>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深度学习发展历程</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1" name="矩形 10"/>
          <p:cNvSpPr/>
          <p:nvPr/>
        </p:nvSpPr>
        <p:spPr>
          <a:xfrm>
            <a:off x="1550287" y="350223"/>
            <a:ext cx="4682168"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深度学习与图像识别</a:t>
            </a:r>
            <a:endParaRPr lang="zh-CN" altLang="en-US" sz="3600" b="1" dirty="0">
              <a:latin typeface="微软雅黑" panose="020B0503020204020204" pitchFamily="34" charset="-122"/>
              <a:ea typeface="微软雅黑" panose="020B0503020204020204" pitchFamily="34" charset="-122"/>
            </a:endParaRPr>
          </a:p>
        </p:txBody>
      </p:sp>
      <p:sp>
        <p:nvSpPr>
          <p:cNvPr id="12" name="圆角矩形 11"/>
          <p:cNvSpPr/>
          <p:nvPr/>
        </p:nvSpPr>
        <p:spPr>
          <a:xfrm>
            <a:off x="3646000" y="3188768"/>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为什么使用深度学习</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3646000" y="4351582"/>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如何使用深度学习</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28088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18209" y="419365"/>
            <a:ext cx="46622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深度学习与图像识别</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7" name="矩形 46"/>
          <p:cNvSpPr/>
          <p:nvPr/>
        </p:nvSpPr>
        <p:spPr>
          <a:xfrm>
            <a:off x="6809511" y="5731480"/>
            <a:ext cx="942950" cy="415498"/>
          </a:xfrm>
          <a:prstGeom prst="rect">
            <a:avLst/>
          </a:prstGeom>
        </p:spPr>
        <p:txBody>
          <a:bodyPr wrap="square">
            <a:spAutoFit/>
          </a:bodyPr>
          <a:lstStyle/>
          <a:p>
            <a:pPr marL="0" lvl="1" algn="ctr">
              <a:defRPr/>
            </a:pPr>
            <a:r>
              <a:rPr lang="en-US" altLang="zh-CN" sz="1050" dirty="0">
                <a:solidFill>
                  <a:schemeClr val="bg1"/>
                </a:solidFill>
                <a:latin typeface="Constantia" pitchFamily="18" charset="0"/>
              </a:rPr>
              <a:t>Contextual Visual Word</a:t>
            </a:r>
          </a:p>
        </p:txBody>
      </p:sp>
      <p:sp>
        <p:nvSpPr>
          <p:cNvPr id="7" name="矩形 6"/>
          <p:cNvSpPr/>
          <p:nvPr/>
        </p:nvSpPr>
        <p:spPr>
          <a:xfrm>
            <a:off x="1251350" y="1434070"/>
            <a:ext cx="7538913" cy="581762"/>
          </a:xfrm>
          <a:prstGeom prst="rect">
            <a:avLst/>
          </a:prstGeom>
        </p:spPr>
        <p:txBody>
          <a:bodyPr wrap="square">
            <a:spAutoFit/>
          </a:bodyPr>
          <a:lstStyle/>
          <a:p>
            <a:pPr>
              <a:lnSpc>
                <a:spcPct val="125000"/>
              </a:lnSpc>
            </a:pP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深度学习起源与发展</a:t>
            </a:r>
            <a:endParaRPr lang="zh-CN" altLang="en-US" sz="2800" b="1" dirty="0">
              <a:solidFill>
                <a:schemeClr val="accent5">
                  <a:lumMod val="50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82277" y="1488177"/>
            <a:ext cx="528435" cy="528435"/>
          </a:xfrm>
          <a:prstGeom prst="rect">
            <a:avLst/>
          </a:prstGeom>
        </p:spPr>
      </p:pic>
      <p:pic>
        <p:nvPicPr>
          <p:cNvPr id="9" name="图片 8">
            <a:extLst>
              <a:ext uri="{FF2B5EF4-FFF2-40B4-BE49-F238E27FC236}">
                <a16:creationId xmlns="" xmlns:a16="http://schemas.microsoft.com/office/drawing/2014/main" id="{58132326-A741-463A-BD36-4F72832B08D2}"/>
              </a:ext>
            </a:extLst>
          </p:cNvPr>
          <p:cNvPicPr>
            <a:picLocks noChangeAspect="1"/>
          </p:cNvPicPr>
          <p:nvPr/>
        </p:nvPicPr>
        <p:blipFill>
          <a:blip r:embed="rId3"/>
          <a:stretch>
            <a:fillRect/>
          </a:stretch>
        </p:blipFill>
        <p:spPr>
          <a:xfrm>
            <a:off x="1518209" y="2016612"/>
            <a:ext cx="7624483" cy="3938802"/>
          </a:xfrm>
          <a:prstGeom prst="rect">
            <a:avLst/>
          </a:prstGeom>
        </p:spPr>
      </p:pic>
    </p:spTree>
    <p:extLst>
      <p:ext uri="{BB962C8B-B14F-4D97-AF65-F5344CB8AC3E}">
        <p14:creationId xmlns:p14="http://schemas.microsoft.com/office/powerpoint/2010/main" val="34603778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18209" y="419365"/>
            <a:ext cx="46622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深度学习与图像识别</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7" name="矩形 46"/>
          <p:cNvSpPr/>
          <p:nvPr/>
        </p:nvSpPr>
        <p:spPr>
          <a:xfrm>
            <a:off x="6809511" y="5731480"/>
            <a:ext cx="942950" cy="415498"/>
          </a:xfrm>
          <a:prstGeom prst="rect">
            <a:avLst/>
          </a:prstGeom>
        </p:spPr>
        <p:txBody>
          <a:bodyPr wrap="square">
            <a:spAutoFit/>
          </a:bodyPr>
          <a:lstStyle/>
          <a:p>
            <a:pPr marL="0" lvl="1" algn="ctr">
              <a:defRPr/>
            </a:pPr>
            <a:r>
              <a:rPr lang="en-US" altLang="zh-CN" sz="1050" dirty="0">
                <a:solidFill>
                  <a:schemeClr val="bg1"/>
                </a:solidFill>
                <a:latin typeface="Constantia" pitchFamily="18" charset="0"/>
              </a:rPr>
              <a:t>Contextual Visual Word</a:t>
            </a:r>
          </a:p>
        </p:txBody>
      </p:sp>
      <p:sp>
        <p:nvSpPr>
          <p:cNvPr id="7" name="矩形 6"/>
          <p:cNvSpPr/>
          <p:nvPr/>
        </p:nvSpPr>
        <p:spPr>
          <a:xfrm>
            <a:off x="1251350" y="1434070"/>
            <a:ext cx="7538913" cy="630942"/>
          </a:xfrm>
          <a:prstGeom prst="rect">
            <a:avLst/>
          </a:prstGeom>
        </p:spPr>
        <p:txBody>
          <a:bodyPr wrap="square">
            <a:spAutoFit/>
          </a:bodyPr>
          <a:lstStyle/>
          <a:p>
            <a:pPr>
              <a:lnSpc>
                <a:spcPct val="125000"/>
              </a:lnSpc>
            </a:pP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深度学习在图像领域的应用</a:t>
            </a:r>
            <a:endParaRPr lang="zh-CN" altLang="en-US" sz="2800" b="1" dirty="0">
              <a:solidFill>
                <a:schemeClr val="accent5">
                  <a:lumMod val="50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82277" y="1488177"/>
            <a:ext cx="528435" cy="528435"/>
          </a:xfrm>
          <a:prstGeom prst="rect">
            <a:avLst/>
          </a:prstGeom>
        </p:spPr>
      </p:pic>
      <p:pic>
        <p:nvPicPr>
          <p:cNvPr id="10" name="Picture 4" descr="http://upload-images.jianshu.io/upload_images/1667471-2028e8ac84a2358b.png?imageMogr2/auto-orient/strip%7CimageView2/2/w/1240">
            <a:extLst>
              <a:ext uri="{FF2B5EF4-FFF2-40B4-BE49-F238E27FC236}">
                <a16:creationId xmlns="" xmlns:a16="http://schemas.microsoft.com/office/drawing/2014/main" id="{57C4B6F7-CF91-460C-AA2B-D0D561A7A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1679" y="1945877"/>
            <a:ext cx="5294213" cy="2541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upload-images.jianshu.io/upload_images/1667471-e77dca27635ff2bd.png?imageMogr2/auto-orient/strip%7CimageView2/2/w/1240">
            <a:extLst>
              <a:ext uri="{FF2B5EF4-FFF2-40B4-BE49-F238E27FC236}">
                <a16:creationId xmlns="" xmlns:a16="http://schemas.microsoft.com/office/drawing/2014/main" id="{3EC640D4-A22C-4A37-80F4-361D8C7DE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376" y="2911590"/>
            <a:ext cx="6024303" cy="2742772"/>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770036" y="4700575"/>
            <a:ext cx="5889991" cy="511807"/>
          </a:xfrm>
          <a:prstGeom prst="rect">
            <a:avLst/>
          </a:prstGeom>
          <a:noFill/>
        </p:spPr>
        <p:txBody>
          <a:bodyPr wrap="square" rtlCol="0">
            <a:spAutoFit/>
          </a:bodyPr>
          <a:lstStyle/>
          <a:p>
            <a:pPr algn="ctr">
              <a:lnSpc>
                <a:spcPct val="125000"/>
              </a:lnSpc>
            </a:pPr>
            <a:r>
              <a:rPr lang="zh-CN" altLang="en-US" sz="2400" dirty="0">
                <a:solidFill>
                  <a:srgbClr val="00B0F0"/>
                </a:solidFill>
                <a:latin typeface="微软雅黑" panose="020B0503020204020204" pitchFamily="34" charset="-122"/>
                <a:ea typeface="微软雅黑" panose="020B0503020204020204" pitchFamily="34" charset="-122"/>
              </a:rPr>
              <a:t>图片检索</a:t>
            </a:r>
          </a:p>
        </p:txBody>
      </p:sp>
      <p:sp>
        <p:nvSpPr>
          <p:cNvPr id="13" name="矩形 12"/>
          <p:cNvSpPr/>
          <p:nvPr/>
        </p:nvSpPr>
        <p:spPr>
          <a:xfrm>
            <a:off x="7546554" y="4487099"/>
            <a:ext cx="4469338" cy="553998"/>
          </a:xfrm>
          <a:prstGeom prst="rect">
            <a:avLst/>
          </a:prstGeom>
          <a:noFill/>
        </p:spPr>
        <p:txBody>
          <a:bodyPr wrap="square" rtlCol="0">
            <a:spAutoFit/>
          </a:bodyPr>
          <a:lstStyle/>
          <a:p>
            <a:pPr algn="ctr">
              <a:lnSpc>
                <a:spcPct val="125000"/>
              </a:lnSpc>
            </a:pPr>
            <a:r>
              <a:rPr lang="zh-CN" altLang="en-US" sz="2400" dirty="0">
                <a:solidFill>
                  <a:srgbClr val="00B0F0"/>
                </a:solidFill>
                <a:latin typeface="微软雅黑" panose="020B0503020204020204" pitchFamily="34" charset="-122"/>
                <a:ea typeface="微软雅黑" panose="020B0503020204020204" pitchFamily="34" charset="-122"/>
              </a:rPr>
              <a:t>识别异常的肿瘤或者癌细胞</a:t>
            </a:r>
          </a:p>
        </p:txBody>
      </p:sp>
    </p:spTree>
    <p:extLst>
      <p:ext uri="{BB962C8B-B14F-4D97-AF65-F5344CB8AC3E}">
        <p14:creationId xmlns:p14="http://schemas.microsoft.com/office/powerpoint/2010/main" val="21511293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18209" y="419365"/>
            <a:ext cx="46622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深度学习与图像识别</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7" name="矩形 46"/>
          <p:cNvSpPr/>
          <p:nvPr/>
        </p:nvSpPr>
        <p:spPr>
          <a:xfrm>
            <a:off x="6809511" y="5731480"/>
            <a:ext cx="942950" cy="415498"/>
          </a:xfrm>
          <a:prstGeom prst="rect">
            <a:avLst/>
          </a:prstGeom>
        </p:spPr>
        <p:txBody>
          <a:bodyPr wrap="square">
            <a:spAutoFit/>
          </a:bodyPr>
          <a:lstStyle/>
          <a:p>
            <a:pPr marL="0" lvl="1" algn="ctr">
              <a:defRPr/>
            </a:pPr>
            <a:r>
              <a:rPr lang="en-US" altLang="zh-CN" sz="1050" dirty="0">
                <a:solidFill>
                  <a:schemeClr val="bg1"/>
                </a:solidFill>
                <a:latin typeface="Constantia" pitchFamily="18" charset="0"/>
              </a:rPr>
              <a:t>Contextual Visual Word</a:t>
            </a:r>
          </a:p>
        </p:txBody>
      </p:sp>
      <p:sp>
        <p:nvSpPr>
          <p:cNvPr id="7" name="矩形 6"/>
          <p:cNvSpPr/>
          <p:nvPr/>
        </p:nvSpPr>
        <p:spPr>
          <a:xfrm>
            <a:off x="1251350" y="1434070"/>
            <a:ext cx="7538913" cy="630942"/>
          </a:xfrm>
          <a:prstGeom prst="rect">
            <a:avLst/>
          </a:prstGeom>
        </p:spPr>
        <p:txBody>
          <a:bodyPr wrap="square">
            <a:spAutoFit/>
          </a:bodyPr>
          <a:lstStyle/>
          <a:p>
            <a:pPr>
              <a:lnSpc>
                <a:spcPct val="125000"/>
              </a:lnSpc>
            </a:pP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深度学习在图像领域的应用</a:t>
            </a:r>
            <a:endParaRPr lang="zh-CN" altLang="en-US" sz="2400" b="1" dirty="0">
              <a:solidFill>
                <a:schemeClr val="accent5">
                  <a:lumMod val="50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82277" y="1488177"/>
            <a:ext cx="528435" cy="528435"/>
          </a:xfrm>
          <a:prstGeom prst="rect">
            <a:avLst/>
          </a:prstGeom>
        </p:spPr>
      </p:pic>
      <p:sp>
        <p:nvSpPr>
          <p:cNvPr id="12" name="矩形 11"/>
          <p:cNvSpPr/>
          <p:nvPr/>
        </p:nvSpPr>
        <p:spPr>
          <a:xfrm>
            <a:off x="7670971" y="4599391"/>
            <a:ext cx="3394340" cy="553998"/>
          </a:xfrm>
          <a:prstGeom prst="rect">
            <a:avLst/>
          </a:prstGeom>
          <a:noFill/>
        </p:spPr>
        <p:txBody>
          <a:bodyPr wrap="square" rtlCol="0">
            <a:spAutoFit/>
          </a:bodyPr>
          <a:lstStyle/>
          <a:p>
            <a:pPr algn="ctr">
              <a:lnSpc>
                <a:spcPct val="125000"/>
              </a:lnSpc>
            </a:pPr>
            <a:r>
              <a:rPr lang="zh-CN" altLang="en-US" sz="2400" dirty="0">
                <a:solidFill>
                  <a:srgbClr val="00B0F0"/>
                </a:solidFill>
                <a:latin typeface="微软雅黑" panose="020B0503020204020204" pitchFamily="34" charset="-122"/>
                <a:ea typeface="微软雅黑" panose="020B0503020204020204" pitchFamily="34" charset="-122"/>
              </a:rPr>
              <a:t>图片着色</a:t>
            </a:r>
          </a:p>
        </p:txBody>
      </p:sp>
      <p:pic>
        <p:nvPicPr>
          <p:cNvPr id="9" name="Picture 2" descr="http://img.mp.itc.cn/upload/20170416/67a4bcbedbee43ba8653e8963b1fabbc_th.jpeg">
            <a:extLst>
              <a:ext uri="{FF2B5EF4-FFF2-40B4-BE49-F238E27FC236}">
                <a16:creationId xmlns="" xmlns:a16="http://schemas.microsoft.com/office/drawing/2014/main" id="{E83532AE-5D25-44C3-9A65-A16E26C78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6727" y="1434070"/>
            <a:ext cx="4722829" cy="305684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img.mp.itc.cn/upload/20170416/05e70b8cbb474f8fa62d5f8651456b92_th.jpeg">
            <a:extLst>
              <a:ext uri="{FF2B5EF4-FFF2-40B4-BE49-F238E27FC236}">
                <a16:creationId xmlns="" xmlns:a16="http://schemas.microsoft.com/office/drawing/2014/main" id="{2EAA0793-1FCB-4EED-A907-BC23C7EC47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 r="37722"/>
          <a:stretch/>
        </p:blipFill>
        <p:spPr bwMode="auto">
          <a:xfrm>
            <a:off x="377822" y="2291576"/>
            <a:ext cx="6628905" cy="3660429"/>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1775111" y="5952005"/>
            <a:ext cx="3394340" cy="553998"/>
          </a:xfrm>
          <a:prstGeom prst="rect">
            <a:avLst/>
          </a:prstGeom>
          <a:noFill/>
        </p:spPr>
        <p:txBody>
          <a:bodyPr wrap="square" rtlCol="0">
            <a:spAutoFit/>
          </a:bodyPr>
          <a:lstStyle/>
          <a:p>
            <a:pPr algn="ctr">
              <a:lnSpc>
                <a:spcPct val="125000"/>
              </a:lnSpc>
            </a:pPr>
            <a:r>
              <a:rPr lang="zh-CN" altLang="en-US" sz="2400" dirty="0">
                <a:solidFill>
                  <a:srgbClr val="00B0F0"/>
                </a:solidFill>
                <a:latin typeface="微软雅黑" panose="020B0503020204020204" pitchFamily="34" charset="-122"/>
                <a:ea typeface="微软雅黑" panose="020B0503020204020204" pitchFamily="34" charset="-122"/>
              </a:rPr>
              <a:t>图片描述</a:t>
            </a:r>
          </a:p>
        </p:txBody>
      </p:sp>
    </p:spTree>
    <p:extLst>
      <p:ext uri="{BB962C8B-B14F-4D97-AF65-F5344CB8AC3E}">
        <p14:creationId xmlns:p14="http://schemas.microsoft.com/office/powerpoint/2010/main" val="6001210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646000" y="2025954"/>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深度学习发展历程</a:t>
            </a:r>
          </a:p>
        </p:txBody>
      </p:sp>
      <p:sp>
        <p:nvSpPr>
          <p:cNvPr id="11" name="矩形 10"/>
          <p:cNvSpPr/>
          <p:nvPr/>
        </p:nvSpPr>
        <p:spPr>
          <a:xfrm>
            <a:off x="1550287" y="350223"/>
            <a:ext cx="4682168"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深度学习与图像识别</a:t>
            </a:r>
            <a:endParaRPr lang="zh-CN" altLang="en-US" sz="3600" b="1" dirty="0">
              <a:latin typeface="微软雅黑" panose="020B0503020204020204" pitchFamily="34" charset="-122"/>
              <a:ea typeface="微软雅黑" panose="020B0503020204020204" pitchFamily="34" charset="-122"/>
            </a:endParaRPr>
          </a:p>
        </p:txBody>
      </p:sp>
      <p:sp>
        <p:nvSpPr>
          <p:cNvPr id="12" name="圆角矩形 11"/>
          <p:cNvSpPr/>
          <p:nvPr/>
        </p:nvSpPr>
        <p:spPr>
          <a:xfrm>
            <a:off x="3646000" y="3188768"/>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为什么使用深度学习</a:t>
            </a:r>
          </a:p>
        </p:txBody>
      </p:sp>
      <p:sp>
        <p:nvSpPr>
          <p:cNvPr id="16" name="圆角矩形 15"/>
          <p:cNvSpPr/>
          <p:nvPr/>
        </p:nvSpPr>
        <p:spPr>
          <a:xfrm>
            <a:off x="3646000" y="4351582"/>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如何使用深度学习</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84487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18208" y="419365"/>
            <a:ext cx="641393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图像识别为什么使用深度学习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7" name="矩形 46"/>
          <p:cNvSpPr/>
          <p:nvPr/>
        </p:nvSpPr>
        <p:spPr>
          <a:xfrm>
            <a:off x="6809511" y="5731480"/>
            <a:ext cx="942950" cy="415498"/>
          </a:xfrm>
          <a:prstGeom prst="rect">
            <a:avLst/>
          </a:prstGeom>
        </p:spPr>
        <p:txBody>
          <a:bodyPr wrap="square">
            <a:spAutoFit/>
          </a:bodyPr>
          <a:lstStyle/>
          <a:p>
            <a:pPr marL="0" lvl="1" algn="ctr">
              <a:defRPr/>
            </a:pPr>
            <a:r>
              <a:rPr lang="en-US" altLang="zh-CN" sz="1050" dirty="0">
                <a:solidFill>
                  <a:schemeClr val="bg1"/>
                </a:solidFill>
                <a:latin typeface="Constantia" pitchFamily="18" charset="0"/>
              </a:rPr>
              <a:t>Contextual Visual Word</a:t>
            </a:r>
          </a:p>
        </p:txBody>
      </p:sp>
      <p:pic>
        <p:nvPicPr>
          <p:cNvPr id="10" name="Picture 4" descr="​大牛的《深度学习》笔记，Deep Learning速成教程">
            <a:extLst>
              <a:ext uri="{FF2B5EF4-FFF2-40B4-BE49-F238E27FC236}">
                <a16:creationId xmlns="" xmlns:a16="http://schemas.microsoft.com/office/drawing/2014/main" id="{F2FA78F1-AE35-4C00-9CD1-19459D058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428" y="2737353"/>
            <a:ext cx="6120743" cy="9810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大牛的《深度学习》笔记，Deep Learning速成教程">
            <a:extLst>
              <a:ext uri="{FF2B5EF4-FFF2-40B4-BE49-F238E27FC236}">
                <a16:creationId xmlns="" xmlns:a16="http://schemas.microsoft.com/office/drawing/2014/main" id="{349B5131-44EE-4FE3-8D6B-1A6982F2E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074" y="4179016"/>
            <a:ext cx="6267450" cy="98107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 xmlns:a16="http://schemas.microsoft.com/office/drawing/2014/main" id="{406E80F8-AACC-447B-BB74-EA7AA9E84073}"/>
              </a:ext>
            </a:extLst>
          </p:cNvPr>
          <p:cNvSpPr txBox="1"/>
          <p:nvPr/>
        </p:nvSpPr>
        <p:spPr>
          <a:xfrm>
            <a:off x="4583707" y="4101352"/>
            <a:ext cx="2447365" cy="1102827"/>
          </a:xfrm>
          <a:prstGeom prst="rect">
            <a:avLst/>
          </a:prstGeom>
          <a:noFill/>
          <a:ln w="25400">
            <a:solidFill>
              <a:srgbClr val="FF0000"/>
            </a:solidFill>
          </a:ln>
        </p:spPr>
        <p:txBody>
          <a:bodyPr wrap="square" rtlCol="0">
            <a:spAutoFit/>
          </a:bodyPr>
          <a:lstStyle/>
          <a:p>
            <a:endParaRPr lang="zh-CN" altLang="en-US" dirty="0"/>
          </a:p>
        </p:txBody>
      </p:sp>
      <p:sp>
        <p:nvSpPr>
          <p:cNvPr id="13" name="十字形 12">
            <a:extLst>
              <a:ext uri="{FF2B5EF4-FFF2-40B4-BE49-F238E27FC236}">
                <a16:creationId xmlns="" xmlns:a16="http://schemas.microsoft.com/office/drawing/2014/main" id="{3BA25226-4158-491A-A184-1DAA4F6383FC}"/>
              </a:ext>
            </a:extLst>
          </p:cNvPr>
          <p:cNvSpPr/>
          <p:nvPr/>
        </p:nvSpPr>
        <p:spPr>
          <a:xfrm rot="2773343">
            <a:off x="5497357" y="4374746"/>
            <a:ext cx="618564" cy="589614"/>
          </a:xfrm>
          <a:prstGeom prst="plu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Line 34"/>
          <p:cNvSpPr>
            <a:spLocks noChangeShapeType="1"/>
          </p:cNvSpPr>
          <p:nvPr/>
        </p:nvSpPr>
        <p:spPr bwMode="auto">
          <a:xfrm>
            <a:off x="4055251" y="1568997"/>
            <a:ext cx="669925" cy="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35"/>
          <p:cNvSpPr>
            <a:spLocks noChangeShapeType="1"/>
          </p:cNvSpPr>
          <p:nvPr/>
        </p:nvSpPr>
        <p:spPr bwMode="auto">
          <a:xfrm>
            <a:off x="6418974" y="1565355"/>
            <a:ext cx="862012" cy="0"/>
          </a:xfrm>
          <a:prstGeom prst="line">
            <a:avLst/>
          </a:prstGeom>
          <a:noFill/>
          <a:ln w="28575">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右大括号 16"/>
          <p:cNvSpPr/>
          <p:nvPr/>
        </p:nvSpPr>
        <p:spPr>
          <a:xfrm rot="5400000">
            <a:off x="5577107" y="1291441"/>
            <a:ext cx="240967" cy="1127942"/>
          </a:xfrm>
          <a:prstGeom prst="rightBrace">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solidFill>
                <a:srgbClr val="FF0000"/>
              </a:solidFill>
            </a:endParaRPr>
          </a:p>
        </p:txBody>
      </p:sp>
      <p:sp>
        <p:nvSpPr>
          <p:cNvPr id="18" name="矩形 17"/>
          <p:cNvSpPr/>
          <p:nvPr/>
        </p:nvSpPr>
        <p:spPr>
          <a:xfrm>
            <a:off x="5166366" y="2082839"/>
            <a:ext cx="1107996" cy="369332"/>
          </a:xfrm>
          <a:prstGeom prst="rect">
            <a:avLst/>
          </a:prstGeom>
        </p:spPr>
        <p:txBody>
          <a:bodyPr wrap="none">
            <a:spAutoFit/>
          </a:bodyPr>
          <a:lstStyle/>
          <a:p>
            <a:r>
              <a:rPr lang="zh-CN" altLang="en-US" b="1" dirty="0" smtClean="0">
                <a:solidFill>
                  <a:srgbClr val="FF0000"/>
                </a:solidFill>
              </a:rPr>
              <a:t>核心任务</a:t>
            </a:r>
            <a:endParaRPr lang="zh-CN" altLang="en-US" b="1" dirty="0">
              <a:solidFill>
                <a:srgbClr val="FF0000"/>
              </a:solidFill>
            </a:endParaRPr>
          </a:p>
        </p:txBody>
      </p:sp>
      <p:sp>
        <p:nvSpPr>
          <p:cNvPr id="19" name="文本框 18">
            <a:extLst>
              <a:ext uri="{FF2B5EF4-FFF2-40B4-BE49-F238E27FC236}">
                <a16:creationId xmlns="" xmlns:a16="http://schemas.microsoft.com/office/drawing/2014/main" id="{406E80F8-AACC-447B-BB74-EA7AA9E84073}"/>
              </a:ext>
            </a:extLst>
          </p:cNvPr>
          <p:cNvSpPr txBox="1"/>
          <p:nvPr/>
        </p:nvSpPr>
        <p:spPr>
          <a:xfrm>
            <a:off x="4582957" y="2623481"/>
            <a:ext cx="2447365" cy="1102827"/>
          </a:xfrm>
          <a:prstGeom prst="rect">
            <a:avLst/>
          </a:prstGeom>
          <a:noFill/>
          <a:ln w="25400">
            <a:solidFill>
              <a:srgbClr val="FF0000"/>
            </a:solidFill>
          </a:ln>
        </p:spPr>
        <p:txBody>
          <a:bodyPr wrap="square" rtlCol="0">
            <a:spAutoFit/>
          </a:bodyPr>
          <a:lstStyle/>
          <a:p>
            <a:endParaRPr lang="zh-CN" altLang="en-US" dirty="0"/>
          </a:p>
        </p:txBody>
      </p:sp>
      <p:sp>
        <p:nvSpPr>
          <p:cNvPr id="22" name="Text Box 31"/>
          <p:cNvSpPr txBox="1">
            <a:spLocks noChangeArrowheads="1"/>
          </p:cNvSpPr>
          <p:nvPr/>
        </p:nvSpPr>
        <p:spPr bwMode="auto">
          <a:xfrm>
            <a:off x="2371413" y="1297398"/>
            <a:ext cx="1828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800" b="1" dirty="0">
                <a:solidFill>
                  <a:schemeClr val="accent1"/>
                </a:solidFill>
                <a:effectLst>
                  <a:outerShdw blurRad="38100" dist="38100" dir="2700000" algn="tl">
                    <a:srgbClr val="000000"/>
                  </a:outerShdw>
                </a:effectLst>
                <a:latin typeface="Arial" panose="020B0604020202020204" pitchFamily="34" charset="0"/>
              </a:rPr>
              <a:t>测量空间</a:t>
            </a:r>
          </a:p>
        </p:txBody>
      </p:sp>
      <p:sp>
        <p:nvSpPr>
          <p:cNvPr id="23" name="Text Box 32"/>
          <p:cNvSpPr txBox="1">
            <a:spLocks noChangeArrowheads="1"/>
          </p:cNvSpPr>
          <p:nvPr/>
        </p:nvSpPr>
        <p:spPr bwMode="auto">
          <a:xfrm>
            <a:off x="4883752" y="1305277"/>
            <a:ext cx="1673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800" b="1" dirty="0">
                <a:solidFill>
                  <a:schemeClr val="accent1"/>
                </a:solidFill>
                <a:effectLst>
                  <a:outerShdw blurRad="38100" dist="38100" dir="2700000" algn="tl">
                    <a:srgbClr val="000000"/>
                  </a:outerShdw>
                </a:effectLst>
                <a:latin typeface="Arial" panose="020B0604020202020204" pitchFamily="34" charset="0"/>
              </a:rPr>
              <a:t>特征空间</a:t>
            </a:r>
          </a:p>
        </p:txBody>
      </p:sp>
      <p:sp>
        <p:nvSpPr>
          <p:cNvPr id="24" name="Text Box 33"/>
          <p:cNvSpPr txBox="1">
            <a:spLocks noChangeArrowheads="1"/>
          </p:cNvSpPr>
          <p:nvPr/>
        </p:nvSpPr>
        <p:spPr bwMode="auto">
          <a:xfrm>
            <a:off x="7240516" y="1289324"/>
            <a:ext cx="1752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800" b="1" dirty="0">
                <a:solidFill>
                  <a:schemeClr val="accent1"/>
                </a:solidFill>
                <a:effectLst>
                  <a:outerShdw blurRad="38100" dist="38100" dir="2700000" algn="tl">
                    <a:srgbClr val="000000"/>
                  </a:outerShdw>
                </a:effectLst>
                <a:latin typeface="Arial" panose="020B0604020202020204" pitchFamily="34" charset="0"/>
              </a:rPr>
              <a:t>类别空间</a:t>
            </a:r>
          </a:p>
        </p:txBody>
      </p:sp>
      <p:sp>
        <p:nvSpPr>
          <p:cNvPr id="25" name="矩形 24"/>
          <p:cNvSpPr/>
          <p:nvPr/>
        </p:nvSpPr>
        <p:spPr>
          <a:xfrm>
            <a:off x="1364162" y="1836351"/>
            <a:ext cx="7538913" cy="969496"/>
          </a:xfrm>
          <a:prstGeom prst="rect">
            <a:avLst/>
          </a:prstGeom>
        </p:spPr>
        <p:txBody>
          <a:bodyPr wrap="square">
            <a:spAutoFit/>
          </a:bodyPr>
          <a:lstStyle/>
          <a:p>
            <a:pPr>
              <a:lnSpc>
                <a:spcPct val="150000"/>
              </a:lnSpc>
            </a:pPr>
            <a:r>
              <a:rPr lang="zh-CN" altLang="en-US" sz="2000" dirty="0" smtClean="0">
                <a:solidFill>
                  <a:srgbClr val="CC0099"/>
                </a:solidFill>
                <a:latin typeface="微软雅黑" panose="020B0503020204020204" pitchFamily="34" charset="-122"/>
                <a:ea typeface="微软雅黑" panose="020B0503020204020204" pitchFamily="34" charset="-122"/>
              </a:rPr>
              <a:t>传统方法</a:t>
            </a:r>
            <a:endParaRPr lang="en-US" altLang="zh-CN" sz="2000" dirty="0" smtClean="0">
              <a:solidFill>
                <a:srgbClr val="CC0099"/>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人工特征提取</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分类器</a:t>
            </a:r>
            <a:endParaRPr lang="zh-CN" altLang="en-US" dirty="0">
              <a:latin typeface="微软雅黑" panose="020B0503020204020204" pitchFamily="34" charset="-122"/>
              <a:ea typeface="微软雅黑" panose="020B0503020204020204" pitchFamily="34" charset="-122"/>
            </a:endParaRPr>
          </a:p>
        </p:txBody>
      </p: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38263" y="1874451"/>
            <a:ext cx="528435" cy="528435"/>
          </a:xfrm>
          <a:prstGeom prst="rect">
            <a:avLst/>
          </a:prstGeom>
        </p:spPr>
      </p:pic>
      <p:sp>
        <p:nvSpPr>
          <p:cNvPr id="27" name="矩形 26"/>
          <p:cNvSpPr/>
          <p:nvPr/>
        </p:nvSpPr>
        <p:spPr>
          <a:xfrm>
            <a:off x="1364162" y="5084274"/>
            <a:ext cx="9212031" cy="1384995"/>
          </a:xfrm>
          <a:prstGeom prst="rect">
            <a:avLst/>
          </a:prstGeom>
        </p:spPr>
        <p:txBody>
          <a:bodyPr wrap="square">
            <a:spAutoFit/>
          </a:bodyPr>
          <a:lstStyle/>
          <a:p>
            <a:pPr>
              <a:lnSpc>
                <a:spcPct val="150000"/>
              </a:lnSpc>
            </a:pPr>
            <a:r>
              <a:rPr lang="zh-CN" altLang="en-US" sz="2000" dirty="0" smtClean="0">
                <a:solidFill>
                  <a:srgbClr val="CC0099"/>
                </a:solidFill>
                <a:latin typeface="微软雅黑" panose="020B0503020204020204" pitchFamily="34" charset="-122"/>
                <a:ea typeface="微软雅黑" panose="020B0503020204020204" pitchFamily="34" charset="-122"/>
              </a:rPr>
              <a:t>深度学习</a:t>
            </a:r>
            <a:endParaRPr lang="en-US" altLang="zh-CN" sz="2000" dirty="0" smtClean="0">
              <a:solidFill>
                <a:srgbClr val="CC0099"/>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手工地选取特征是一件非常费力、启发式（需要专业知识）的方法，能不能选取好很大程度上靠经验和运气，而且它的调节需要大量的</a:t>
            </a:r>
            <a:r>
              <a:rPr lang="zh-CN" altLang="en-US" dirty="0" smtClean="0">
                <a:latin typeface="微软雅黑" panose="020B0503020204020204" pitchFamily="34" charset="-122"/>
                <a:ea typeface="微软雅黑" panose="020B0503020204020204" pitchFamily="34" charset="-122"/>
              </a:rPr>
              <a:t>时间</a:t>
            </a:r>
            <a:endParaRPr lang="en-US" altLang="zh-CN" dirty="0">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38263" y="5084274"/>
            <a:ext cx="528435" cy="528435"/>
          </a:xfrm>
          <a:prstGeom prst="rect">
            <a:avLst/>
          </a:prstGeom>
        </p:spPr>
      </p:pic>
    </p:spTree>
    <p:extLst>
      <p:ext uri="{BB962C8B-B14F-4D97-AF65-F5344CB8AC3E}">
        <p14:creationId xmlns:p14="http://schemas.microsoft.com/office/powerpoint/2010/main" val="29660065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208" y="419365"/>
            <a:ext cx="394168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图像识别理想目标</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1293877" y="1434070"/>
            <a:ext cx="5343035" cy="592470"/>
          </a:xfrm>
          <a:prstGeom prst="rect">
            <a:avLst/>
          </a:prstGeom>
        </p:spPr>
        <p:txBody>
          <a:bodyPr wrap="square">
            <a:spAutoFit/>
          </a:bodyPr>
          <a:lstStyle/>
          <a:p>
            <a:pPr lvl="0">
              <a:lnSpc>
                <a:spcPct val="125000"/>
              </a:lnSpc>
            </a:pPr>
            <a:r>
              <a:rPr lang="zh-CN" altLang="en-US" sz="2600" b="1" noProof="0" dirty="0" smtClean="0">
                <a:solidFill>
                  <a:srgbClr val="ED7D31">
                    <a:lumMod val="75000"/>
                  </a:srgbClr>
                </a:solidFill>
                <a:latin typeface="微软雅黑" panose="020B0503020204020204" pitchFamily="34" charset="-122"/>
                <a:ea typeface="微软雅黑" panose="020B0503020204020204" pitchFamily="34" charset="-122"/>
              </a:rPr>
              <a:t>让计算机像人一样理解图像</a:t>
            </a:r>
            <a:endParaRPr kumimoji="0" lang="zh-CN" altLang="en-US" sz="2600" b="1" i="0" u="none" strike="noStrike" kern="1200" cap="none" spc="0" normalizeH="0" baseline="0" noProof="0" dirty="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pic>
        <p:nvPicPr>
          <p:cNvPr id="14" name="Picture 4">
            <a:extLst>
              <a:ext uri="{FF2B5EF4-FFF2-40B4-BE49-F238E27FC236}">
                <a16:creationId xmlns="" xmlns:a16="http://schemas.microsoft.com/office/drawing/2014/main" id="{9FED6975-E256-4063-B5F3-C78269B0F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7230" y="2137648"/>
            <a:ext cx="3990542" cy="387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7" descr="U121">
            <a:extLst>
              <a:ext uri="{FF2B5EF4-FFF2-40B4-BE49-F238E27FC236}">
                <a16:creationId xmlns="" xmlns:a16="http://schemas.microsoft.com/office/drawing/2014/main" id="{2ADA2B16-D1A6-4BD3-80CA-831BF9611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93" y="2137648"/>
            <a:ext cx="2862068" cy="383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6">
            <a:extLst>
              <a:ext uri="{FF2B5EF4-FFF2-40B4-BE49-F238E27FC236}">
                <a16:creationId xmlns="" xmlns:a16="http://schemas.microsoft.com/office/drawing/2014/main" id="{60DB43D3-30BF-4467-825E-72B667429794}"/>
              </a:ext>
            </a:extLst>
          </p:cNvPr>
          <p:cNvSpPr txBox="1">
            <a:spLocks noChangeArrowheads="1"/>
          </p:cNvSpPr>
          <p:nvPr/>
        </p:nvSpPr>
        <p:spPr bwMode="auto">
          <a:xfrm>
            <a:off x="6280726" y="6026444"/>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a:solidFill>
                  <a:srgbClr val="00B0F0"/>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fontAlgn="base">
              <a:spcBef>
                <a:spcPct val="0"/>
              </a:spcBef>
              <a:spcAft>
                <a:spcPct val="0"/>
              </a:spcAft>
              <a:defRPr>
                <a:latin typeface="Calibri" panose="020F0502020204030204" pitchFamily="34" charset="0"/>
              </a:defRPr>
            </a:lvl6pPr>
            <a:lvl7pPr marL="2971800" indent="-228600" fontAlgn="base">
              <a:spcBef>
                <a:spcPct val="0"/>
              </a:spcBef>
              <a:spcAft>
                <a:spcPct val="0"/>
              </a:spcAft>
              <a:defRPr>
                <a:latin typeface="Calibri" panose="020F0502020204030204" pitchFamily="34" charset="0"/>
              </a:defRPr>
            </a:lvl7pPr>
            <a:lvl8pPr marL="3429000" indent="-228600" fontAlgn="base">
              <a:spcBef>
                <a:spcPct val="0"/>
              </a:spcBef>
              <a:spcAft>
                <a:spcPct val="0"/>
              </a:spcAft>
              <a:defRPr>
                <a:latin typeface="Calibri" panose="020F0502020204030204" pitchFamily="34" charset="0"/>
              </a:defRPr>
            </a:lvl8pPr>
            <a:lvl9pPr marL="3886200" indent="-228600" fontAlgn="base">
              <a:spcBef>
                <a:spcPct val="0"/>
              </a:spcBef>
              <a:spcAft>
                <a:spcPct val="0"/>
              </a:spcAft>
              <a:defRPr>
                <a:latin typeface="Calibri" panose="020F0502020204030204" pitchFamily="34" charset="0"/>
              </a:defRPr>
            </a:lvl9pPr>
          </a:lstStyle>
          <a:p>
            <a:r>
              <a:rPr lang="zh-CN" altLang="en-US" dirty="0"/>
              <a:t>计算机看到的</a:t>
            </a:r>
            <a:endParaRPr lang="en-US" altLang="zh-CN" dirty="0"/>
          </a:p>
        </p:txBody>
      </p:sp>
      <p:sp>
        <p:nvSpPr>
          <p:cNvPr id="17" name="Text Box 6">
            <a:extLst>
              <a:ext uri="{FF2B5EF4-FFF2-40B4-BE49-F238E27FC236}">
                <a16:creationId xmlns="" xmlns:a16="http://schemas.microsoft.com/office/drawing/2014/main" id="{F037A79D-7646-4EBD-B84D-60D2D8BABFB5}"/>
              </a:ext>
            </a:extLst>
          </p:cNvPr>
          <p:cNvSpPr txBox="1">
            <a:spLocks noChangeArrowheads="1"/>
          </p:cNvSpPr>
          <p:nvPr/>
        </p:nvSpPr>
        <p:spPr bwMode="auto">
          <a:xfrm>
            <a:off x="2496193" y="6026444"/>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zh-CN" altLang="en-US" sz="2000" dirty="0">
                <a:solidFill>
                  <a:srgbClr val="00B0F0"/>
                </a:solidFill>
                <a:latin typeface="微软雅黑" panose="020B0503020204020204" pitchFamily="34" charset="-122"/>
                <a:ea typeface="微软雅黑" panose="020B0503020204020204" pitchFamily="34" charset="-122"/>
              </a:rPr>
              <a:t>我们看到</a:t>
            </a:r>
            <a:r>
              <a:rPr lang="zh-CN" altLang="en-US" sz="2000" dirty="0" smtClean="0">
                <a:solidFill>
                  <a:srgbClr val="00B0F0"/>
                </a:solidFill>
                <a:latin typeface="微软雅黑" panose="020B0503020204020204" pitchFamily="34" charset="-122"/>
                <a:ea typeface="微软雅黑" panose="020B0503020204020204" pitchFamily="34" charset="-122"/>
              </a:rPr>
              <a:t>的</a:t>
            </a:r>
            <a:endParaRPr lang="en-US" altLang="zh-CN" sz="2000" dirty="0">
              <a:solidFill>
                <a:srgbClr val="00B0F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000370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18208" y="419365"/>
            <a:ext cx="579699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图像识别为什么用深度学习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251350" y="1434070"/>
            <a:ext cx="7538913" cy="581762"/>
          </a:xfrm>
          <a:prstGeom prst="rect">
            <a:avLst/>
          </a:prstGeom>
        </p:spPr>
        <p:txBody>
          <a:bodyPr wrap="square">
            <a:spAutoFit/>
          </a:bodyPr>
          <a:lstStyle/>
          <a:p>
            <a:pPr>
              <a:lnSpc>
                <a:spcPct val="125000"/>
              </a:lnSpc>
            </a:pP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人脑视觉机理</a:t>
            </a:r>
            <a:endParaRPr lang="zh-CN" altLang="en-US" sz="2800" b="1" dirty="0">
              <a:solidFill>
                <a:schemeClr val="accent5">
                  <a:lumMod val="50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82277" y="1488177"/>
            <a:ext cx="528435" cy="528435"/>
          </a:xfrm>
          <a:prstGeom prst="rect">
            <a:avLst/>
          </a:prstGeom>
        </p:spPr>
      </p:pic>
      <p:pic>
        <p:nvPicPr>
          <p:cNvPr id="11" name="图片 10">
            <a:extLst>
              <a:ext uri="{FF2B5EF4-FFF2-40B4-BE49-F238E27FC236}">
                <a16:creationId xmlns="" xmlns:a16="http://schemas.microsoft.com/office/drawing/2014/main" id="{E5FFE327-6020-4859-BB53-E4EC1399A9C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498923" y="2429834"/>
            <a:ext cx="2581543" cy="1854302"/>
          </a:xfrm>
          <a:prstGeom prst="rect">
            <a:avLst/>
          </a:prstGeom>
        </p:spPr>
      </p:pic>
      <p:pic>
        <p:nvPicPr>
          <p:cNvPr id="12" name="Picture 4" descr="https://ss0.bdstatic.com/70cFuHSh_Q1YnxGkpoWK1HF6hhy/it/u=2100435611,706118021&amp;fm=27&amp;gp=0.jpg">
            <a:extLst>
              <a:ext uri="{FF2B5EF4-FFF2-40B4-BE49-F238E27FC236}">
                <a16:creationId xmlns="" xmlns:a16="http://schemas.microsoft.com/office/drawing/2014/main" id="{8CD514A6-A493-4641-90F9-0C12FB89EE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00"/>
          <a:stretch/>
        </p:blipFill>
        <p:spPr bwMode="auto">
          <a:xfrm flipH="1">
            <a:off x="3496627" y="5061148"/>
            <a:ext cx="3711680" cy="1380232"/>
          </a:xfrm>
          <a:prstGeom prst="rect">
            <a:avLst/>
          </a:prstGeom>
          <a:noFill/>
          <a:extLst>
            <a:ext uri="{909E8E84-426E-40DD-AFC4-6F175D3DCCD1}">
              <a14:hiddenFill xmlns:a14="http://schemas.microsoft.com/office/drawing/2010/main">
                <a:solidFill>
                  <a:srgbClr val="FFFFFF"/>
                </a:solidFill>
              </a14:hiddenFill>
            </a:ext>
          </a:extLst>
        </p:spPr>
      </p:pic>
      <p:sp>
        <p:nvSpPr>
          <p:cNvPr id="13" name="线形标注 1 7">
            <a:extLst>
              <a:ext uri="{FF2B5EF4-FFF2-40B4-BE49-F238E27FC236}">
                <a16:creationId xmlns="" xmlns:a16="http://schemas.microsoft.com/office/drawing/2014/main" id="{AAE5F615-C18C-4D43-8D5F-6B10EED266CD}"/>
              </a:ext>
            </a:extLst>
          </p:cNvPr>
          <p:cNvSpPr/>
          <p:nvPr/>
        </p:nvSpPr>
        <p:spPr>
          <a:xfrm>
            <a:off x="7870376" y="6092470"/>
            <a:ext cx="1516435" cy="390131"/>
          </a:xfrm>
          <a:prstGeom prst="borderCallout1">
            <a:avLst>
              <a:gd name="adj1" fmla="val 15663"/>
              <a:gd name="adj2" fmla="val -774"/>
              <a:gd name="adj3" fmla="val -121694"/>
              <a:gd name="adj4" fmla="val -54484"/>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视觉影像</a:t>
            </a:r>
          </a:p>
        </p:txBody>
      </p:sp>
      <p:sp>
        <p:nvSpPr>
          <p:cNvPr id="14" name="线形标注 1 10">
            <a:extLst>
              <a:ext uri="{FF2B5EF4-FFF2-40B4-BE49-F238E27FC236}">
                <a16:creationId xmlns="" xmlns:a16="http://schemas.microsoft.com/office/drawing/2014/main" id="{C840973F-E6B6-4135-A9A8-F35F5B5D939D}"/>
              </a:ext>
            </a:extLst>
          </p:cNvPr>
          <p:cNvSpPr/>
          <p:nvPr/>
        </p:nvSpPr>
        <p:spPr>
          <a:xfrm>
            <a:off x="1949795" y="4972014"/>
            <a:ext cx="1387313" cy="329091"/>
          </a:xfrm>
          <a:prstGeom prst="borderCallout1">
            <a:avLst>
              <a:gd name="adj1" fmla="val 58678"/>
              <a:gd name="adj2" fmla="val 99478"/>
              <a:gd name="adj3" fmla="val 177023"/>
              <a:gd name="adj4" fmla="val 170525"/>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反射光线</a:t>
            </a:r>
          </a:p>
        </p:txBody>
      </p:sp>
      <p:sp>
        <p:nvSpPr>
          <p:cNvPr id="16" name="矩形 15">
            <a:extLst>
              <a:ext uri="{FF2B5EF4-FFF2-40B4-BE49-F238E27FC236}">
                <a16:creationId xmlns="" xmlns:a16="http://schemas.microsoft.com/office/drawing/2014/main" id="{031B2F8B-9D78-40A1-9113-D63F3F8F39EB}"/>
              </a:ext>
            </a:extLst>
          </p:cNvPr>
          <p:cNvSpPr/>
          <p:nvPr/>
        </p:nvSpPr>
        <p:spPr>
          <a:xfrm rot="3685906">
            <a:off x="5931205" y="4281851"/>
            <a:ext cx="1107996" cy="369332"/>
          </a:xfrm>
          <a:prstGeom prst="rect">
            <a:avLst/>
          </a:prstGeom>
          <a:ln>
            <a:noFill/>
          </a:ln>
        </p:spPr>
        <p:txBody>
          <a:bodyPr wrap="none">
            <a:spAutoFit/>
          </a:bodyPr>
          <a:lstStyle/>
          <a:p>
            <a:pPr algn="ctr"/>
            <a:r>
              <a:rPr lang="zh-CN" altLang="en-US" sz="1800" dirty="0" smtClean="0"/>
              <a:t>神经</a:t>
            </a:r>
            <a:r>
              <a:rPr lang="zh-CN" altLang="en-US" dirty="0"/>
              <a:t>脉冲</a:t>
            </a:r>
            <a:endParaRPr lang="zh-CN" altLang="en-US" sz="1800" dirty="0"/>
          </a:p>
        </p:txBody>
      </p:sp>
      <p:sp>
        <p:nvSpPr>
          <p:cNvPr id="19" name="线形标注 1(带强调线) 18">
            <a:extLst>
              <a:ext uri="{FF2B5EF4-FFF2-40B4-BE49-F238E27FC236}">
                <a16:creationId xmlns="" xmlns:a16="http://schemas.microsoft.com/office/drawing/2014/main" id="{93B0D7A5-31DA-4DFE-A7C0-F277CF7D7F1C}"/>
              </a:ext>
            </a:extLst>
          </p:cNvPr>
          <p:cNvSpPr/>
          <p:nvPr/>
        </p:nvSpPr>
        <p:spPr>
          <a:xfrm>
            <a:off x="8017782" y="5078151"/>
            <a:ext cx="1369029" cy="222953"/>
          </a:xfrm>
          <a:prstGeom prst="accentCallout1">
            <a:avLst>
              <a:gd name="adj1" fmla="val 48706"/>
              <a:gd name="adj2" fmla="val 10461"/>
              <a:gd name="adj3" fmla="val 184393"/>
              <a:gd name="adj4" fmla="val -60997"/>
            </a:avLst>
          </a:prstGeom>
          <a:noFill/>
          <a:ln>
            <a:solidFill>
              <a:srgbClr val="39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双极细胞</a:t>
            </a:r>
            <a:endParaRPr lang="zh-CN" altLang="en-US" sz="1800" dirty="0">
              <a:solidFill>
                <a:schemeClr val="tx1"/>
              </a:solidFill>
            </a:endParaRPr>
          </a:p>
        </p:txBody>
      </p:sp>
      <p:sp>
        <p:nvSpPr>
          <p:cNvPr id="3" name="矩形 2"/>
          <p:cNvSpPr/>
          <p:nvPr/>
        </p:nvSpPr>
        <p:spPr>
          <a:xfrm>
            <a:off x="710237" y="2083329"/>
            <a:ext cx="3658374" cy="461665"/>
          </a:xfrm>
          <a:prstGeom prst="rect">
            <a:avLst/>
          </a:prstGeom>
        </p:spPr>
        <p:txBody>
          <a:bodyPr wrap="none">
            <a:spAutoFit/>
          </a:bodyPr>
          <a:lstStyle/>
          <a:p>
            <a:pPr lvl="1"/>
            <a:r>
              <a:rPr lang="en-US" altLang="zh-CN" sz="2400" dirty="0" err="1" smtClean="0">
                <a:solidFill>
                  <a:srgbClr val="CC0099"/>
                </a:solidFill>
              </a:rPr>
              <a:t>i</a:t>
            </a:r>
            <a:r>
              <a:rPr lang="en-US" altLang="zh-CN" sz="2400" dirty="0" smtClean="0">
                <a:solidFill>
                  <a:srgbClr val="CC0099"/>
                </a:solidFill>
              </a:rPr>
              <a:t>.</a:t>
            </a:r>
            <a:r>
              <a:rPr lang="zh-CN" altLang="en-US" sz="2400" dirty="0" smtClean="0">
                <a:solidFill>
                  <a:srgbClr val="CC0099"/>
                </a:solidFill>
              </a:rPr>
              <a:t>视</a:t>
            </a:r>
            <a:r>
              <a:rPr lang="zh-CN" altLang="en-US" sz="2400" dirty="0">
                <a:solidFill>
                  <a:srgbClr val="CC0099"/>
                </a:solidFill>
              </a:rPr>
              <a:t>感觉阶段</a:t>
            </a:r>
            <a:r>
              <a:rPr lang="en-US" altLang="zh-CN" sz="2400" dirty="0">
                <a:solidFill>
                  <a:srgbClr val="CC0099"/>
                </a:solidFill>
              </a:rPr>
              <a:t>-</a:t>
            </a:r>
            <a:r>
              <a:rPr lang="zh-CN" altLang="en-US" sz="2400" dirty="0">
                <a:solidFill>
                  <a:srgbClr val="CC0099"/>
                </a:solidFill>
              </a:rPr>
              <a:t>信息采集</a:t>
            </a:r>
          </a:p>
        </p:txBody>
      </p:sp>
      <p:sp>
        <p:nvSpPr>
          <p:cNvPr id="22" name="线形标注 1(带强调线) 28">
            <a:extLst>
              <a:ext uri="{FF2B5EF4-FFF2-40B4-BE49-F238E27FC236}">
                <a16:creationId xmlns="" xmlns:a16="http://schemas.microsoft.com/office/drawing/2014/main" id="{EE026046-4E71-450F-8B3E-DCD05B3F61C2}"/>
              </a:ext>
            </a:extLst>
          </p:cNvPr>
          <p:cNvSpPr/>
          <p:nvPr/>
        </p:nvSpPr>
        <p:spPr>
          <a:xfrm>
            <a:off x="7017768" y="2908125"/>
            <a:ext cx="1851384" cy="263391"/>
          </a:xfrm>
          <a:prstGeom prst="accentCallout1">
            <a:avLst>
              <a:gd name="adj1" fmla="val 48706"/>
              <a:gd name="adj2" fmla="val 12672"/>
              <a:gd name="adj3" fmla="val 166419"/>
              <a:gd name="adj4" fmla="val -5989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纹状皮层</a:t>
            </a:r>
            <a:endParaRPr lang="zh-CN" altLang="en-US" sz="1800" dirty="0">
              <a:solidFill>
                <a:schemeClr val="tx1"/>
              </a:solidFill>
            </a:endParaRPr>
          </a:p>
        </p:txBody>
      </p:sp>
      <p:sp>
        <p:nvSpPr>
          <p:cNvPr id="23" name="矩形 22">
            <a:extLst>
              <a:ext uri="{FF2B5EF4-FFF2-40B4-BE49-F238E27FC236}">
                <a16:creationId xmlns="" xmlns:a16="http://schemas.microsoft.com/office/drawing/2014/main" id="{31E75D5A-633A-46A7-9C7F-DD7C2C2E3038}"/>
              </a:ext>
            </a:extLst>
          </p:cNvPr>
          <p:cNvSpPr/>
          <p:nvPr/>
        </p:nvSpPr>
        <p:spPr>
          <a:xfrm>
            <a:off x="7113100" y="3225056"/>
            <a:ext cx="1838236" cy="447642"/>
          </a:xfrm>
          <a:prstGeom prst="rect">
            <a:avLst/>
          </a:prstGeom>
        </p:spPr>
        <p:txBody>
          <a:bodyPr wrap="none">
            <a:spAutoFit/>
          </a:bodyPr>
          <a:lstStyle/>
          <a:p>
            <a:r>
              <a:rPr lang="zh-CN" altLang="en-US" sz="2000" dirty="0">
                <a:latin typeface="宋体" panose="02010600030101010101" pitchFamily="2" charset="-122"/>
              </a:rPr>
              <a:t>初级视觉信息</a:t>
            </a:r>
            <a:endParaRPr lang="zh-CN" altLang="en-US" sz="2000" dirty="0"/>
          </a:p>
        </p:txBody>
      </p:sp>
      <p:sp>
        <p:nvSpPr>
          <p:cNvPr id="24" name="左箭头 23"/>
          <p:cNvSpPr/>
          <p:nvPr/>
        </p:nvSpPr>
        <p:spPr>
          <a:xfrm rot="3724615">
            <a:off x="5604454" y="4224201"/>
            <a:ext cx="1203843" cy="484632"/>
          </a:xfrm>
          <a:prstGeom prst="leftArrow">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输入</a:t>
            </a:r>
            <a:endParaRPr lang="zh-CN" altLang="en-US" dirty="0">
              <a:solidFill>
                <a:srgbClr val="FF0000"/>
              </a:solidFill>
            </a:endParaRPr>
          </a:p>
        </p:txBody>
      </p:sp>
    </p:spTree>
    <p:extLst>
      <p:ext uri="{BB962C8B-B14F-4D97-AF65-F5344CB8AC3E}">
        <p14:creationId xmlns:p14="http://schemas.microsoft.com/office/powerpoint/2010/main" val="9587364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18208" y="419365"/>
            <a:ext cx="579699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图像识别为什么用深度学习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251350" y="1434070"/>
            <a:ext cx="7538913" cy="581762"/>
          </a:xfrm>
          <a:prstGeom prst="rect">
            <a:avLst/>
          </a:prstGeom>
        </p:spPr>
        <p:txBody>
          <a:bodyPr wrap="square">
            <a:spAutoFit/>
          </a:bodyPr>
          <a:lstStyle/>
          <a:p>
            <a:pPr>
              <a:lnSpc>
                <a:spcPct val="125000"/>
              </a:lnSpc>
            </a:pP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人脑视觉机理</a:t>
            </a:r>
            <a:endParaRPr lang="zh-CN" altLang="en-US" sz="2800" b="1" dirty="0">
              <a:solidFill>
                <a:schemeClr val="accent5">
                  <a:lumMod val="50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82277" y="1488177"/>
            <a:ext cx="528435" cy="528435"/>
          </a:xfrm>
          <a:prstGeom prst="rect">
            <a:avLst/>
          </a:prstGeom>
        </p:spPr>
      </p:pic>
      <p:sp>
        <p:nvSpPr>
          <p:cNvPr id="3" name="矩形 2"/>
          <p:cNvSpPr/>
          <p:nvPr/>
        </p:nvSpPr>
        <p:spPr>
          <a:xfrm>
            <a:off x="710237" y="2083329"/>
            <a:ext cx="3728906" cy="461665"/>
          </a:xfrm>
          <a:prstGeom prst="rect">
            <a:avLst/>
          </a:prstGeom>
        </p:spPr>
        <p:txBody>
          <a:bodyPr wrap="none">
            <a:spAutoFit/>
          </a:bodyPr>
          <a:lstStyle/>
          <a:p>
            <a:pPr lvl="1"/>
            <a:r>
              <a:rPr lang="en-US" altLang="zh-CN" sz="2400" dirty="0" smtClean="0">
                <a:solidFill>
                  <a:srgbClr val="CC0099"/>
                </a:solidFill>
              </a:rPr>
              <a:t>ii.</a:t>
            </a:r>
            <a:r>
              <a:rPr lang="zh-CN" altLang="en-US" sz="2400" dirty="0" smtClean="0">
                <a:solidFill>
                  <a:srgbClr val="CC0099"/>
                </a:solidFill>
              </a:rPr>
              <a:t>视知觉</a:t>
            </a:r>
            <a:r>
              <a:rPr lang="zh-CN" altLang="en-US" sz="2400" dirty="0">
                <a:solidFill>
                  <a:srgbClr val="CC0099"/>
                </a:solidFill>
              </a:rPr>
              <a:t>阶段</a:t>
            </a:r>
            <a:r>
              <a:rPr lang="en-US" altLang="zh-CN" sz="2400" dirty="0">
                <a:solidFill>
                  <a:srgbClr val="CC0099"/>
                </a:solidFill>
              </a:rPr>
              <a:t>-</a:t>
            </a:r>
            <a:r>
              <a:rPr lang="zh-CN" altLang="en-US" sz="2400" dirty="0">
                <a:solidFill>
                  <a:srgbClr val="CC0099"/>
                </a:solidFill>
              </a:rPr>
              <a:t>信息认知</a:t>
            </a:r>
          </a:p>
        </p:txBody>
      </p:sp>
      <p:grpSp>
        <p:nvGrpSpPr>
          <p:cNvPr id="21" name="组合 20">
            <a:extLst>
              <a:ext uri="{FF2B5EF4-FFF2-40B4-BE49-F238E27FC236}">
                <a16:creationId xmlns="" xmlns:a16="http://schemas.microsoft.com/office/drawing/2014/main" id="{4923B5FB-5FEE-4935-B8AC-CAF8205FF2E4}"/>
              </a:ext>
            </a:extLst>
          </p:cNvPr>
          <p:cNvGrpSpPr/>
          <p:nvPr/>
        </p:nvGrpSpPr>
        <p:grpSpPr>
          <a:xfrm>
            <a:off x="2806042" y="1652429"/>
            <a:ext cx="7346356" cy="4151917"/>
            <a:chOff x="1004770" y="2365481"/>
            <a:chExt cx="7093666" cy="3613219"/>
          </a:xfrm>
        </p:grpSpPr>
        <p:pic>
          <p:nvPicPr>
            <p:cNvPr id="26" name="图片 25">
              <a:extLst>
                <a:ext uri="{FF2B5EF4-FFF2-40B4-BE49-F238E27FC236}">
                  <a16:creationId xmlns="" xmlns:a16="http://schemas.microsoft.com/office/drawing/2014/main" id="{C4237A86-CE64-4FCD-BBFD-5D65AB0FD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770" y="3225356"/>
              <a:ext cx="4298077" cy="2753344"/>
            </a:xfrm>
            <a:prstGeom prst="rect">
              <a:avLst/>
            </a:prstGeom>
          </p:spPr>
        </p:pic>
        <p:grpSp>
          <p:nvGrpSpPr>
            <p:cNvPr id="27" name="组合 26">
              <a:extLst>
                <a:ext uri="{FF2B5EF4-FFF2-40B4-BE49-F238E27FC236}">
                  <a16:creationId xmlns="" xmlns:a16="http://schemas.microsoft.com/office/drawing/2014/main" id="{7C460FB8-6B97-4624-B6C0-0BABDB351E38}"/>
                </a:ext>
              </a:extLst>
            </p:cNvPr>
            <p:cNvGrpSpPr/>
            <p:nvPr/>
          </p:nvGrpSpPr>
          <p:grpSpPr>
            <a:xfrm>
              <a:off x="4716016" y="4217339"/>
              <a:ext cx="3303063" cy="939853"/>
              <a:chOff x="4716016" y="4217339"/>
              <a:chExt cx="3303063" cy="939853"/>
            </a:xfrm>
          </p:grpSpPr>
          <p:sp>
            <p:nvSpPr>
              <p:cNvPr id="35" name="椭圆 34">
                <a:extLst>
                  <a:ext uri="{FF2B5EF4-FFF2-40B4-BE49-F238E27FC236}">
                    <a16:creationId xmlns="" xmlns:a16="http://schemas.microsoft.com/office/drawing/2014/main" id="{441DDEA3-5112-4B6E-A790-E04FE9C7937C}"/>
                  </a:ext>
                </a:extLst>
              </p:cNvPr>
              <p:cNvSpPr/>
              <p:nvPr/>
            </p:nvSpPr>
            <p:spPr>
              <a:xfrm>
                <a:off x="4716016" y="4293096"/>
                <a:ext cx="504056" cy="864096"/>
              </a:xfrm>
              <a:prstGeom prst="ellipse">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6" name="线形标注 1(带强调线) 28">
                <a:extLst>
                  <a:ext uri="{FF2B5EF4-FFF2-40B4-BE49-F238E27FC236}">
                    <a16:creationId xmlns="" xmlns:a16="http://schemas.microsoft.com/office/drawing/2014/main" id="{EE026046-4E71-450F-8B3E-DCD05B3F61C2}"/>
                  </a:ext>
                </a:extLst>
              </p:cNvPr>
              <p:cNvSpPr/>
              <p:nvPr/>
            </p:nvSpPr>
            <p:spPr>
              <a:xfrm>
                <a:off x="6231376" y="4217339"/>
                <a:ext cx="1787703" cy="229217"/>
              </a:xfrm>
              <a:prstGeom prst="accentCallout1">
                <a:avLst>
                  <a:gd name="adj1" fmla="val 48706"/>
                  <a:gd name="adj2" fmla="val 12672"/>
                  <a:gd name="adj3" fmla="val 166419"/>
                  <a:gd name="adj4" fmla="val -5989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纹状皮层</a:t>
                </a:r>
                <a:endParaRPr lang="zh-CN" altLang="en-US" sz="1800" dirty="0">
                  <a:solidFill>
                    <a:schemeClr val="tx1"/>
                  </a:solidFill>
                </a:endParaRPr>
              </a:p>
            </p:txBody>
          </p:sp>
        </p:grpSp>
        <p:grpSp>
          <p:nvGrpSpPr>
            <p:cNvPr id="28" name="组合 27">
              <a:extLst>
                <a:ext uri="{FF2B5EF4-FFF2-40B4-BE49-F238E27FC236}">
                  <a16:creationId xmlns="" xmlns:a16="http://schemas.microsoft.com/office/drawing/2014/main" id="{5676BA57-913A-45CF-8ECD-BC65CD7685AE}"/>
                </a:ext>
              </a:extLst>
            </p:cNvPr>
            <p:cNvGrpSpPr/>
            <p:nvPr/>
          </p:nvGrpSpPr>
          <p:grpSpPr>
            <a:xfrm>
              <a:off x="3531358" y="3234346"/>
              <a:ext cx="4154138" cy="1478715"/>
              <a:chOff x="3531358" y="3234346"/>
              <a:chExt cx="4154138" cy="1478715"/>
            </a:xfrm>
          </p:grpSpPr>
          <p:sp>
            <p:nvSpPr>
              <p:cNvPr id="33" name="椭圆 32">
                <a:extLst>
                  <a:ext uri="{FF2B5EF4-FFF2-40B4-BE49-F238E27FC236}">
                    <a16:creationId xmlns="" xmlns:a16="http://schemas.microsoft.com/office/drawing/2014/main" id="{8F5109DF-0001-4B8D-81F6-4617C687779D}"/>
                  </a:ext>
                </a:extLst>
              </p:cNvPr>
              <p:cNvSpPr/>
              <p:nvPr/>
            </p:nvSpPr>
            <p:spPr>
              <a:xfrm rot="2917584">
                <a:off x="3826680" y="3518009"/>
                <a:ext cx="899730" cy="1490374"/>
              </a:xfrm>
              <a:prstGeom prst="ellipse">
                <a:avLst/>
              </a:prstGeom>
              <a:no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4" name="线形标注 1(带强调线) 26">
                <a:extLst>
                  <a:ext uri="{FF2B5EF4-FFF2-40B4-BE49-F238E27FC236}">
                    <a16:creationId xmlns="" xmlns:a16="http://schemas.microsoft.com/office/drawing/2014/main" id="{0D2B4A92-E9FB-4A1B-BEAE-6040DE4859E7}"/>
                  </a:ext>
                </a:extLst>
              </p:cNvPr>
              <p:cNvSpPr/>
              <p:nvPr/>
            </p:nvSpPr>
            <p:spPr>
              <a:xfrm>
                <a:off x="5832941" y="3234346"/>
                <a:ext cx="1852555" cy="332400"/>
              </a:xfrm>
              <a:prstGeom prst="accentCallout1">
                <a:avLst>
                  <a:gd name="adj1" fmla="val 55583"/>
                  <a:gd name="adj2" fmla="val 2889"/>
                  <a:gd name="adj3" fmla="val 172338"/>
                  <a:gd name="adj4" fmla="val -54675"/>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纹外视觉皮层</a:t>
                </a:r>
              </a:p>
            </p:txBody>
          </p:sp>
        </p:grpSp>
        <p:sp>
          <p:nvSpPr>
            <p:cNvPr id="29" name="矩形 28">
              <a:extLst>
                <a:ext uri="{FF2B5EF4-FFF2-40B4-BE49-F238E27FC236}">
                  <a16:creationId xmlns="" xmlns:a16="http://schemas.microsoft.com/office/drawing/2014/main" id="{31E75D5A-633A-46A7-9C7F-DD7C2C2E3038}"/>
                </a:ext>
              </a:extLst>
            </p:cNvPr>
            <p:cNvSpPr/>
            <p:nvPr/>
          </p:nvSpPr>
          <p:spPr>
            <a:xfrm>
              <a:off x="6323429" y="4493149"/>
              <a:ext cx="1775007" cy="389562"/>
            </a:xfrm>
            <a:prstGeom prst="rect">
              <a:avLst/>
            </a:prstGeom>
          </p:spPr>
          <p:txBody>
            <a:bodyPr wrap="none">
              <a:spAutoFit/>
            </a:bodyPr>
            <a:lstStyle/>
            <a:p>
              <a:r>
                <a:rPr lang="zh-CN" altLang="en-US" sz="2000" dirty="0">
                  <a:latin typeface="宋体" panose="02010600030101010101" pitchFamily="2" charset="-122"/>
                </a:rPr>
                <a:t>初级视觉信息</a:t>
              </a:r>
              <a:endParaRPr lang="zh-CN" altLang="en-US" sz="2000" dirty="0"/>
            </a:p>
          </p:txBody>
        </p:sp>
        <p:sp>
          <p:nvSpPr>
            <p:cNvPr id="30" name="矩形 29">
              <a:extLst>
                <a:ext uri="{FF2B5EF4-FFF2-40B4-BE49-F238E27FC236}">
                  <a16:creationId xmlns="" xmlns:a16="http://schemas.microsoft.com/office/drawing/2014/main" id="{64A31D5C-0C4A-46D6-92B3-454F4501A6D0}"/>
                </a:ext>
              </a:extLst>
            </p:cNvPr>
            <p:cNvSpPr/>
            <p:nvPr/>
          </p:nvSpPr>
          <p:spPr>
            <a:xfrm>
              <a:off x="5910489" y="2365481"/>
              <a:ext cx="1775007" cy="389562"/>
            </a:xfrm>
            <a:prstGeom prst="rect">
              <a:avLst/>
            </a:prstGeom>
          </p:spPr>
          <p:txBody>
            <a:bodyPr wrap="none">
              <a:spAutoFit/>
            </a:bodyPr>
            <a:lstStyle/>
            <a:p>
              <a:r>
                <a:rPr lang="zh-CN" altLang="en-US" sz="2000" dirty="0">
                  <a:latin typeface="宋体" panose="02010600030101010101" pitchFamily="2" charset="-122"/>
                </a:rPr>
                <a:t>中级视觉信息</a:t>
              </a:r>
              <a:endParaRPr lang="zh-CN" altLang="en-US" sz="2000" dirty="0"/>
            </a:p>
          </p:txBody>
        </p:sp>
        <p:sp>
          <p:nvSpPr>
            <p:cNvPr id="32" name="下箭头 24">
              <a:extLst>
                <a:ext uri="{FF2B5EF4-FFF2-40B4-BE49-F238E27FC236}">
                  <a16:creationId xmlns="" xmlns:a16="http://schemas.microsoft.com/office/drawing/2014/main" id="{9A9FAD6B-D7E4-4CF6-91E2-C0F745D33FBC}"/>
                </a:ext>
              </a:extLst>
            </p:cNvPr>
            <p:cNvSpPr/>
            <p:nvPr/>
          </p:nvSpPr>
          <p:spPr>
            <a:xfrm flipV="1">
              <a:off x="6657215" y="2733825"/>
              <a:ext cx="144017" cy="541076"/>
            </a:xfrm>
            <a:prstGeom prst="downArrow">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22" name="椭圆 21">
            <a:extLst>
              <a:ext uri="{FF2B5EF4-FFF2-40B4-BE49-F238E27FC236}">
                <a16:creationId xmlns="" xmlns:a16="http://schemas.microsoft.com/office/drawing/2014/main" id="{8864C0B0-3AB5-4021-A84B-BB0CC9687EA9}"/>
              </a:ext>
            </a:extLst>
          </p:cNvPr>
          <p:cNvSpPr/>
          <p:nvPr/>
        </p:nvSpPr>
        <p:spPr bwMode="auto">
          <a:xfrm rot="19459578">
            <a:off x="3886297" y="4729922"/>
            <a:ext cx="2139863" cy="260874"/>
          </a:xfrm>
          <a:prstGeom prst="ellipse">
            <a:avLst/>
          </a:prstGeom>
          <a:noFill/>
          <a:ln w="1905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sp>
        <p:nvSpPr>
          <p:cNvPr id="23" name="线形标注 1(带强调线) 22">
            <a:extLst>
              <a:ext uri="{FF2B5EF4-FFF2-40B4-BE49-F238E27FC236}">
                <a16:creationId xmlns="" xmlns:a16="http://schemas.microsoft.com/office/drawing/2014/main" id="{0043F48C-B730-48BA-B908-DB3486C9A6A6}"/>
              </a:ext>
            </a:extLst>
          </p:cNvPr>
          <p:cNvSpPr/>
          <p:nvPr/>
        </p:nvSpPr>
        <p:spPr>
          <a:xfrm>
            <a:off x="6458191" y="5422388"/>
            <a:ext cx="1173051" cy="381958"/>
          </a:xfrm>
          <a:prstGeom prst="accentCallout1">
            <a:avLst>
              <a:gd name="adj1" fmla="val 55583"/>
              <a:gd name="adj2" fmla="val 2889"/>
              <a:gd name="adj3" fmla="val -96078"/>
              <a:gd name="adj4" fmla="val -129936"/>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海马体</a:t>
            </a:r>
          </a:p>
        </p:txBody>
      </p:sp>
      <p:sp>
        <p:nvSpPr>
          <p:cNvPr id="24" name="矩形 23">
            <a:extLst>
              <a:ext uri="{FF2B5EF4-FFF2-40B4-BE49-F238E27FC236}">
                <a16:creationId xmlns="" xmlns:a16="http://schemas.microsoft.com/office/drawing/2014/main" id="{43DDEA07-92ED-4FF1-8D11-EF9AC6D9644F}"/>
              </a:ext>
            </a:extLst>
          </p:cNvPr>
          <p:cNvSpPr/>
          <p:nvPr/>
        </p:nvSpPr>
        <p:spPr>
          <a:xfrm>
            <a:off x="6054701" y="6389860"/>
            <a:ext cx="1980029" cy="400110"/>
          </a:xfrm>
          <a:prstGeom prst="rect">
            <a:avLst/>
          </a:prstGeom>
        </p:spPr>
        <p:txBody>
          <a:bodyPr wrap="none">
            <a:spAutoFit/>
          </a:bodyPr>
          <a:lstStyle/>
          <a:p>
            <a:r>
              <a:rPr lang="zh-CN" altLang="en-US" sz="2000" dirty="0">
                <a:latin typeface="宋体" panose="02010600030101010101" pitchFamily="2" charset="-122"/>
              </a:rPr>
              <a:t>长短时记忆信息</a:t>
            </a:r>
            <a:endParaRPr lang="zh-CN" altLang="en-US" sz="2000" dirty="0"/>
          </a:p>
        </p:txBody>
      </p:sp>
      <p:sp>
        <p:nvSpPr>
          <p:cNvPr id="25" name="下箭头 23">
            <a:extLst>
              <a:ext uri="{FF2B5EF4-FFF2-40B4-BE49-F238E27FC236}">
                <a16:creationId xmlns="" xmlns:a16="http://schemas.microsoft.com/office/drawing/2014/main" id="{D0A5E1E9-EDA0-4E22-A92A-EB8ACBE2A9A6}"/>
              </a:ext>
            </a:extLst>
          </p:cNvPr>
          <p:cNvSpPr/>
          <p:nvPr/>
        </p:nvSpPr>
        <p:spPr>
          <a:xfrm>
            <a:off x="6919107" y="5804346"/>
            <a:ext cx="196055" cy="562029"/>
          </a:xfrm>
          <a:prstGeom prst="downArrow">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7" name="矩形 36">
            <a:extLst>
              <a:ext uri="{FF2B5EF4-FFF2-40B4-BE49-F238E27FC236}">
                <a16:creationId xmlns="" xmlns:a16="http://schemas.microsoft.com/office/drawing/2014/main" id="{031B2F8B-9D78-40A1-9113-D63F3F8F39EB}"/>
              </a:ext>
            </a:extLst>
          </p:cNvPr>
          <p:cNvSpPr/>
          <p:nvPr/>
        </p:nvSpPr>
        <p:spPr>
          <a:xfrm>
            <a:off x="10258199" y="3584719"/>
            <a:ext cx="1107996" cy="369332"/>
          </a:xfrm>
          <a:prstGeom prst="rect">
            <a:avLst/>
          </a:prstGeom>
          <a:ln>
            <a:noFill/>
          </a:ln>
        </p:spPr>
        <p:txBody>
          <a:bodyPr wrap="none">
            <a:spAutoFit/>
          </a:bodyPr>
          <a:lstStyle/>
          <a:p>
            <a:pPr algn="ctr"/>
            <a:r>
              <a:rPr lang="zh-CN" altLang="en-US" sz="1800" dirty="0" smtClean="0"/>
              <a:t>神经</a:t>
            </a:r>
            <a:r>
              <a:rPr lang="zh-CN" altLang="en-US" dirty="0"/>
              <a:t>脉冲</a:t>
            </a:r>
            <a:endParaRPr lang="zh-CN" altLang="en-US" sz="1800" dirty="0"/>
          </a:p>
        </p:txBody>
      </p:sp>
      <p:sp>
        <p:nvSpPr>
          <p:cNvPr id="39" name="左箭头 38"/>
          <p:cNvSpPr/>
          <p:nvPr/>
        </p:nvSpPr>
        <p:spPr>
          <a:xfrm>
            <a:off x="10070455" y="3769385"/>
            <a:ext cx="1203843" cy="484632"/>
          </a:xfrm>
          <a:prstGeom prst="leftArrow">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输入</a:t>
            </a:r>
            <a:endParaRPr lang="zh-CN" altLang="en-US" dirty="0">
              <a:solidFill>
                <a:srgbClr val="FF0000"/>
              </a:solidFill>
            </a:endParaRPr>
          </a:p>
        </p:txBody>
      </p:sp>
    </p:spTree>
    <p:extLst>
      <p:ext uri="{BB962C8B-B14F-4D97-AF65-F5344CB8AC3E}">
        <p14:creationId xmlns:p14="http://schemas.microsoft.com/office/powerpoint/2010/main" val="39198809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6684" y="2015832"/>
            <a:ext cx="10832580" cy="1289905"/>
          </a:xfrm>
          <a:prstGeom prst="rect">
            <a:avLst/>
          </a:prstGeom>
        </p:spPr>
        <p:txBody>
          <a:bodyPr wrap="square">
            <a:spAutoFit/>
          </a:bodyPr>
          <a:lstStyle/>
          <a:p>
            <a:pPr marL="800100" lvl="1" indent="-342900">
              <a:lnSpc>
                <a:spcPct val="150000"/>
              </a:lnSpc>
              <a:buFont typeface="Wingdings" panose="05000000000000000000" pitchFamily="2" charset="2"/>
              <a:buChar char="Ø"/>
            </a:pPr>
            <a:r>
              <a:rPr lang="zh-CN" altLang="en-US" dirty="0">
                <a:solidFill>
                  <a:prstClr val="black"/>
                </a:solidFill>
                <a:latin typeface="微软雅黑" panose="020B0503020204020204" pitchFamily="34" charset="-122"/>
                <a:ea typeface="微软雅黑" panose="020B0503020204020204" pitchFamily="34" charset="-122"/>
              </a:rPr>
              <a:t>从原始信号</a:t>
            </a:r>
            <a:r>
              <a:rPr lang="zh-CN" altLang="en-US" dirty="0" smtClean="0">
                <a:solidFill>
                  <a:prstClr val="black"/>
                </a:solidFill>
                <a:latin typeface="微软雅黑" panose="020B0503020204020204" pitchFamily="34" charset="-122"/>
                <a:ea typeface="微软雅黑" panose="020B0503020204020204" pitchFamily="34" charset="-122"/>
              </a:rPr>
              <a:t>摄入（</a:t>
            </a:r>
            <a:r>
              <a:rPr lang="zh-CN" altLang="en-US" dirty="0">
                <a:solidFill>
                  <a:prstClr val="black"/>
                </a:solidFill>
                <a:latin typeface="微软雅黑" panose="020B0503020204020204" pitchFamily="34" charset="-122"/>
                <a:ea typeface="微软雅黑" panose="020B0503020204020204" pitchFamily="34" charset="-122"/>
              </a:rPr>
              <a:t>瞳孔摄入像素 </a:t>
            </a:r>
            <a:r>
              <a:rPr lang="en-US" altLang="zh-CN" dirty="0">
                <a:solidFill>
                  <a:prstClr val="black"/>
                </a:solidFill>
                <a:latin typeface="微软雅黑" panose="020B0503020204020204" pitchFamily="34" charset="-122"/>
                <a:ea typeface="微软雅黑" panose="020B0503020204020204" pitchFamily="34" charset="-122"/>
              </a:rPr>
              <a:t>Pixels</a:t>
            </a:r>
            <a:r>
              <a:rPr lang="zh-CN" altLang="en-US" dirty="0" smtClean="0">
                <a:solidFill>
                  <a:prstClr val="black"/>
                </a:solidFill>
                <a:latin typeface="微软雅黑" panose="020B0503020204020204" pitchFamily="34" charset="-122"/>
                <a:ea typeface="微软雅黑" panose="020B0503020204020204" pitchFamily="34" charset="-122"/>
              </a:rPr>
              <a:t>）</a:t>
            </a:r>
            <a:r>
              <a:rPr lang="en-US" altLang="zh-CN"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dirty="0" smtClean="0">
                <a:solidFill>
                  <a:prstClr val="black"/>
                </a:solidFill>
                <a:latin typeface="微软雅黑" panose="020B0503020204020204" pitchFamily="34" charset="-122"/>
                <a:ea typeface="微软雅黑" panose="020B0503020204020204" pitchFamily="34" charset="-122"/>
              </a:rPr>
              <a:t>初步</a:t>
            </a:r>
            <a:r>
              <a:rPr lang="zh-CN" altLang="en-US" dirty="0">
                <a:solidFill>
                  <a:prstClr val="black"/>
                </a:solidFill>
                <a:latin typeface="微软雅黑" panose="020B0503020204020204" pitchFamily="34" charset="-122"/>
                <a:ea typeface="微软雅黑" panose="020B0503020204020204" pitchFamily="34" charset="-122"/>
              </a:rPr>
              <a:t>处理（大脑皮层某些细胞发现边缘和方向</a:t>
            </a:r>
            <a:r>
              <a:rPr lang="zh-CN" altLang="en-US" dirty="0" smtClean="0">
                <a:solidFill>
                  <a:prstClr val="black"/>
                </a:solidFill>
                <a:latin typeface="微软雅黑" panose="020B0503020204020204" pitchFamily="34" charset="-122"/>
                <a:ea typeface="微软雅黑" panose="020B0503020204020204" pitchFamily="34" charset="-122"/>
              </a:rPr>
              <a:t>）</a:t>
            </a:r>
            <a:r>
              <a:rPr lang="en-US" altLang="zh-CN"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dirty="0" smtClean="0">
                <a:solidFill>
                  <a:prstClr val="black"/>
                </a:solidFill>
                <a:latin typeface="微软雅黑" panose="020B0503020204020204" pitchFamily="34" charset="-122"/>
                <a:ea typeface="微软雅黑" panose="020B0503020204020204" pitchFamily="34" charset="-122"/>
              </a:rPr>
              <a:t>抽象</a:t>
            </a:r>
            <a:r>
              <a:rPr lang="zh-CN" altLang="en-US" dirty="0">
                <a:solidFill>
                  <a:prstClr val="black"/>
                </a:solidFill>
                <a:latin typeface="微软雅黑" panose="020B0503020204020204" pitchFamily="34" charset="-122"/>
                <a:ea typeface="微软雅黑" panose="020B0503020204020204" pitchFamily="34" charset="-122"/>
              </a:rPr>
              <a:t>（大脑判定，眼前的物体的形状，是圆形的</a:t>
            </a:r>
            <a:r>
              <a:rPr lang="zh-CN" altLang="en-US" dirty="0" smtClean="0">
                <a:solidFill>
                  <a:prstClr val="black"/>
                </a:solidFill>
                <a:latin typeface="微软雅黑" panose="020B0503020204020204" pitchFamily="34" charset="-122"/>
                <a:ea typeface="微软雅黑" panose="020B0503020204020204" pitchFamily="34" charset="-122"/>
              </a:rPr>
              <a:t>）</a:t>
            </a:r>
            <a:r>
              <a:rPr lang="en-US" altLang="zh-CN"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dirty="0" smtClean="0">
                <a:solidFill>
                  <a:prstClr val="black"/>
                </a:solidFill>
                <a:latin typeface="微软雅黑" panose="020B0503020204020204" pitchFamily="34" charset="-122"/>
                <a:ea typeface="微软雅黑" panose="020B0503020204020204" pitchFamily="34" charset="-122"/>
              </a:rPr>
              <a:t>进一步</a:t>
            </a:r>
            <a:r>
              <a:rPr lang="zh-CN" altLang="en-US" dirty="0">
                <a:solidFill>
                  <a:prstClr val="black"/>
                </a:solidFill>
                <a:latin typeface="微软雅黑" panose="020B0503020204020204" pitchFamily="34" charset="-122"/>
                <a:ea typeface="微软雅黑" panose="020B0503020204020204" pitchFamily="34" charset="-122"/>
              </a:rPr>
              <a:t>抽象（大脑进一步判定该物体是人脸）</a:t>
            </a:r>
            <a:endParaRPr lang="en-US" altLang="zh-CN" dirty="0">
              <a:solidFill>
                <a:prstClr val="black"/>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dirty="0" smtClean="0">
                <a:solidFill>
                  <a:prstClr val="black"/>
                </a:solidFill>
                <a:latin typeface="微软雅黑" panose="020B0503020204020204" pitchFamily="34" charset="-122"/>
                <a:ea typeface="微软雅黑" panose="020B0503020204020204" pitchFamily="34" charset="-122"/>
              </a:rPr>
              <a:t>从</a:t>
            </a:r>
            <a:r>
              <a:rPr lang="zh-CN" altLang="en-US" dirty="0">
                <a:solidFill>
                  <a:prstClr val="black"/>
                </a:solidFill>
                <a:latin typeface="微软雅黑" panose="020B0503020204020204" pitchFamily="34" charset="-122"/>
                <a:ea typeface="微软雅黑" panose="020B0503020204020204" pitchFamily="34" charset="-122"/>
              </a:rPr>
              <a:t>原始信号，做低级抽象，逐渐向高级抽象</a:t>
            </a:r>
            <a:r>
              <a:rPr lang="zh-CN" altLang="en-US" dirty="0" smtClean="0">
                <a:solidFill>
                  <a:prstClr val="black"/>
                </a:solidFill>
                <a:latin typeface="微软雅黑" panose="020B0503020204020204" pitchFamily="34" charset="-122"/>
                <a:ea typeface="微软雅黑" panose="020B0503020204020204" pitchFamily="34" charset="-122"/>
              </a:rPr>
              <a:t>迭代</a:t>
            </a: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6" name="矩形 5"/>
          <p:cNvSpPr/>
          <p:nvPr/>
        </p:nvSpPr>
        <p:spPr>
          <a:xfrm>
            <a:off x="1518208" y="419365"/>
            <a:ext cx="579699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图像识别为什么用深度学习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251350" y="1434070"/>
            <a:ext cx="7538913" cy="630942"/>
          </a:xfrm>
          <a:prstGeom prst="rect">
            <a:avLst/>
          </a:prstGeom>
        </p:spPr>
        <p:txBody>
          <a:bodyPr wrap="square">
            <a:spAutoFit/>
          </a:bodyPr>
          <a:lstStyle/>
          <a:p>
            <a:pPr>
              <a:lnSpc>
                <a:spcPct val="125000"/>
              </a:lnSpc>
            </a:pPr>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人脑视觉</a:t>
            </a: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机理：神经</a:t>
            </a:r>
            <a:r>
              <a:rPr lang="en-US" altLang="zh-CN" sz="2800" b="1" dirty="0" smtClean="0">
                <a:solidFill>
                  <a:schemeClr val="accent5">
                    <a:lumMod val="50000"/>
                  </a:schemeClr>
                </a:solidFill>
                <a:latin typeface="微软雅黑" panose="020B0503020204020204" pitchFamily="34" charset="-122"/>
                <a:ea typeface="微软雅黑" panose="020B0503020204020204" pitchFamily="34" charset="-122"/>
              </a:rPr>
              <a:t>-</a:t>
            </a:r>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中枢</a:t>
            </a:r>
            <a:r>
              <a:rPr lang="en-US" altLang="zh-CN" sz="2800" b="1" dirty="0" smtClean="0">
                <a:solidFill>
                  <a:schemeClr val="accent5">
                    <a:lumMod val="50000"/>
                  </a:schemeClr>
                </a:solidFill>
                <a:latin typeface="微软雅黑" panose="020B0503020204020204" pitchFamily="34" charset="-122"/>
                <a:ea typeface="微软雅黑" panose="020B0503020204020204" pitchFamily="34" charset="-122"/>
              </a:rPr>
              <a:t>-</a:t>
            </a: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大脑</a:t>
            </a:r>
            <a:endParaRPr lang="zh-CN" altLang="en-US" sz="2800" b="1" dirty="0">
              <a:solidFill>
                <a:schemeClr val="accent5">
                  <a:lumMod val="50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82277" y="1488177"/>
            <a:ext cx="528435" cy="528435"/>
          </a:xfrm>
          <a:prstGeom prst="rect">
            <a:avLst/>
          </a:prstGeom>
        </p:spPr>
      </p:pic>
      <p:pic>
        <p:nvPicPr>
          <p:cNvPr id="10" name="Picture 6" descr="​大牛的《深度学习》笔记，Deep Learning速成教程">
            <a:extLst>
              <a:ext uri="{FF2B5EF4-FFF2-40B4-BE49-F238E27FC236}">
                <a16:creationId xmlns="" xmlns:a16="http://schemas.microsoft.com/office/drawing/2014/main" id="{769E83A9-DA95-4122-B7A8-9F0AEFE70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900"/>
          <a:stretch/>
        </p:blipFill>
        <p:spPr bwMode="auto">
          <a:xfrm>
            <a:off x="1680127" y="3425072"/>
            <a:ext cx="4353058" cy="306817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31"/>
          <p:cNvSpPr txBox="1">
            <a:spLocks noChangeArrowheads="1"/>
          </p:cNvSpPr>
          <p:nvPr/>
        </p:nvSpPr>
        <p:spPr bwMode="auto">
          <a:xfrm>
            <a:off x="6033185" y="6021840"/>
            <a:ext cx="30957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kumimoji="1" lang="zh-CN" altLang="en-US" sz="2800" b="1" dirty="0">
                <a:solidFill>
                  <a:schemeClr val="accent1"/>
                </a:solidFill>
                <a:effectLst>
                  <a:outerShdw blurRad="38100" dist="38100" dir="2700000" algn="tl">
                    <a:srgbClr val="000000"/>
                  </a:outerShdw>
                </a:effectLst>
                <a:latin typeface="Arial" panose="020B0604020202020204" pitchFamily="34" charset="0"/>
              </a:rPr>
              <a:t>测量</a:t>
            </a:r>
            <a:r>
              <a:rPr kumimoji="1" lang="zh-CN" altLang="en-US" sz="2800" b="1" dirty="0" smtClean="0">
                <a:solidFill>
                  <a:schemeClr val="accent1"/>
                </a:solidFill>
                <a:effectLst>
                  <a:outerShdw blurRad="38100" dist="38100" dir="2700000" algn="tl">
                    <a:srgbClr val="000000"/>
                  </a:outerShdw>
                </a:effectLst>
                <a:latin typeface="Arial" panose="020B0604020202020204" pitchFamily="34" charset="0"/>
              </a:rPr>
              <a:t>空间（表象）</a:t>
            </a:r>
            <a:endParaRPr kumimoji="1" lang="zh-CN" altLang="en-US" sz="2800" b="1" dirty="0">
              <a:solidFill>
                <a:schemeClr val="accent1"/>
              </a:solidFill>
              <a:effectLst>
                <a:outerShdw blurRad="38100" dist="38100" dir="2700000" algn="tl">
                  <a:srgbClr val="000000"/>
                </a:outerShdw>
              </a:effectLst>
              <a:latin typeface="Arial" panose="020B0604020202020204" pitchFamily="34" charset="0"/>
            </a:endParaRPr>
          </a:p>
        </p:txBody>
      </p:sp>
      <p:sp>
        <p:nvSpPr>
          <p:cNvPr id="12" name="Text Box 32"/>
          <p:cNvSpPr txBox="1">
            <a:spLocks noChangeArrowheads="1"/>
          </p:cNvSpPr>
          <p:nvPr/>
        </p:nvSpPr>
        <p:spPr bwMode="auto">
          <a:xfrm>
            <a:off x="5917105" y="3448228"/>
            <a:ext cx="30553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kumimoji="1" lang="zh-CN" altLang="en-US" sz="2800" b="1" dirty="0">
                <a:solidFill>
                  <a:schemeClr val="accent1"/>
                </a:solidFill>
                <a:effectLst>
                  <a:outerShdw blurRad="38100" dist="38100" dir="2700000" algn="tl">
                    <a:srgbClr val="000000"/>
                  </a:outerShdw>
                </a:effectLst>
                <a:latin typeface="Arial" panose="020B0604020202020204" pitchFamily="34" charset="0"/>
              </a:rPr>
              <a:t>特征</a:t>
            </a:r>
            <a:r>
              <a:rPr kumimoji="1" lang="zh-CN" altLang="en-US" sz="2800" b="1" dirty="0" smtClean="0">
                <a:solidFill>
                  <a:schemeClr val="accent1"/>
                </a:solidFill>
                <a:effectLst>
                  <a:outerShdw blurRad="38100" dist="38100" dir="2700000" algn="tl">
                    <a:srgbClr val="000000"/>
                  </a:outerShdw>
                </a:effectLst>
                <a:latin typeface="Arial" panose="020B0604020202020204" pitchFamily="34" charset="0"/>
              </a:rPr>
              <a:t>空间（概念）</a:t>
            </a:r>
            <a:endParaRPr kumimoji="1" lang="zh-CN" altLang="en-US" sz="2800" b="1" dirty="0">
              <a:solidFill>
                <a:schemeClr val="accent1"/>
              </a:solidFill>
              <a:effectLst>
                <a:outerShdw blurRad="38100" dist="38100" dir="2700000" algn="tl">
                  <a:srgbClr val="000000"/>
                </a:outerShdw>
              </a:effectLst>
              <a:latin typeface="Arial" panose="020B0604020202020204" pitchFamily="34" charset="0"/>
            </a:endParaRPr>
          </a:p>
        </p:txBody>
      </p:sp>
      <p:sp>
        <p:nvSpPr>
          <p:cNvPr id="13" name="右箭头 12"/>
          <p:cNvSpPr/>
          <p:nvPr/>
        </p:nvSpPr>
        <p:spPr>
          <a:xfrm rot="16200000">
            <a:off x="6522672" y="4696335"/>
            <a:ext cx="1834276" cy="52564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19490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18208" y="419365"/>
            <a:ext cx="579699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dirty="0" smtClean="0">
                <a:solidFill>
                  <a:prstClr val="black"/>
                </a:solidFill>
                <a:latin typeface="微软雅黑" panose="020B0503020204020204" pitchFamily="34" charset="-122"/>
                <a:ea typeface="微软雅黑" panose="020B0503020204020204" pitchFamily="34" charset="-122"/>
              </a:rPr>
              <a:t>图像识别为什么用深度学习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251350" y="1434070"/>
            <a:ext cx="7538913" cy="581762"/>
          </a:xfrm>
          <a:prstGeom prst="rect">
            <a:avLst/>
          </a:prstGeom>
        </p:spPr>
        <p:txBody>
          <a:bodyPr wrap="square">
            <a:spAutoFit/>
          </a:bodyPr>
          <a:lstStyle/>
          <a:p>
            <a:pPr>
              <a:lnSpc>
                <a:spcPct val="125000"/>
              </a:lnSpc>
            </a:pP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深度学习模仿人类的视觉系统</a:t>
            </a:r>
            <a:endParaRPr lang="zh-CN" altLang="en-US" sz="2800" b="1" dirty="0">
              <a:solidFill>
                <a:schemeClr val="accent5">
                  <a:lumMod val="50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82277" y="1488177"/>
            <a:ext cx="528435" cy="528435"/>
          </a:xfrm>
          <a:prstGeom prst="rect">
            <a:avLst/>
          </a:prstGeom>
        </p:spPr>
      </p:pic>
      <p:pic>
        <p:nvPicPr>
          <p:cNvPr id="9" name="Picture 4" descr="http://img.blog.csdn.net/20160704121445131">
            <a:extLst>
              <a:ext uri="{FF2B5EF4-FFF2-40B4-BE49-F238E27FC236}">
                <a16:creationId xmlns="" xmlns:a16="http://schemas.microsoft.com/office/drawing/2014/main" id="{E488838D-4DEC-47D9-B9F6-354D8E1F0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350" y="2207742"/>
            <a:ext cx="9193760" cy="3211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3925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646000" y="2025954"/>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深度学习发展历程</a:t>
            </a:r>
          </a:p>
        </p:txBody>
      </p:sp>
      <p:sp>
        <p:nvSpPr>
          <p:cNvPr id="11" name="矩形 10"/>
          <p:cNvSpPr/>
          <p:nvPr/>
        </p:nvSpPr>
        <p:spPr>
          <a:xfrm>
            <a:off x="1550287" y="350223"/>
            <a:ext cx="4682168" cy="646331"/>
          </a:xfrm>
          <a:prstGeom prst="rect">
            <a:avLst/>
          </a:prstGeom>
        </p:spPr>
        <p:txBody>
          <a:bodyPr wrap="square">
            <a:spAutoFit/>
          </a:bodyPr>
          <a:lstStyle/>
          <a:p>
            <a:r>
              <a:rPr kumimoji="1" lang="zh-CN" altLang="en-US" sz="3600" b="1" dirty="0" smtClean="0">
                <a:latin typeface="微软雅黑" panose="020B0503020204020204" pitchFamily="34" charset="-122"/>
                <a:ea typeface="微软雅黑" panose="020B0503020204020204" pitchFamily="34" charset="-122"/>
              </a:rPr>
              <a:t>深度学习与图像识别</a:t>
            </a:r>
            <a:endParaRPr lang="zh-CN" altLang="en-US" sz="3600" b="1" dirty="0">
              <a:latin typeface="微软雅黑" panose="020B0503020204020204" pitchFamily="34" charset="-122"/>
              <a:ea typeface="微软雅黑" panose="020B0503020204020204" pitchFamily="34" charset="-122"/>
            </a:endParaRPr>
          </a:p>
        </p:txBody>
      </p:sp>
      <p:sp>
        <p:nvSpPr>
          <p:cNvPr id="12" name="圆角矩形 11"/>
          <p:cNvSpPr/>
          <p:nvPr/>
        </p:nvSpPr>
        <p:spPr>
          <a:xfrm>
            <a:off x="3646000" y="3188768"/>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为什么使用深度学习</a:t>
            </a:r>
          </a:p>
        </p:txBody>
      </p:sp>
      <p:sp>
        <p:nvSpPr>
          <p:cNvPr id="16" name="圆角矩形 15"/>
          <p:cNvSpPr/>
          <p:nvPr/>
        </p:nvSpPr>
        <p:spPr>
          <a:xfrm>
            <a:off x="3646000" y="4351582"/>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如何使用深度学习</a:t>
            </a:r>
          </a:p>
        </p:txBody>
      </p:sp>
    </p:spTree>
    <p:extLst>
      <p:ext uri="{BB962C8B-B14F-4D97-AF65-F5344CB8AC3E}">
        <p14:creationId xmlns:p14="http://schemas.microsoft.com/office/powerpoint/2010/main" val="3546262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90562" y="333215"/>
            <a:ext cx="7009360"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如何使用深度学习解决图像识别</a:t>
            </a:r>
            <a:endParaRPr lang="zh-CN" altLang="en-US" sz="36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99193" y="1440557"/>
            <a:ext cx="9479025"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smtClean="0">
                <a:solidFill>
                  <a:srgbClr val="CC0099"/>
                </a:solidFill>
                <a:latin typeface="微软雅黑" panose="020B0503020204020204" pitchFamily="34" charset="-122"/>
                <a:ea typeface="微软雅黑" panose="020B0503020204020204" pitchFamily="34" charset="-122"/>
              </a:rPr>
              <a:t>使用机器学习（深度学习）的目的：寻找一个合适的函数</a:t>
            </a:r>
            <a:endParaRPr lang="zh-CN" altLang="en-US" sz="2400" b="1" dirty="0">
              <a:solidFill>
                <a:srgbClr val="CC0099"/>
              </a:solidFill>
              <a:latin typeface="微软雅黑" panose="020B0503020204020204" pitchFamily="34" charset="-122"/>
              <a:ea typeface="微软雅黑" panose="020B0503020204020204" pitchFamily="34" charset="-122"/>
            </a:endParaRPr>
          </a:p>
        </p:txBody>
      </p:sp>
      <p:sp>
        <p:nvSpPr>
          <p:cNvPr id="5" name="內容版面配置區 2"/>
          <p:cNvSpPr txBox="1">
            <a:spLocks/>
          </p:cNvSpPr>
          <p:nvPr/>
        </p:nvSpPr>
        <p:spPr>
          <a:xfrm>
            <a:off x="1131975" y="2038119"/>
            <a:ext cx="8882357" cy="44838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数字</a:t>
            </a:r>
            <a:r>
              <a:rPr lang="zh-CN" altLang="en-US" dirty="0" smtClean="0"/>
              <a:t>识别</a:t>
            </a:r>
            <a:endParaRPr lang="en-US" altLang="zh-TW" dirty="0" smtClean="0"/>
          </a:p>
          <a:p>
            <a:endParaRPr lang="en-US" altLang="zh-TW" dirty="0" smtClean="0"/>
          </a:p>
          <a:p>
            <a:endParaRPr lang="en-US" altLang="zh-TW" dirty="0" smtClean="0"/>
          </a:p>
          <a:p>
            <a:r>
              <a:rPr lang="zh-CN" altLang="en-US" dirty="0"/>
              <a:t>猫狗</a:t>
            </a:r>
            <a:r>
              <a:rPr lang="zh-CN" altLang="en-US" dirty="0" smtClean="0"/>
              <a:t>识别</a:t>
            </a:r>
            <a:endParaRPr lang="en-US" altLang="zh-TW" dirty="0" smtClean="0"/>
          </a:p>
          <a:p>
            <a:pPr marL="0" indent="0">
              <a:buFont typeface="Arial" panose="020B0604020202020204" pitchFamily="34" charset="0"/>
              <a:buNone/>
            </a:pPr>
            <a:endParaRPr lang="en-US" altLang="zh-TW" dirty="0" smtClean="0"/>
          </a:p>
          <a:p>
            <a:pPr marL="0" indent="0">
              <a:buFont typeface="Arial" panose="020B0604020202020204" pitchFamily="34" charset="0"/>
              <a:buNone/>
            </a:pPr>
            <a:endParaRPr lang="en-US" altLang="zh-TW" dirty="0" smtClean="0"/>
          </a:p>
          <a:p>
            <a:r>
              <a:rPr lang="zh-CN" altLang="en-US" dirty="0"/>
              <a:t>人</a:t>
            </a:r>
            <a:r>
              <a:rPr lang="zh-CN" altLang="en-US" dirty="0" smtClean="0"/>
              <a:t>脸识别</a:t>
            </a:r>
            <a:endParaRPr lang="zh-TW" altLang="en-US" dirty="0"/>
          </a:p>
        </p:txBody>
      </p:sp>
      <p:graphicFrame>
        <p:nvGraphicFramePr>
          <p:cNvPr id="6" name="Object 12"/>
          <p:cNvGraphicFramePr>
            <a:graphicFrameLocks noChangeAspect="1"/>
          </p:cNvGraphicFramePr>
          <p:nvPr>
            <p:extLst>
              <p:ext uri="{D42A27DB-BD31-4B8C-83A1-F6EECF244321}">
                <p14:modId xmlns:p14="http://schemas.microsoft.com/office/powerpoint/2010/main" val="3887140629"/>
              </p:ext>
            </p:extLst>
          </p:nvPr>
        </p:nvGraphicFramePr>
        <p:xfrm>
          <a:off x="2799587" y="4196467"/>
          <a:ext cx="3822700" cy="460375"/>
        </p:xfrm>
        <a:graphic>
          <a:graphicData uri="http://schemas.openxmlformats.org/presentationml/2006/ole">
            <mc:AlternateContent xmlns:mc="http://schemas.openxmlformats.org/markup-compatibility/2006">
              <mc:Choice xmlns:v="urn:schemas-microsoft-com:vml" Requires="v">
                <p:oleObj spid="_x0000_s35569"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2799587" y="4196467"/>
                        <a:ext cx="3822700" cy="460375"/>
                      </a:xfrm>
                      <a:prstGeom prst="rect">
                        <a:avLst/>
                      </a:prstGeom>
                      <a:noFill/>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3928285277"/>
              </p:ext>
            </p:extLst>
          </p:nvPr>
        </p:nvGraphicFramePr>
        <p:xfrm>
          <a:off x="2846727" y="2605510"/>
          <a:ext cx="3822700" cy="460375"/>
        </p:xfrm>
        <a:graphic>
          <a:graphicData uri="http://schemas.openxmlformats.org/presentationml/2006/ole">
            <mc:AlternateContent xmlns:mc="http://schemas.openxmlformats.org/markup-compatibility/2006">
              <mc:Choice xmlns:v="urn:schemas-microsoft-com:vml" Requires="v">
                <p:oleObj spid="_x0000_s35570"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2846727" y="260551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2"/>
          <p:cNvGraphicFramePr>
            <a:graphicFrameLocks noChangeAspect="1"/>
          </p:cNvGraphicFramePr>
          <p:nvPr>
            <p:extLst>
              <p:ext uri="{D42A27DB-BD31-4B8C-83A1-F6EECF244321}">
                <p14:modId xmlns:p14="http://schemas.microsoft.com/office/powerpoint/2010/main" val="1231232389"/>
              </p:ext>
            </p:extLst>
          </p:nvPr>
        </p:nvGraphicFramePr>
        <p:xfrm>
          <a:off x="2799587" y="5670979"/>
          <a:ext cx="3578225" cy="460375"/>
        </p:xfrm>
        <a:graphic>
          <a:graphicData uri="http://schemas.openxmlformats.org/presentationml/2006/ole">
            <mc:AlternateContent xmlns:mc="http://schemas.openxmlformats.org/markup-compatibility/2006">
              <mc:Choice xmlns:v="urn:schemas-microsoft-com:vml" Requires="v">
                <p:oleObj spid="_x0000_s35571" name="方程式" r:id="rId6" imgW="1676160" imgH="215640" progId="Equation.3">
                  <p:embed/>
                </p:oleObj>
              </mc:Choice>
              <mc:Fallback>
                <p:oleObj name="方程式" r:id="rId6" imgW="1676160" imgH="215640" progId="Equation.3">
                  <p:embed/>
                  <p:pic>
                    <p:nvPicPr>
                      <p:cNvPr id="7" name="Object 12"/>
                      <p:cNvPicPr>
                        <a:picLocks noChangeAspect="1" noChangeArrowheads="1"/>
                      </p:cNvPicPr>
                      <p:nvPr/>
                    </p:nvPicPr>
                    <p:blipFill>
                      <a:blip r:embed="rId7"/>
                      <a:srcRect/>
                      <a:stretch>
                        <a:fillRect/>
                      </a:stretch>
                    </p:blipFill>
                    <p:spPr bwMode="auto">
                      <a:xfrm>
                        <a:off x="2799587" y="5670979"/>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文字方塊 7"/>
          <p:cNvSpPr txBox="1"/>
          <p:nvPr/>
        </p:nvSpPr>
        <p:spPr>
          <a:xfrm>
            <a:off x="6667151" y="2594241"/>
            <a:ext cx="1495763" cy="523220"/>
          </a:xfrm>
          <a:prstGeom prst="rect">
            <a:avLst/>
          </a:prstGeom>
          <a:noFill/>
        </p:spPr>
        <p:txBody>
          <a:bodyPr wrap="square" rtlCol="0">
            <a:spAutoFit/>
          </a:bodyPr>
          <a:lstStyle/>
          <a:p>
            <a:pPr algn="ctr"/>
            <a:r>
              <a:rPr lang="en-US" altLang="zh-TW" sz="2800" dirty="0" smtClean="0"/>
              <a:t>“3”</a:t>
            </a:r>
            <a:endParaRPr lang="zh-TW" altLang="en-US" sz="2800" dirty="0"/>
          </a:p>
        </p:txBody>
      </p:sp>
      <p:sp>
        <p:nvSpPr>
          <p:cNvPr id="12" name="文字方塊 8"/>
          <p:cNvSpPr txBox="1"/>
          <p:nvPr/>
        </p:nvSpPr>
        <p:spPr>
          <a:xfrm>
            <a:off x="6808995" y="4132610"/>
            <a:ext cx="1353920" cy="523220"/>
          </a:xfrm>
          <a:prstGeom prst="rect">
            <a:avLst/>
          </a:prstGeom>
          <a:noFill/>
        </p:spPr>
        <p:txBody>
          <a:bodyPr wrap="square" rtlCol="0">
            <a:spAutoFit/>
          </a:bodyPr>
          <a:lstStyle/>
          <a:p>
            <a:pPr algn="ctr"/>
            <a:r>
              <a:rPr lang="en-US" altLang="zh-TW" sz="2800" dirty="0" smtClean="0"/>
              <a:t>“</a:t>
            </a:r>
            <a:r>
              <a:rPr lang="en-US" altLang="zh-CN" sz="2800" dirty="0"/>
              <a:t>cat</a:t>
            </a:r>
            <a:r>
              <a:rPr lang="en-US" altLang="zh-TW" sz="2800" dirty="0" smtClean="0"/>
              <a:t>”</a:t>
            </a:r>
            <a:endParaRPr lang="zh-TW" altLang="en-US" sz="2800" dirty="0"/>
          </a:p>
        </p:txBody>
      </p:sp>
      <p:sp>
        <p:nvSpPr>
          <p:cNvPr id="14" name="文字方塊 10"/>
          <p:cNvSpPr txBox="1"/>
          <p:nvPr/>
        </p:nvSpPr>
        <p:spPr>
          <a:xfrm>
            <a:off x="6790435" y="5608134"/>
            <a:ext cx="1809487" cy="523220"/>
          </a:xfrm>
          <a:prstGeom prst="rect">
            <a:avLst/>
          </a:prstGeom>
          <a:noFill/>
        </p:spPr>
        <p:txBody>
          <a:bodyPr wrap="square" rtlCol="0">
            <a:spAutoFit/>
          </a:bodyPr>
          <a:lstStyle/>
          <a:p>
            <a:pPr algn="ctr"/>
            <a:r>
              <a:rPr lang="en-US" altLang="zh-TW" sz="2800" dirty="0" smtClean="0"/>
              <a:t>“</a:t>
            </a:r>
            <a:r>
              <a:rPr lang="zh-CN" altLang="en-US" sz="2800" dirty="0"/>
              <a:t>隔壁老王</a:t>
            </a:r>
            <a:r>
              <a:rPr lang="en-US" altLang="zh-TW" sz="2800" dirty="0" smtClean="0"/>
              <a:t>”</a:t>
            </a:r>
            <a:endParaRPr lang="zh-TW" altLang="en-US" sz="2800" dirty="0"/>
          </a:p>
        </p:txBody>
      </p:sp>
      <p:pic>
        <p:nvPicPr>
          <p:cNvPr id="23" name="圖片 11"/>
          <p:cNvPicPr preferRelativeResize="0">
            <a:picLocks/>
          </p:cNvPicPr>
          <p:nvPr/>
        </p:nvPicPr>
        <p:blipFill>
          <a:blip r:embed="rId8"/>
          <a:stretch>
            <a:fillRect/>
          </a:stretch>
        </p:blipFill>
        <p:spPr>
          <a:xfrm>
            <a:off x="4398077" y="2578680"/>
            <a:ext cx="720000" cy="720000"/>
          </a:xfrm>
          <a:prstGeom prst="rect">
            <a:avLst/>
          </a:prstGeom>
          <a:ln w="38100">
            <a:solidFill>
              <a:schemeClr val="tx1"/>
            </a:solidFill>
          </a:ln>
        </p:spPr>
      </p:pic>
      <p:pic>
        <p:nvPicPr>
          <p:cNvPr id="3" name="图片 2"/>
          <p:cNvPicPr>
            <a:picLocks noChangeAspect="1"/>
          </p:cNvPicPr>
          <p:nvPr/>
        </p:nvPicPr>
        <p:blipFill>
          <a:blip r:embed="rId9"/>
          <a:stretch>
            <a:fillRect/>
          </a:stretch>
        </p:blipFill>
        <p:spPr>
          <a:xfrm>
            <a:off x="4003918" y="3786585"/>
            <a:ext cx="1508318" cy="1091124"/>
          </a:xfrm>
          <a:prstGeom prst="rect">
            <a:avLst/>
          </a:prstGeom>
        </p:spPr>
      </p:pic>
      <p:pic>
        <p:nvPicPr>
          <p:cNvPr id="35334" name="Picture 1542" descr="https://timgsa.baidu.com/timg?image&amp;quality=80&amp;size=b9999_10000&amp;sec=1544428422144&amp;di=b29340f649fba5064869f2c286355950&amp;imgtype=0&amp;src=http%3A%2F%2Fi2.w.yun.hjfile.cn%2Fslide%2F201603%2F201603156071584435.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4670" y="5486110"/>
            <a:ext cx="1106814" cy="83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47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0" grpId="0" uiExpand="1"/>
      <p:bldP spid="12" grpId="0" uiExpand="1"/>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99194" y="1440557"/>
            <a:ext cx="7693114"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smtClean="0">
                <a:solidFill>
                  <a:srgbClr val="CC0099"/>
                </a:solidFill>
                <a:latin typeface="微软雅黑" panose="020B0503020204020204" pitchFamily="34" charset="-122"/>
                <a:ea typeface="微软雅黑" panose="020B0503020204020204" pitchFamily="34" charset="-122"/>
              </a:rPr>
              <a:t>图像识别</a:t>
            </a:r>
            <a:endParaRPr lang="zh-CN" altLang="en-US" sz="2400" b="1" dirty="0">
              <a:solidFill>
                <a:srgbClr val="CC0099"/>
              </a:solidFill>
              <a:latin typeface="微软雅黑" panose="020B0503020204020204" pitchFamily="34" charset="-122"/>
              <a:ea typeface="微软雅黑" panose="020B0503020204020204" pitchFamily="34" charset="-122"/>
            </a:endParaRPr>
          </a:p>
        </p:txBody>
      </p:sp>
      <p:graphicFrame>
        <p:nvGraphicFramePr>
          <p:cNvPr id="25" name="Object 12"/>
          <p:cNvGraphicFramePr>
            <a:graphicFrameLocks noChangeAspect="1"/>
          </p:cNvGraphicFramePr>
          <p:nvPr>
            <p:extLst>
              <p:ext uri="{D42A27DB-BD31-4B8C-83A1-F6EECF244321}">
                <p14:modId xmlns:p14="http://schemas.microsoft.com/office/powerpoint/2010/main" val="1650997579"/>
              </p:ext>
            </p:extLst>
          </p:nvPr>
        </p:nvGraphicFramePr>
        <p:xfrm>
          <a:off x="8461194" y="2246769"/>
          <a:ext cx="1406525" cy="407988"/>
        </p:xfrm>
        <a:graphic>
          <a:graphicData uri="http://schemas.openxmlformats.org/presentationml/2006/ole">
            <mc:AlternateContent xmlns:mc="http://schemas.openxmlformats.org/markup-compatibility/2006">
              <mc:Choice xmlns:v="urn:schemas-microsoft-com:vml" Requires="v">
                <p:oleObj spid="_x0000_s59461" name="公式" r:id="rId3" imgW="660240" imgH="190440" progId="Equation.3">
                  <p:embed/>
                </p:oleObj>
              </mc:Choice>
              <mc:Fallback>
                <p:oleObj name="公式" r:id="rId3" imgW="660240" imgH="190440" progId="Equation.3">
                  <p:embed/>
                  <p:pic>
                    <p:nvPicPr>
                      <p:cNvPr id="15" name="Object 12"/>
                      <p:cNvPicPr>
                        <a:picLocks noChangeAspect="1" noChangeArrowheads="1"/>
                      </p:cNvPicPr>
                      <p:nvPr/>
                    </p:nvPicPr>
                    <p:blipFill>
                      <a:blip r:embed="rId4"/>
                      <a:srcRect/>
                      <a:stretch>
                        <a:fillRect/>
                      </a:stretch>
                    </p:blipFill>
                    <p:spPr bwMode="auto">
                      <a:xfrm>
                        <a:off x="8461194" y="2246769"/>
                        <a:ext cx="1406525"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2"/>
          <p:cNvGraphicFramePr>
            <a:graphicFrameLocks noChangeAspect="1"/>
          </p:cNvGraphicFramePr>
          <p:nvPr>
            <p:extLst>
              <p:ext uri="{D42A27DB-BD31-4B8C-83A1-F6EECF244321}">
                <p14:modId xmlns:p14="http://schemas.microsoft.com/office/powerpoint/2010/main" val="734595718"/>
              </p:ext>
            </p:extLst>
          </p:nvPr>
        </p:nvGraphicFramePr>
        <p:xfrm>
          <a:off x="1592183" y="3496808"/>
          <a:ext cx="2492375" cy="487362"/>
        </p:xfrm>
        <a:graphic>
          <a:graphicData uri="http://schemas.openxmlformats.org/presentationml/2006/ole">
            <mc:AlternateContent xmlns:mc="http://schemas.openxmlformats.org/markup-compatibility/2006">
              <mc:Choice xmlns:v="urn:schemas-microsoft-com:vml" Requires="v">
                <p:oleObj spid="_x0000_s59462" name="公式" r:id="rId5" imgW="1168200" imgH="228600" progId="Equation.3">
                  <p:embed/>
                </p:oleObj>
              </mc:Choice>
              <mc:Fallback>
                <p:oleObj name="公式" r:id="rId5" imgW="1168200" imgH="228600" progId="Equation.3">
                  <p:embed/>
                  <p:pic>
                    <p:nvPicPr>
                      <p:cNvPr id="49" name="Object 12"/>
                      <p:cNvPicPr>
                        <a:picLocks noChangeAspect="1" noChangeArrowheads="1"/>
                      </p:cNvPicPr>
                      <p:nvPr/>
                    </p:nvPicPr>
                    <p:blipFill>
                      <a:blip r:embed="rId6"/>
                      <a:srcRect/>
                      <a:stretch>
                        <a:fillRect/>
                      </a:stretch>
                    </p:blipFill>
                    <p:spPr bwMode="auto">
                      <a:xfrm>
                        <a:off x="1592183" y="3496808"/>
                        <a:ext cx="249237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文字方塊 60"/>
          <p:cNvSpPr txBox="1"/>
          <p:nvPr/>
        </p:nvSpPr>
        <p:spPr>
          <a:xfrm>
            <a:off x="4009764" y="3457799"/>
            <a:ext cx="2152497" cy="461665"/>
          </a:xfrm>
          <a:prstGeom prst="rect">
            <a:avLst/>
          </a:prstGeom>
          <a:noFill/>
        </p:spPr>
        <p:txBody>
          <a:bodyPr wrap="square" rtlCol="0">
            <a:spAutoFit/>
          </a:bodyPr>
          <a:lstStyle/>
          <a:p>
            <a:pPr algn="ctr"/>
            <a:r>
              <a:rPr lang="en-US" altLang="zh-TW"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烫烫</a:t>
            </a:r>
            <a:r>
              <a:rPr lang="zh-CN" altLang="en-US" sz="2400" dirty="0" smtClean="0">
                <a:latin typeface="微软雅黑" panose="020B0503020204020204" pitchFamily="34" charset="-122"/>
                <a:ea typeface="微软雅黑" panose="020B0503020204020204" pitchFamily="34" charset="-122"/>
              </a:rPr>
              <a:t>烫</a:t>
            </a:r>
            <a:r>
              <a:rPr lang="zh-CN" altLang="en-US" sz="2400" dirty="0">
                <a:latin typeface="微软雅黑" panose="020B0503020204020204" pitchFamily="34" charset="-122"/>
                <a:ea typeface="微软雅黑" panose="020B0503020204020204" pitchFamily="34" charset="-122"/>
              </a:rPr>
              <a:t>烫</a:t>
            </a:r>
            <a:r>
              <a:rPr lang="en-US" altLang="zh-TW" sz="2400" dirty="0" smtClean="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pic>
        <p:nvPicPr>
          <p:cNvPr id="40" name="圖片 9"/>
          <p:cNvPicPr preferRelativeResize="0">
            <a:picLocks/>
          </p:cNvPicPr>
          <p:nvPr/>
        </p:nvPicPr>
        <p:blipFill>
          <a:blip r:embed="rId7"/>
          <a:stretch>
            <a:fillRect/>
          </a:stretch>
        </p:blipFill>
        <p:spPr>
          <a:xfrm>
            <a:off x="2427391" y="3360823"/>
            <a:ext cx="720000" cy="720000"/>
          </a:xfrm>
          <a:prstGeom prst="rect">
            <a:avLst/>
          </a:prstGeom>
          <a:ln w="38100">
            <a:solidFill>
              <a:schemeClr val="tx1"/>
            </a:solidFill>
          </a:ln>
        </p:spPr>
      </p:pic>
      <p:graphicFrame>
        <p:nvGraphicFramePr>
          <p:cNvPr id="37" name="Object 12"/>
          <p:cNvGraphicFramePr>
            <a:graphicFrameLocks noChangeAspect="1"/>
          </p:cNvGraphicFramePr>
          <p:nvPr>
            <p:extLst>
              <p:ext uri="{D42A27DB-BD31-4B8C-83A1-F6EECF244321}">
                <p14:modId xmlns:p14="http://schemas.microsoft.com/office/powerpoint/2010/main" val="3102013790"/>
              </p:ext>
            </p:extLst>
          </p:nvPr>
        </p:nvGraphicFramePr>
        <p:xfrm>
          <a:off x="6699069" y="3457799"/>
          <a:ext cx="2465388" cy="487362"/>
        </p:xfrm>
        <a:graphic>
          <a:graphicData uri="http://schemas.openxmlformats.org/presentationml/2006/ole">
            <mc:AlternateContent xmlns:mc="http://schemas.openxmlformats.org/markup-compatibility/2006">
              <mc:Choice xmlns:v="urn:schemas-microsoft-com:vml" Requires="v">
                <p:oleObj spid="_x0000_s59463" name="公式" r:id="rId8" imgW="1155600" imgH="228600" progId="Equation.3">
                  <p:embed/>
                </p:oleObj>
              </mc:Choice>
              <mc:Fallback>
                <p:oleObj name="公式" r:id="rId8" imgW="1155600" imgH="228600" progId="Equation.3">
                  <p:embed/>
                  <p:pic>
                    <p:nvPicPr>
                      <p:cNvPr id="26" name="Object 12"/>
                      <p:cNvPicPr>
                        <a:picLocks noChangeAspect="1" noChangeArrowheads="1"/>
                      </p:cNvPicPr>
                      <p:nvPr/>
                    </p:nvPicPr>
                    <p:blipFill>
                      <a:blip r:embed="rId9"/>
                      <a:srcRect/>
                      <a:stretch>
                        <a:fillRect/>
                      </a:stretch>
                    </p:blipFill>
                    <p:spPr bwMode="auto">
                      <a:xfrm>
                        <a:off x="6699069" y="3457799"/>
                        <a:ext cx="2465388"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文字方塊 60"/>
          <p:cNvSpPr txBox="1"/>
          <p:nvPr/>
        </p:nvSpPr>
        <p:spPr>
          <a:xfrm>
            <a:off x="9096475" y="3437445"/>
            <a:ext cx="913006" cy="461665"/>
          </a:xfrm>
          <a:prstGeom prst="rect">
            <a:avLst/>
          </a:prstGeom>
          <a:noFill/>
        </p:spPr>
        <p:txBody>
          <a:bodyPr wrap="square" rtlCol="0">
            <a:spAutoFit/>
          </a:bodyPr>
          <a:lstStyle/>
          <a:p>
            <a:pPr algn="ctr"/>
            <a:r>
              <a:rPr lang="en-US" altLang="zh-TW" sz="2400" dirty="0" smtClean="0">
                <a:latin typeface="微软雅黑" panose="020B0503020204020204" pitchFamily="34" charset="-122"/>
                <a:ea typeface="微软雅黑" panose="020B0503020204020204" pitchFamily="34" charset="-122"/>
              </a:rPr>
              <a:t>“8”</a:t>
            </a:r>
            <a:endParaRPr lang="zh-TW" altLang="en-US" sz="2400" dirty="0">
              <a:latin typeface="微软雅黑" panose="020B0503020204020204" pitchFamily="34" charset="-122"/>
              <a:ea typeface="微软雅黑" panose="020B0503020204020204" pitchFamily="34" charset="-122"/>
            </a:endParaRPr>
          </a:p>
        </p:txBody>
      </p:sp>
      <p:pic>
        <p:nvPicPr>
          <p:cNvPr id="44" name="圖片 9"/>
          <p:cNvPicPr preferRelativeResize="0">
            <a:picLocks/>
          </p:cNvPicPr>
          <p:nvPr/>
        </p:nvPicPr>
        <p:blipFill>
          <a:blip r:embed="rId7"/>
          <a:stretch>
            <a:fillRect/>
          </a:stretch>
        </p:blipFill>
        <p:spPr>
          <a:xfrm>
            <a:off x="7514100" y="3340469"/>
            <a:ext cx="720000" cy="720000"/>
          </a:xfrm>
          <a:prstGeom prst="rect">
            <a:avLst/>
          </a:prstGeom>
          <a:ln w="38100">
            <a:solidFill>
              <a:schemeClr val="tx1"/>
            </a:solidFill>
          </a:ln>
        </p:spPr>
      </p:pic>
      <p:graphicFrame>
        <p:nvGraphicFramePr>
          <p:cNvPr id="45" name="Object 12"/>
          <p:cNvGraphicFramePr>
            <a:graphicFrameLocks noChangeAspect="1"/>
          </p:cNvGraphicFramePr>
          <p:nvPr>
            <p:extLst>
              <p:ext uri="{D42A27DB-BD31-4B8C-83A1-F6EECF244321}">
                <p14:modId xmlns:p14="http://schemas.microsoft.com/office/powerpoint/2010/main" val="522248580"/>
              </p:ext>
            </p:extLst>
          </p:nvPr>
        </p:nvGraphicFramePr>
        <p:xfrm>
          <a:off x="4149515" y="4891716"/>
          <a:ext cx="2465387" cy="487363"/>
        </p:xfrm>
        <a:graphic>
          <a:graphicData uri="http://schemas.openxmlformats.org/presentationml/2006/ole">
            <mc:AlternateContent xmlns:mc="http://schemas.openxmlformats.org/markup-compatibility/2006">
              <mc:Choice xmlns:v="urn:schemas-microsoft-com:vml" Requires="v">
                <p:oleObj spid="_x0000_s59464" name="公式" r:id="rId10" imgW="1155600" imgH="228600" progId="Equation.3">
                  <p:embed/>
                </p:oleObj>
              </mc:Choice>
              <mc:Fallback>
                <p:oleObj name="公式" r:id="rId10" imgW="1155600" imgH="228600" progId="Equation.3">
                  <p:embed/>
                  <p:pic>
                    <p:nvPicPr>
                      <p:cNvPr id="37" name="Object 12"/>
                      <p:cNvPicPr>
                        <a:picLocks noChangeAspect="1" noChangeArrowheads="1"/>
                      </p:cNvPicPr>
                      <p:nvPr/>
                    </p:nvPicPr>
                    <p:blipFill>
                      <a:blip r:embed="rId11"/>
                      <a:srcRect/>
                      <a:stretch>
                        <a:fillRect/>
                      </a:stretch>
                    </p:blipFill>
                    <p:spPr bwMode="auto">
                      <a:xfrm>
                        <a:off x="4149515" y="4891716"/>
                        <a:ext cx="2465387"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 name="文字方塊 60"/>
          <p:cNvSpPr txBox="1"/>
          <p:nvPr/>
        </p:nvSpPr>
        <p:spPr>
          <a:xfrm>
            <a:off x="6546920" y="4870666"/>
            <a:ext cx="913006" cy="461665"/>
          </a:xfrm>
          <a:prstGeom prst="rect">
            <a:avLst/>
          </a:prstGeom>
          <a:noFill/>
        </p:spPr>
        <p:txBody>
          <a:bodyPr wrap="square" rtlCol="0">
            <a:spAutoFit/>
          </a:bodyPr>
          <a:lstStyle/>
          <a:p>
            <a:pPr algn="ctr"/>
            <a:r>
              <a:rPr lang="en-US" altLang="zh-TW" sz="2400" dirty="0" smtClean="0">
                <a:latin typeface="微软雅黑" panose="020B0503020204020204" pitchFamily="34" charset="-122"/>
                <a:ea typeface="微软雅黑" panose="020B0503020204020204" pitchFamily="34" charset="-122"/>
              </a:rPr>
              <a:t>“2”</a:t>
            </a:r>
            <a:endParaRPr lang="zh-TW" altLang="en-US" sz="2400" dirty="0">
              <a:latin typeface="微软雅黑" panose="020B0503020204020204" pitchFamily="34" charset="-122"/>
              <a:ea typeface="微软雅黑" panose="020B0503020204020204" pitchFamily="34" charset="-122"/>
            </a:endParaRPr>
          </a:p>
        </p:txBody>
      </p:sp>
      <p:pic>
        <p:nvPicPr>
          <p:cNvPr id="47" name="圖片 9"/>
          <p:cNvPicPr preferRelativeResize="0">
            <a:picLocks/>
          </p:cNvPicPr>
          <p:nvPr/>
        </p:nvPicPr>
        <p:blipFill>
          <a:blip r:embed="rId7"/>
          <a:stretch>
            <a:fillRect/>
          </a:stretch>
        </p:blipFill>
        <p:spPr>
          <a:xfrm>
            <a:off x="4964545" y="4773690"/>
            <a:ext cx="720000" cy="720000"/>
          </a:xfrm>
          <a:prstGeom prst="rect">
            <a:avLst/>
          </a:prstGeom>
          <a:ln w="38100">
            <a:solidFill>
              <a:schemeClr val="tx1"/>
            </a:solidFill>
          </a:ln>
        </p:spPr>
      </p:pic>
      <p:sp>
        <p:nvSpPr>
          <p:cNvPr id="5" name="矩形 4"/>
          <p:cNvSpPr/>
          <p:nvPr/>
        </p:nvSpPr>
        <p:spPr>
          <a:xfrm>
            <a:off x="1088233" y="2146253"/>
            <a:ext cx="6421951" cy="461665"/>
          </a:xfrm>
          <a:prstGeom prst="rect">
            <a:avLst/>
          </a:prstGeom>
        </p:spPr>
        <p:txBody>
          <a:bodyPr wrap="none">
            <a:spAutoFit/>
          </a:bodyPr>
          <a:lstStyle/>
          <a:p>
            <a:r>
              <a:rPr lang="zh-CN" altLang="en-US" sz="2400" dirty="0">
                <a:solidFill>
                  <a:srgbClr val="00B0F0"/>
                </a:solidFill>
                <a:latin typeface="微软雅黑" panose="020B0503020204020204" pitchFamily="34" charset="-122"/>
                <a:ea typeface="微软雅黑" panose="020B0503020204020204" pitchFamily="34" charset="-122"/>
              </a:rPr>
              <a:t>学习任务</a:t>
            </a:r>
            <a:r>
              <a:rPr lang="en-US" altLang="zh-TW" sz="2400" dirty="0">
                <a:solidFill>
                  <a:srgbClr val="00B0F0"/>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寻找手写识别函数，候选函数集合为</a:t>
            </a:r>
            <a:endParaRPr lang="zh-TW"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3617343" y="4491487"/>
            <a:ext cx="3962400" cy="12422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矩形 17"/>
          <p:cNvSpPr/>
          <p:nvPr/>
        </p:nvSpPr>
        <p:spPr>
          <a:xfrm>
            <a:off x="1590562" y="333215"/>
            <a:ext cx="7009360"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如何使用深度学习解决图像识别</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65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par>
                          <p:cTn id="27" fill="hold">
                            <p:stCondLst>
                              <p:cond delay="0"/>
                            </p:stCondLst>
                            <p:childTnLst>
                              <p:par>
                                <p:cTn id="28" presetID="10" presetClass="entr" presetSubtype="0" fill="hold" grpId="0" nodeType="afterEffect">
                                  <p:stCondLst>
                                    <p:cond delay="5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3" grpId="0"/>
      <p:bldP spid="46" grpId="0"/>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99194" y="1440557"/>
            <a:ext cx="7693114"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smtClean="0">
                <a:solidFill>
                  <a:srgbClr val="CC0099"/>
                </a:solidFill>
                <a:latin typeface="微软雅黑" panose="020B0503020204020204" pitchFamily="34" charset="-122"/>
                <a:ea typeface="微软雅黑" panose="020B0503020204020204" pitchFamily="34" charset="-122"/>
              </a:rPr>
              <a:t>学习过程</a:t>
            </a:r>
            <a:endParaRPr lang="zh-CN" altLang="en-US" sz="2400" b="1" dirty="0">
              <a:solidFill>
                <a:srgbClr val="CC0099"/>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1231283" y="2732017"/>
            <a:ext cx="1857555" cy="11731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确定函数集合</a:t>
            </a:r>
            <a:endParaRPr lang="zh-CN" altLang="en-US" dirty="0">
              <a:latin typeface="微软雅黑" panose="020B0503020204020204" pitchFamily="34" charset="-122"/>
              <a:ea typeface="微软雅黑" panose="020B0503020204020204" pitchFamily="34" charset="-122"/>
            </a:endParaRPr>
          </a:p>
        </p:txBody>
      </p:sp>
      <p:sp>
        <p:nvSpPr>
          <p:cNvPr id="16" name="右箭头 15"/>
          <p:cNvSpPr/>
          <p:nvPr/>
        </p:nvSpPr>
        <p:spPr>
          <a:xfrm>
            <a:off x="3445396" y="3243850"/>
            <a:ext cx="1121434" cy="25879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 name="圆角矩形 38"/>
          <p:cNvSpPr/>
          <p:nvPr/>
        </p:nvSpPr>
        <p:spPr>
          <a:xfrm>
            <a:off x="5058536" y="2732017"/>
            <a:ext cx="1857555" cy="11731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如何评价好坏</a:t>
            </a:r>
            <a:endParaRPr lang="zh-CN" altLang="en-US" dirty="0">
              <a:latin typeface="微软雅黑" panose="020B0503020204020204" pitchFamily="34" charset="-122"/>
              <a:ea typeface="微软雅黑" panose="020B0503020204020204" pitchFamily="34" charset="-122"/>
            </a:endParaRPr>
          </a:p>
        </p:txBody>
      </p:sp>
      <p:sp>
        <p:nvSpPr>
          <p:cNvPr id="40" name="右箭头 39"/>
          <p:cNvSpPr/>
          <p:nvPr/>
        </p:nvSpPr>
        <p:spPr>
          <a:xfrm>
            <a:off x="7450928" y="3243849"/>
            <a:ext cx="1121434" cy="25879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41" name="圆角矩形 40"/>
          <p:cNvSpPr/>
          <p:nvPr/>
        </p:nvSpPr>
        <p:spPr>
          <a:xfrm>
            <a:off x="9262476" y="2732017"/>
            <a:ext cx="1857555" cy="11731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挑出最好函数</a:t>
            </a:r>
            <a:endParaRPr lang="zh-CN" altLang="en-US" dirty="0">
              <a:latin typeface="微软雅黑" panose="020B0503020204020204" pitchFamily="34" charset="-122"/>
              <a:ea typeface="微软雅黑" panose="020B0503020204020204" pitchFamily="34" charset="-122"/>
            </a:endParaRPr>
          </a:p>
        </p:txBody>
      </p:sp>
      <p:cxnSp>
        <p:nvCxnSpPr>
          <p:cNvPr id="19" name="直接箭头连接符 18"/>
          <p:cNvCxnSpPr/>
          <p:nvPr/>
        </p:nvCxnSpPr>
        <p:spPr>
          <a:xfrm flipV="1">
            <a:off x="7971388" y="3950901"/>
            <a:ext cx="0" cy="678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流程图: 数据 23"/>
          <p:cNvSpPr/>
          <p:nvPr/>
        </p:nvSpPr>
        <p:spPr>
          <a:xfrm>
            <a:off x="5101087" y="4629513"/>
            <a:ext cx="5543909" cy="164477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0" name="文字方塊 60"/>
          <p:cNvSpPr txBox="1"/>
          <p:nvPr/>
        </p:nvSpPr>
        <p:spPr>
          <a:xfrm>
            <a:off x="6319992" y="4966334"/>
            <a:ext cx="1562898" cy="461665"/>
          </a:xfrm>
          <a:prstGeom prst="rect">
            <a:avLst/>
          </a:prstGeom>
          <a:noFill/>
        </p:spPr>
        <p:txBody>
          <a:bodyPr wrap="square" rtlCol="0">
            <a:spAutoFit/>
          </a:bodyPr>
          <a:lstStyle/>
          <a:p>
            <a:pPr algn="ctr"/>
            <a:r>
              <a:rPr lang="en-US" altLang="zh-CN" sz="2400" dirty="0" smtClean="0">
                <a:latin typeface="微软雅黑" panose="020B0503020204020204" pitchFamily="34" charset="-122"/>
                <a:ea typeface="微软雅黑" panose="020B0503020204020204" pitchFamily="34" charset="-122"/>
              </a:rPr>
              <a:t> =  </a:t>
            </a:r>
            <a:r>
              <a:rPr lang="en-US" altLang="zh-TW"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2</a:t>
            </a:r>
            <a:r>
              <a:rPr lang="en-US" altLang="zh-TW" sz="2400" dirty="0" smtClean="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pic>
        <p:nvPicPr>
          <p:cNvPr id="51" name="圖片 9"/>
          <p:cNvPicPr preferRelativeResize="0">
            <a:picLocks/>
          </p:cNvPicPr>
          <p:nvPr/>
        </p:nvPicPr>
        <p:blipFill>
          <a:blip r:embed="rId2"/>
          <a:stretch>
            <a:fillRect/>
          </a:stretch>
        </p:blipFill>
        <p:spPr>
          <a:xfrm>
            <a:off x="6175352" y="5052428"/>
            <a:ext cx="360000" cy="360000"/>
          </a:xfrm>
          <a:prstGeom prst="rect">
            <a:avLst/>
          </a:prstGeom>
          <a:ln w="38100">
            <a:solidFill>
              <a:schemeClr val="tx1"/>
            </a:solidFill>
          </a:ln>
        </p:spPr>
      </p:pic>
      <p:pic>
        <p:nvPicPr>
          <p:cNvPr id="54" name="圖片 11"/>
          <p:cNvPicPr preferRelativeResize="0">
            <a:picLocks/>
          </p:cNvPicPr>
          <p:nvPr/>
        </p:nvPicPr>
        <p:blipFill>
          <a:blip r:embed="rId3"/>
          <a:stretch>
            <a:fillRect/>
          </a:stretch>
        </p:blipFill>
        <p:spPr>
          <a:xfrm>
            <a:off x="7942654" y="5038040"/>
            <a:ext cx="360000" cy="360000"/>
          </a:xfrm>
          <a:prstGeom prst="rect">
            <a:avLst/>
          </a:prstGeom>
          <a:ln w="38100">
            <a:solidFill>
              <a:schemeClr val="tx1"/>
            </a:solidFill>
          </a:ln>
        </p:spPr>
      </p:pic>
      <p:sp>
        <p:nvSpPr>
          <p:cNvPr id="64" name="文字方塊 60"/>
          <p:cNvSpPr txBox="1"/>
          <p:nvPr/>
        </p:nvSpPr>
        <p:spPr>
          <a:xfrm>
            <a:off x="8077573" y="4966333"/>
            <a:ext cx="1562898" cy="461665"/>
          </a:xfrm>
          <a:prstGeom prst="rect">
            <a:avLst/>
          </a:prstGeom>
          <a:noFill/>
        </p:spPr>
        <p:txBody>
          <a:bodyPr wrap="square" rtlCol="0">
            <a:spAutoFit/>
          </a:bodyPr>
          <a:lstStyle/>
          <a:p>
            <a:pPr algn="ctr"/>
            <a:r>
              <a:rPr lang="en-US" altLang="zh-CN" sz="2400" dirty="0" smtClean="0">
                <a:latin typeface="微软雅黑" panose="020B0503020204020204" pitchFamily="34" charset="-122"/>
                <a:ea typeface="微软雅黑" panose="020B0503020204020204" pitchFamily="34" charset="-122"/>
              </a:rPr>
              <a:t> =  </a:t>
            </a:r>
            <a:r>
              <a:rPr lang="en-US" altLang="zh-TW"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3</a:t>
            </a:r>
            <a:r>
              <a:rPr lang="en-US" altLang="zh-TW" sz="2400" dirty="0" smtClean="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69" name="文字方塊 60"/>
          <p:cNvSpPr txBox="1"/>
          <p:nvPr/>
        </p:nvSpPr>
        <p:spPr>
          <a:xfrm>
            <a:off x="8992709" y="5142690"/>
            <a:ext cx="1562898" cy="461665"/>
          </a:xfrm>
          <a:prstGeom prst="rect">
            <a:avLst/>
          </a:prstGeom>
          <a:noFill/>
        </p:spPr>
        <p:txBody>
          <a:bodyPr wrap="square" rtlCol="0">
            <a:spAutoFit/>
          </a:bodyPr>
          <a:lstStyle/>
          <a:p>
            <a:pPr algn="ctr"/>
            <a:r>
              <a:rPr lang="en-US" altLang="zh-CN" sz="2400" dirty="0" smtClean="0">
                <a:latin typeface="微软雅黑" panose="020B0503020204020204" pitchFamily="34" charset="-122"/>
                <a:ea typeface="微软雅黑" panose="020B0503020204020204" pitchFamily="34" charset="-122"/>
              </a:rPr>
              <a:t> ….</a:t>
            </a:r>
            <a:endParaRPr lang="zh-TW" altLang="en-US" sz="2400" dirty="0">
              <a:latin typeface="微软雅黑" panose="020B0503020204020204" pitchFamily="34" charset="-122"/>
              <a:ea typeface="微软雅黑" panose="020B0503020204020204" pitchFamily="34" charset="-122"/>
            </a:endParaRPr>
          </a:p>
        </p:txBody>
      </p:sp>
      <p:pic>
        <p:nvPicPr>
          <p:cNvPr id="70" name="圖片 4"/>
          <p:cNvPicPr preferRelativeResize="0">
            <a:picLocks/>
          </p:cNvPicPr>
          <p:nvPr/>
        </p:nvPicPr>
        <p:blipFill>
          <a:blip r:embed="rId4"/>
          <a:stretch>
            <a:fillRect/>
          </a:stretch>
        </p:blipFill>
        <p:spPr>
          <a:xfrm>
            <a:off x="6175352" y="5626987"/>
            <a:ext cx="360000" cy="360000"/>
          </a:xfrm>
          <a:prstGeom prst="rect">
            <a:avLst/>
          </a:prstGeom>
          <a:ln w="38100">
            <a:solidFill>
              <a:schemeClr val="tx1"/>
            </a:solidFill>
          </a:ln>
        </p:spPr>
      </p:pic>
      <p:pic>
        <p:nvPicPr>
          <p:cNvPr id="71" name="圖片 5"/>
          <p:cNvPicPr preferRelativeResize="0">
            <a:picLocks/>
          </p:cNvPicPr>
          <p:nvPr/>
        </p:nvPicPr>
        <p:blipFill>
          <a:blip r:embed="rId5"/>
          <a:stretch>
            <a:fillRect/>
          </a:stretch>
        </p:blipFill>
        <p:spPr>
          <a:xfrm>
            <a:off x="7942654" y="5626987"/>
            <a:ext cx="360000" cy="360000"/>
          </a:xfrm>
          <a:prstGeom prst="rect">
            <a:avLst/>
          </a:prstGeom>
          <a:ln w="38100">
            <a:solidFill>
              <a:schemeClr val="tx1"/>
            </a:solidFill>
          </a:ln>
        </p:spPr>
      </p:pic>
      <p:sp>
        <p:nvSpPr>
          <p:cNvPr id="72" name="文字方塊 60"/>
          <p:cNvSpPr txBox="1"/>
          <p:nvPr/>
        </p:nvSpPr>
        <p:spPr>
          <a:xfrm>
            <a:off x="8076957" y="5552732"/>
            <a:ext cx="1562898" cy="461665"/>
          </a:xfrm>
          <a:prstGeom prst="rect">
            <a:avLst/>
          </a:prstGeom>
          <a:noFill/>
        </p:spPr>
        <p:txBody>
          <a:bodyPr wrap="square" rtlCol="0">
            <a:spAutoFit/>
          </a:bodyPr>
          <a:lstStyle/>
          <a:p>
            <a:pPr algn="ctr"/>
            <a:r>
              <a:rPr lang="en-US" altLang="zh-CN" sz="2400" dirty="0" smtClean="0">
                <a:latin typeface="微软雅黑" panose="020B0503020204020204" pitchFamily="34" charset="-122"/>
                <a:ea typeface="微软雅黑" panose="020B0503020204020204" pitchFamily="34" charset="-122"/>
              </a:rPr>
              <a:t> =  </a:t>
            </a:r>
            <a:r>
              <a:rPr lang="en-US" altLang="zh-TW"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0</a:t>
            </a:r>
            <a:r>
              <a:rPr lang="en-US" altLang="zh-TW" sz="2400" dirty="0" smtClean="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73" name="文字方塊 60"/>
          <p:cNvSpPr txBox="1"/>
          <p:nvPr/>
        </p:nvSpPr>
        <p:spPr>
          <a:xfrm>
            <a:off x="6331363" y="5525322"/>
            <a:ext cx="1562898" cy="461665"/>
          </a:xfrm>
          <a:prstGeom prst="rect">
            <a:avLst/>
          </a:prstGeom>
          <a:noFill/>
        </p:spPr>
        <p:txBody>
          <a:bodyPr wrap="square" rtlCol="0">
            <a:spAutoFit/>
          </a:bodyPr>
          <a:lstStyle/>
          <a:p>
            <a:pPr algn="ctr"/>
            <a:r>
              <a:rPr lang="en-US" altLang="zh-CN" sz="2400" dirty="0" smtClean="0">
                <a:latin typeface="微软雅黑" panose="020B0503020204020204" pitchFamily="34" charset="-122"/>
                <a:ea typeface="微软雅黑" panose="020B0503020204020204" pitchFamily="34" charset="-122"/>
              </a:rPr>
              <a:t> =  </a:t>
            </a:r>
            <a:r>
              <a:rPr lang="en-US" altLang="zh-TW"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5</a:t>
            </a:r>
            <a:r>
              <a:rPr lang="en-US" altLang="zh-TW" sz="2400" dirty="0" smtClean="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26" name="矩形 25"/>
          <p:cNvSpPr/>
          <p:nvPr/>
        </p:nvSpPr>
        <p:spPr>
          <a:xfrm>
            <a:off x="7101440" y="6346921"/>
            <a:ext cx="646332" cy="369332"/>
          </a:xfrm>
          <a:prstGeom prst="rect">
            <a:avLst/>
          </a:prstGeom>
        </p:spPr>
        <p:txBody>
          <a:bodyPr wrap="none">
            <a:spAutoFit/>
          </a:bodyPr>
          <a:lstStyle/>
          <a:p>
            <a:pPr algn="ctr"/>
            <a:r>
              <a:rPr lang="zh-CN" altLang="en-US" dirty="0" smtClean="0">
                <a:latin typeface="微软雅黑" panose="020B0503020204020204" pitchFamily="34" charset="-122"/>
                <a:ea typeface="微软雅黑" panose="020B0503020204020204" pitchFamily="34" charset="-122"/>
              </a:rPr>
              <a:t>答案</a:t>
            </a:r>
            <a:endParaRPr lang="zh-CN" altLang="en-US" dirty="0">
              <a:latin typeface="微软雅黑" panose="020B0503020204020204" pitchFamily="34" charset="-122"/>
              <a:ea typeface="微软雅黑" panose="020B0503020204020204" pitchFamily="34" charset="-122"/>
            </a:endParaRPr>
          </a:p>
        </p:txBody>
      </p:sp>
      <p:sp>
        <p:nvSpPr>
          <p:cNvPr id="28" name="矩形 27"/>
          <p:cNvSpPr/>
          <p:nvPr/>
        </p:nvSpPr>
        <p:spPr>
          <a:xfrm>
            <a:off x="1930567" y="2267424"/>
            <a:ext cx="415498" cy="369332"/>
          </a:xfrm>
          <a:prstGeom prst="rect">
            <a:avLst/>
          </a:prstGeom>
        </p:spPr>
        <p:txBody>
          <a:bodyPr wrap="none">
            <a:spAutoFit/>
          </a:bodyPr>
          <a:lstStyle/>
          <a:p>
            <a:pPr algn="ctr"/>
            <a:r>
              <a:rPr lang="zh-CN" altLang="en-US" dirty="0" smtClean="0">
                <a:solidFill>
                  <a:srgbClr val="7030A0"/>
                </a:solidFill>
                <a:latin typeface="微软雅黑" panose="020B0503020204020204" pitchFamily="34" charset="-122"/>
                <a:ea typeface="微软雅黑" panose="020B0503020204020204" pitchFamily="34" charset="-122"/>
              </a:rPr>
              <a:t>人</a:t>
            </a:r>
            <a:endParaRPr lang="zh-CN" altLang="en-US" dirty="0">
              <a:solidFill>
                <a:srgbClr val="7030A0"/>
              </a:solidFill>
              <a:latin typeface="微软雅黑" panose="020B0503020204020204" pitchFamily="34" charset="-122"/>
              <a:ea typeface="微软雅黑" panose="020B0503020204020204" pitchFamily="34" charset="-122"/>
            </a:endParaRPr>
          </a:p>
        </p:txBody>
      </p:sp>
      <p:sp>
        <p:nvSpPr>
          <p:cNvPr id="74" name="矩形 73"/>
          <p:cNvSpPr/>
          <p:nvPr/>
        </p:nvSpPr>
        <p:spPr>
          <a:xfrm>
            <a:off x="5779564" y="2225192"/>
            <a:ext cx="415498" cy="369332"/>
          </a:xfrm>
          <a:prstGeom prst="rect">
            <a:avLst/>
          </a:prstGeom>
        </p:spPr>
        <p:txBody>
          <a:bodyPr wrap="none">
            <a:spAutoFit/>
          </a:bodyPr>
          <a:lstStyle/>
          <a:p>
            <a:pPr algn="ctr"/>
            <a:r>
              <a:rPr lang="zh-CN" altLang="en-US" dirty="0" smtClean="0">
                <a:solidFill>
                  <a:srgbClr val="7030A0"/>
                </a:solidFill>
                <a:latin typeface="微软雅黑" panose="020B0503020204020204" pitchFamily="34" charset="-122"/>
                <a:ea typeface="微软雅黑" panose="020B0503020204020204" pitchFamily="34" charset="-122"/>
              </a:rPr>
              <a:t>人</a:t>
            </a:r>
            <a:endParaRPr lang="zh-CN" altLang="en-US" dirty="0">
              <a:solidFill>
                <a:srgbClr val="7030A0"/>
              </a:solidFill>
              <a:latin typeface="微软雅黑" panose="020B0503020204020204" pitchFamily="34" charset="-122"/>
              <a:ea typeface="微软雅黑" panose="020B0503020204020204" pitchFamily="34" charset="-122"/>
            </a:endParaRPr>
          </a:p>
        </p:txBody>
      </p:sp>
      <p:sp>
        <p:nvSpPr>
          <p:cNvPr id="75" name="矩形 74"/>
          <p:cNvSpPr/>
          <p:nvPr/>
        </p:nvSpPr>
        <p:spPr>
          <a:xfrm>
            <a:off x="9909275" y="2267424"/>
            <a:ext cx="646332" cy="369332"/>
          </a:xfrm>
          <a:prstGeom prst="rect">
            <a:avLst/>
          </a:prstGeom>
        </p:spPr>
        <p:txBody>
          <a:bodyPr wrap="none">
            <a:spAutoFit/>
          </a:bodyPr>
          <a:lstStyle/>
          <a:p>
            <a:pPr algn="ctr"/>
            <a:r>
              <a:rPr lang="zh-CN" altLang="en-US" dirty="0" smtClean="0">
                <a:solidFill>
                  <a:srgbClr val="7030A0"/>
                </a:solidFill>
                <a:latin typeface="微软雅黑" panose="020B0503020204020204" pitchFamily="34" charset="-122"/>
                <a:ea typeface="微软雅黑" panose="020B0503020204020204" pitchFamily="34" charset="-122"/>
              </a:rPr>
              <a:t>机器</a:t>
            </a:r>
            <a:endParaRPr lang="zh-CN" altLang="en-US" dirty="0">
              <a:solidFill>
                <a:srgbClr val="7030A0"/>
              </a:solidFill>
              <a:latin typeface="微软雅黑" panose="020B0503020204020204" pitchFamily="34" charset="-122"/>
              <a:ea typeface="微软雅黑" panose="020B0503020204020204" pitchFamily="34" charset="-122"/>
            </a:endParaRPr>
          </a:p>
        </p:txBody>
      </p:sp>
      <p:sp>
        <p:nvSpPr>
          <p:cNvPr id="76" name="矩形 75"/>
          <p:cNvSpPr/>
          <p:nvPr/>
        </p:nvSpPr>
        <p:spPr>
          <a:xfrm>
            <a:off x="1536359" y="5038040"/>
            <a:ext cx="2339102" cy="461665"/>
          </a:xfrm>
          <a:prstGeom prst="rect">
            <a:avLst/>
          </a:prstGeom>
        </p:spPr>
        <p:txBody>
          <a:bodyPr wrap="none">
            <a:spAutoFit/>
          </a:bodyPr>
          <a:lstStyle/>
          <a:p>
            <a:pPr algn="ctr"/>
            <a:r>
              <a:rPr lang="zh-CN" altLang="en-US" sz="2400" dirty="0" smtClean="0">
                <a:solidFill>
                  <a:srgbClr val="FF0000"/>
                </a:solidFill>
                <a:latin typeface="微软雅黑" panose="020B0503020204020204" pitchFamily="34" charset="-122"/>
                <a:ea typeface="微软雅黑" panose="020B0503020204020204" pitchFamily="34" charset="-122"/>
              </a:rPr>
              <a:t>怎么做：对答案</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27" name="矩形 26"/>
          <p:cNvSpPr/>
          <p:nvPr/>
        </p:nvSpPr>
        <p:spPr>
          <a:xfrm>
            <a:off x="1590562" y="333215"/>
            <a:ext cx="7009360"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如何使用深度学习解决图像识别</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98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99194" y="1440557"/>
            <a:ext cx="7693114"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smtClean="0">
                <a:solidFill>
                  <a:srgbClr val="CC0099"/>
                </a:solidFill>
                <a:latin typeface="微软雅黑" panose="020B0503020204020204" pitchFamily="34" charset="-122"/>
                <a:ea typeface="微软雅黑" panose="020B0503020204020204" pitchFamily="34" charset="-122"/>
              </a:rPr>
              <a:t>学习过程</a:t>
            </a:r>
            <a:endParaRPr lang="zh-CN" altLang="en-US" sz="2400" b="1" dirty="0">
              <a:solidFill>
                <a:srgbClr val="CC0099"/>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1231283" y="2732017"/>
            <a:ext cx="1857555" cy="11731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建立模型</a:t>
            </a:r>
            <a:endParaRPr lang="zh-CN" altLang="en-US" dirty="0">
              <a:latin typeface="微软雅黑" panose="020B0503020204020204" pitchFamily="34" charset="-122"/>
              <a:ea typeface="微软雅黑" panose="020B0503020204020204" pitchFamily="34" charset="-122"/>
            </a:endParaRPr>
          </a:p>
        </p:txBody>
      </p:sp>
      <p:sp>
        <p:nvSpPr>
          <p:cNvPr id="16" name="右箭头 15"/>
          <p:cNvSpPr/>
          <p:nvPr/>
        </p:nvSpPr>
        <p:spPr>
          <a:xfrm>
            <a:off x="3445396" y="3243850"/>
            <a:ext cx="1121434" cy="25879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 name="圆角矩形 38"/>
          <p:cNvSpPr/>
          <p:nvPr/>
        </p:nvSpPr>
        <p:spPr>
          <a:xfrm>
            <a:off x="5058536" y="2732017"/>
            <a:ext cx="1857555" cy="11731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损失函数</a:t>
            </a:r>
            <a:endParaRPr lang="zh-CN" altLang="en-US" dirty="0">
              <a:latin typeface="微软雅黑" panose="020B0503020204020204" pitchFamily="34" charset="-122"/>
              <a:ea typeface="微软雅黑" panose="020B0503020204020204" pitchFamily="34" charset="-122"/>
            </a:endParaRPr>
          </a:p>
        </p:txBody>
      </p:sp>
      <p:sp>
        <p:nvSpPr>
          <p:cNvPr id="40" name="右箭头 39"/>
          <p:cNvSpPr/>
          <p:nvPr/>
        </p:nvSpPr>
        <p:spPr>
          <a:xfrm>
            <a:off x="7450928" y="3243849"/>
            <a:ext cx="1121434" cy="25879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41" name="圆角矩形 40"/>
          <p:cNvSpPr/>
          <p:nvPr/>
        </p:nvSpPr>
        <p:spPr>
          <a:xfrm>
            <a:off x="9262476" y="2732017"/>
            <a:ext cx="1857555" cy="11731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参数学习</a:t>
            </a:r>
            <a:endParaRPr lang="zh-CN" altLang="en-US" dirty="0">
              <a:latin typeface="微软雅黑" panose="020B0503020204020204" pitchFamily="34" charset="-122"/>
              <a:ea typeface="微软雅黑" panose="020B0503020204020204" pitchFamily="34" charset="-122"/>
            </a:endParaRPr>
          </a:p>
        </p:txBody>
      </p:sp>
      <p:cxnSp>
        <p:nvCxnSpPr>
          <p:cNvPr id="19" name="直接箭头连接符 18"/>
          <p:cNvCxnSpPr/>
          <p:nvPr/>
        </p:nvCxnSpPr>
        <p:spPr>
          <a:xfrm flipV="1">
            <a:off x="7971388" y="3950901"/>
            <a:ext cx="0" cy="678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流程图: 数据 23"/>
          <p:cNvSpPr/>
          <p:nvPr/>
        </p:nvSpPr>
        <p:spPr>
          <a:xfrm>
            <a:off x="5101087" y="4629513"/>
            <a:ext cx="5543909" cy="164477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0" name="文字方塊 60"/>
          <p:cNvSpPr txBox="1"/>
          <p:nvPr/>
        </p:nvSpPr>
        <p:spPr>
          <a:xfrm>
            <a:off x="6319992" y="4966334"/>
            <a:ext cx="1562898" cy="461665"/>
          </a:xfrm>
          <a:prstGeom prst="rect">
            <a:avLst/>
          </a:prstGeom>
          <a:noFill/>
        </p:spPr>
        <p:txBody>
          <a:bodyPr wrap="square" rtlCol="0">
            <a:spAutoFit/>
          </a:bodyPr>
          <a:lstStyle/>
          <a:p>
            <a:pPr algn="ctr"/>
            <a:r>
              <a:rPr lang="en-US" altLang="zh-CN" sz="2400" dirty="0" smtClean="0">
                <a:latin typeface="微软雅黑" panose="020B0503020204020204" pitchFamily="34" charset="-122"/>
                <a:ea typeface="微软雅黑" panose="020B0503020204020204" pitchFamily="34" charset="-122"/>
              </a:rPr>
              <a:t> =  </a:t>
            </a:r>
            <a:r>
              <a:rPr lang="en-US" altLang="zh-TW"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2</a:t>
            </a:r>
            <a:r>
              <a:rPr lang="en-US" altLang="zh-TW" sz="2400" dirty="0" smtClean="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pic>
        <p:nvPicPr>
          <p:cNvPr id="51" name="圖片 9"/>
          <p:cNvPicPr preferRelativeResize="0">
            <a:picLocks/>
          </p:cNvPicPr>
          <p:nvPr/>
        </p:nvPicPr>
        <p:blipFill>
          <a:blip r:embed="rId2"/>
          <a:stretch>
            <a:fillRect/>
          </a:stretch>
        </p:blipFill>
        <p:spPr>
          <a:xfrm>
            <a:off x="6175352" y="5052428"/>
            <a:ext cx="360000" cy="360000"/>
          </a:xfrm>
          <a:prstGeom prst="rect">
            <a:avLst/>
          </a:prstGeom>
          <a:ln w="38100">
            <a:solidFill>
              <a:schemeClr val="tx1"/>
            </a:solidFill>
          </a:ln>
        </p:spPr>
      </p:pic>
      <p:pic>
        <p:nvPicPr>
          <p:cNvPr id="54" name="圖片 11"/>
          <p:cNvPicPr preferRelativeResize="0">
            <a:picLocks/>
          </p:cNvPicPr>
          <p:nvPr/>
        </p:nvPicPr>
        <p:blipFill>
          <a:blip r:embed="rId3"/>
          <a:stretch>
            <a:fillRect/>
          </a:stretch>
        </p:blipFill>
        <p:spPr>
          <a:xfrm>
            <a:off x="7942654" y="5038040"/>
            <a:ext cx="360000" cy="360000"/>
          </a:xfrm>
          <a:prstGeom prst="rect">
            <a:avLst/>
          </a:prstGeom>
          <a:ln w="38100">
            <a:solidFill>
              <a:schemeClr val="tx1"/>
            </a:solidFill>
          </a:ln>
        </p:spPr>
      </p:pic>
      <p:sp>
        <p:nvSpPr>
          <p:cNvPr id="64" name="文字方塊 60"/>
          <p:cNvSpPr txBox="1"/>
          <p:nvPr/>
        </p:nvSpPr>
        <p:spPr>
          <a:xfrm>
            <a:off x="8077573" y="4966333"/>
            <a:ext cx="1562898" cy="461665"/>
          </a:xfrm>
          <a:prstGeom prst="rect">
            <a:avLst/>
          </a:prstGeom>
          <a:noFill/>
        </p:spPr>
        <p:txBody>
          <a:bodyPr wrap="square" rtlCol="0">
            <a:spAutoFit/>
          </a:bodyPr>
          <a:lstStyle/>
          <a:p>
            <a:pPr algn="ctr"/>
            <a:r>
              <a:rPr lang="en-US" altLang="zh-CN" sz="2400" dirty="0" smtClean="0">
                <a:latin typeface="微软雅黑" panose="020B0503020204020204" pitchFamily="34" charset="-122"/>
                <a:ea typeface="微软雅黑" panose="020B0503020204020204" pitchFamily="34" charset="-122"/>
              </a:rPr>
              <a:t> =  </a:t>
            </a:r>
            <a:r>
              <a:rPr lang="en-US" altLang="zh-TW"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3</a:t>
            </a:r>
            <a:r>
              <a:rPr lang="en-US" altLang="zh-TW" sz="2400" dirty="0" smtClean="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69" name="文字方塊 60"/>
          <p:cNvSpPr txBox="1"/>
          <p:nvPr/>
        </p:nvSpPr>
        <p:spPr>
          <a:xfrm>
            <a:off x="8992709" y="5142690"/>
            <a:ext cx="1562898" cy="461665"/>
          </a:xfrm>
          <a:prstGeom prst="rect">
            <a:avLst/>
          </a:prstGeom>
          <a:noFill/>
        </p:spPr>
        <p:txBody>
          <a:bodyPr wrap="square" rtlCol="0">
            <a:spAutoFit/>
          </a:bodyPr>
          <a:lstStyle/>
          <a:p>
            <a:pPr algn="ctr"/>
            <a:r>
              <a:rPr lang="en-US" altLang="zh-CN" sz="2400" dirty="0" smtClean="0">
                <a:latin typeface="微软雅黑" panose="020B0503020204020204" pitchFamily="34" charset="-122"/>
                <a:ea typeface="微软雅黑" panose="020B0503020204020204" pitchFamily="34" charset="-122"/>
              </a:rPr>
              <a:t> ….</a:t>
            </a:r>
            <a:endParaRPr lang="zh-TW" altLang="en-US" sz="2400" dirty="0">
              <a:latin typeface="微软雅黑" panose="020B0503020204020204" pitchFamily="34" charset="-122"/>
              <a:ea typeface="微软雅黑" panose="020B0503020204020204" pitchFamily="34" charset="-122"/>
            </a:endParaRPr>
          </a:p>
        </p:txBody>
      </p:sp>
      <p:pic>
        <p:nvPicPr>
          <p:cNvPr id="70" name="圖片 4"/>
          <p:cNvPicPr preferRelativeResize="0">
            <a:picLocks/>
          </p:cNvPicPr>
          <p:nvPr/>
        </p:nvPicPr>
        <p:blipFill>
          <a:blip r:embed="rId4"/>
          <a:stretch>
            <a:fillRect/>
          </a:stretch>
        </p:blipFill>
        <p:spPr>
          <a:xfrm>
            <a:off x="6175352" y="5626987"/>
            <a:ext cx="360000" cy="360000"/>
          </a:xfrm>
          <a:prstGeom prst="rect">
            <a:avLst/>
          </a:prstGeom>
          <a:ln w="38100">
            <a:solidFill>
              <a:schemeClr val="tx1"/>
            </a:solidFill>
          </a:ln>
        </p:spPr>
      </p:pic>
      <p:pic>
        <p:nvPicPr>
          <p:cNvPr id="71" name="圖片 5"/>
          <p:cNvPicPr preferRelativeResize="0">
            <a:picLocks/>
          </p:cNvPicPr>
          <p:nvPr/>
        </p:nvPicPr>
        <p:blipFill>
          <a:blip r:embed="rId5"/>
          <a:stretch>
            <a:fillRect/>
          </a:stretch>
        </p:blipFill>
        <p:spPr>
          <a:xfrm>
            <a:off x="7942654" y="5626987"/>
            <a:ext cx="360000" cy="360000"/>
          </a:xfrm>
          <a:prstGeom prst="rect">
            <a:avLst/>
          </a:prstGeom>
          <a:ln w="38100">
            <a:solidFill>
              <a:schemeClr val="tx1"/>
            </a:solidFill>
          </a:ln>
        </p:spPr>
      </p:pic>
      <p:sp>
        <p:nvSpPr>
          <p:cNvPr id="72" name="文字方塊 60"/>
          <p:cNvSpPr txBox="1"/>
          <p:nvPr/>
        </p:nvSpPr>
        <p:spPr>
          <a:xfrm>
            <a:off x="8076957" y="5552732"/>
            <a:ext cx="1562898" cy="461665"/>
          </a:xfrm>
          <a:prstGeom prst="rect">
            <a:avLst/>
          </a:prstGeom>
          <a:noFill/>
        </p:spPr>
        <p:txBody>
          <a:bodyPr wrap="square" rtlCol="0">
            <a:spAutoFit/>
          </a:bodyPr>
          <a:lstStyle/>
          <a:p>
            <a:pPr algn="ctr"/>
            <a:r>
              <a:rPr lang="en-US" altLang="zh-CN" sz="2400" dirty="0" smtClean="0">
                <a:latin typeface="微软雅黑" panose="020B0503020204020204" pitchFamily="34" charset="-122"/>
                <a:ea typeface="微软雅黑" panose="020B0503020204020204" pitchFamily="34" charset="-122"/>
              </a:rPr>
              <a:t> =  </a:t>
            </a:r>
            <a:r>
              <a:rPr lang="en-US" altLang="zh-TW"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0</a:t>
            </a:r>
            <a:r>
              <a:rPr lang="en-US" altLang="zh-TW" sz="2400" dirty="0" smtClean="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73" name="文字方塊 60"/>
          <p:cNvSpPr txBox="1"/>
          <p:nvPr/>
        </p:nvSpPr>
        <p:spPr>
          <a:xfrm>
            <a:off x="6331363" y="5525322"/>
            <a:ext cx="1562898" cy="461665"/>
          </a:xfrm>
          <a:prstGeom prst="rect">
            <a:avLst/>
          </a:prstGeom>
          <a:noFill/>
        </p:spPr>
        <p:txBody>
          <a:bodyPr wrap="square" rtlCol="0">
            <a:spAutoFit/>
          </a:bodyPr>
          <a:lstStyle/>
          <a:p>
            <a:pPr algn="ctr"/>
            <a:r>
              <a:rPr lang="en-US" altLang="zh-CN" sz="2400" dirty="0" smtClean="0">
                <a:latin typeface="微软雅黑" panose="020B0503020204020204" pitchFamily="34" charset="-122"/>
                <a:ea typeface="微软雅黑" panose="020B0503020204020204" pitchFamily="34" charset="-122"/>
              </a:rPr>
              <a:t> =  </a:t>
            </a:r>
            <a:r>
              <a:rPr lang="en-US" altLang="zh-TW"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5</a:t>
            </a:r>
            <a:r>
              <a:rPr lang="en-US" altLang="zh-TW" sz="2400" dirty="0" smtClean="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26" name="矩形 25"/>
          <p:cNvSpPr/>
          <p:nvPr/>
        </p:nvSpPr>
        <p:spPr>
          <a:xfrm>
            <a:off x="6870608" y="6346921"/>
            <a:ext cx="1107996" cy="369332"/>
          </a:xfrm>
          <a:prstGeom prst="rect">
            <a:avLst/>
          </a:prstGeom>
        </p:spPr>
        <p:txBody>
          <a:bodyPr wrap="none">
            <a:spAutoFit/>
          </a:bodyPr>
          <a:lstStyle/>
          <a:p>
            <a:pPr algn="ctr"/>
            <a:r>
              <a:rPr lang="zh-CN" altLang="en-US" dirty="0" smtClean="0">
                <a:latin typeface="微软雅黑" panose="020B0503020204020204" pitchFamily="34" charset="-122"/>
                <a:ea typeface="微软雅黑" panose="020B0503020204020204" pitchFamily="34" charset="-122"/>
              </a:rPr>
              <a:t>训练数据</a:t>
            </a:r>
            <a:endParaRPr lang="zh-CN" altLang="en-US" dirty="0">
              <a:latin typeface="微软雅黑" panose="020B0503020204020204" pitchFamily="34" charset="-122"/>
              <a:ea typeface="微软雅黑" panose="020B0503020204020204" pitchFamily="34" charset="-122"/>
            </a:endParaRPr>
          </a:p>
        </p:txBody>
      </p:sp>
      <p:sp>
        <p:nvSpPr>
          <p:cNvPr id="28" name="矩形 27"/>
          <p:cNvSpPr/>
          <p:nvPr/>
        </p:nvSpPr>
        <p:spPr>
          <a:xfrm>
            <a:off x="1930567" y="2267424"/>
            <a:ext cx="415498" cy="369332"/>
          </a:xfrm>
          <a:prstGeom prst="rect">
            <a:avLst/>
          </a:prstGeom>
        </p:spPr>
        <p:txBody>
          <a:bodyPr wrap="none">
            <a:spAutoFit/>
          </a:bodyPr>
          <a:lstStyle/>
          <a:p>
            <a:pPr algn="ctr"/>
            <a:r>
              <a:rPr lang="zh-CN" altLang="en-US" dirty="0" smtClean="0">
                <a:solidFill>
                  <a:srgbClr val="7030A0"/>
                </a:solidFill>
                <a:latin typeface="微软雅黑" panose="020B0503020204020204" pitchFamily="34" charset="-122"/>
                <a:ea typeface="微软雅黑" panose="020B0503020204020204" pitchFamily="34" charset="-122"/>
              </a:rPr>
              <a:t>人</a:t>
            </a:r>
            <a:endParaRPr lang="zh-CN" altLang="en-US" dirty="0">
              <a:solidFill>
                <a:srgbClr val="7030A0"/>
              </a:solidFill>
              <a:latin typeface="微软雅黑" panose="020B0503020204020204" pitchFamily="34" charset="-122"/>
              <a:ea typeface="微软雅黑" panose="020B0503020204020204" pitchFamily="34" charset="-122"/>
            </a:endParaRPr>
          </a:p>
        </p:txBody>
      </p:sp>
      <p:sp>
        <p:nvSpPr>
          <p:cNvPr id="74" name="矩形 73"/>
          <p:cNvSpPr/>
          <p:nvPr/>
        </p:nvSpPr>
        <p:spPr>
          <a:xfrm>
            <a:off x="5779564" y="2225192"/>
            <a:ext cx="415498" cy="369332"/>
          </a:xfrm>
          <a:prstGeom prst="rect">
            <a:avLst/>
          </a:prstGeom>
        </p:spPr>
        <p:txBody>
          <a:bodyPr wrap="none">
            <a:spAutoFit/>
          </a:bodyPr>
          <a:lstStyle/>
          <a:p>
            <a:pPr algn="ctr"/>
            <a:r>
              <a:rPr lang="zh-CN" altLang="en-US" dirty="0" smtClean="0">
                <a:solidFill>
                  <a:srgbClr val="7030A0"/>
                </a:solidFill>
                <a:latin typeface="微软雅黑" panose="020B0503020204020204" pitchFamily="34" charset="-122"/>
                <a:ea typeface="微软雅黑" panose="020B0503020204020204" pitchFamily="34" charset="-122"/>
              </a:rPr>
              <a:t>人</a:t>
            </a:r>
            <a:endParaRPr lang="zh-CN" altLang="en-US" dirty="0">
              <a:solidFill>
                <a:srgbClr val="7030A0"/>
              </a:solidFill>
              <a:latin typeface="微软雅黑" panose="020B0503020204020204" pitchFamily="34" charset="-122"/>
              <a:ea typeface="微软雅黑" panose="020B0503020204020204" pitchFamily="34" charset="-122"/>
            </a:endParaRPr>
          </a:p>
        </p:txBody>
      </p:sp>
      <p:sp>
        <p:nvSpPr>
          <p:cNvPr id="75" name="矩形 74"/>
          <p:cNvSpPr/>
          <p:nvPr/>
        </p:nvSpPr>
        <p:spPr>
          <a:xfrm>
            <a:off x="9909275" y="2267424"/>
            <a:ext cx="646332" cy="369332"/>
          </a:xfrm>
          <a:prstGeom prst="rect">
            <a:avLst/>
          </a:prstGeom>
        </p:spPr>
        <p:txBody>
          <a:bodyPr wrap="none">
            <a:spAutoFit/>
          </a:bodyPr>
          <a:lstStyle/>
          <a:p>
            <a:pPr algn="ctr"/>
            <a:r>
              <a:rPr lang="zh-CN" altLang="en-US" dirty="0" smtClean="0">
                <a:solidFill>
                  <a:srgbClr val="7030A0"/>
                </a:solidFill>
                <a:latin typeface="微软雅黑" panose="020B0503020204020204" pitchFamily="34" charset="-122"/>
                <a:ea typeface="微软雅黑" panose="020B0503020204020204" pitchFamily="34" charset="-122"/>
              </a:rPr>
              <a:t>机器</a:t>
            </a:r>
            <a:endParaRPr lang="zh-CN" altLang="en-US" dirty="0">
              <a:solidFill>
                <a:srgbClr val="7030A0"/>
              </a:solidFill>
              <a:latin typeface="微软雅黑" panose="020B0503020204020204" pitchFamily="34" charset="-122"/>
              <a:ea typeface="微软雅黑" panose="020B0503020204020204" pitchFamily="34" charset="-122"/>
            </a:endParaRPr>
          </a:p>
        </p:txBody>
      </p:sp>
      <p:sp>
        <p:nvSpPr>
          <p:cNvPr id="3" name="矩形 2"/>
          <p:cNvSpPr/>
          <p:nvPr/>
        </p:nvSpPr>
        <p:spPr>
          <a:xfrm>
            <a:off x="192241" y="5038040"/>
            <a:ext cx="5027338" cy="461665"/>
          </a:xfrm>
          <a:prstGeom prst="rect">
            <a:avLst/>
          </a:prstGeom>
        </p:spPr>
        <p:txBody>
          <a:bodyPr wrap="none">
            <a:spAutoFit/>
          </a:bodyPr>
          <a:lstStyle/>
          <a:p>
            <a:pPr algn="ctr"/>
            <a:r>
              <a:rPr lang="zh-CN" altLang="en-US" sz="2400" dirty="0" smtClean="0">
                <a:solidFill>
                  <a:srgbClr val="FF0000"/>
                </a:solidFill>
                <a:latin typeface="微软雅黑" panose="020B0503020204020204" pitchFamily="34" charset="-122"/>
                <a:ea typeface="微软雅黑" panose="020B0503020204020204" pitchFamily="34" charset="-122"/>
              </a:rPr>
              <a:t>监督学习（</a:t>
            </a:r>
            <a:r>
              <a:rPr lang="en-US" altLang="zh-CN" sz="2400" dirty="0" smtClean="0">
                <a:solidFill>
                  <a:srgbClr val="FF0000"/>
                </a:solidFill>
                <a:latin typeface="微软雅黑" panose="020B0503020204020204" pitchFamily="34" charset="-122"/>
                <a:ea typeface="微软雅黑" panose="020B0503020204020204" pitchFamily="34" charset="-122"/>
              </a:rPr>
              <a:t>Supervised Learning</a:t>
            </a:r>
            <a:r>
              <a:rPr lang="zh-CN" altLang="en-US" sz="2400" dirty="0" smtClean="0">
                <a:solidFill>
                  <a:srgbClr val="FF0000"/>
                </a:solidFill>
                <a:latin typeface="微软雅黑" panose="020B0503020204020204" pitchFamily="34" charset="-122"/>
                <a:ea typeface="微软雅黑" panose="020B0503020204020204" pitchFamily="34" charset="-122"/>
              </a:rPr>
              <a:t>）</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27" name="矩形 26"/>
          <p:cNvSpPr/>
          <p:nvPr/>
        </p:nvSpPr>
        <p:spPr>
          <a:xfrm>
            <a:off x="1590562" y="333215"/>
            <a:ext cx="7009360"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如何使用深度学习解决图像识别</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06612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99194" y="1440557"/>
            <a:ext cx="7693114"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smtClean="0">
                <a:solidFill>
                  <a:srgbClr val="CC0099"/>
                </a:solidFill>
                <a:latin typeface="微软雅黑" panose="020B0503020204020204" pitchFamily="34" charset="-122"/>
                <a:ea typeface="微软雅黑" panose="020B0503020204020204" pitchFamily="34" charset="-122"/>
              </a:rPr>
              <a:t>图像识别</a:t>
            </a:r>
            <a:endParaRPr lang="zh-CN" altLang="en-US" sz="2400" b="1" dirty="0">
              <a:solidFill>
                <a:srgbClr val="CC0099"/>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1231283" y="2732017"/>
            <a:ext cx="1857555" cy="11731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建立模型</a:t>
            </a:r>
            <a:endParaRPr lang="zh-CN" altLang="en-US" dirty="0">
              <a:latin typeface="微软雅黑" panose="020B0503020204020204" pitchFamily="34" charset="-122"/>
              <a:ea typeface="微软雅黑" panose="020B0503020204020204" pitchFamily="34" charset="-122"/>
            </a:endParaRPr>
          </a:p>
        </p:txBody>
      </p:sp>
      <p:sp>
        <p:nvSpPr>
          <p:cNvPr id="16" name="右箭头 15"/>
          <p:cNvSpPr/>
          <p:nvPr/>
        </p:nvSpPr>
        <p:spPr>
          <a:xfrm>
            <a:off x="3445396" y="3243850"/>
            <a:ext cx="1121434" cy="25879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 name="圆角矩形 38"/>
          <p:cNvSpPr/>
          <p:nvPr/>
        </p:nvSpPr>
        <p:spPr>
          <a:xfrm>
            <a:off x="5058536" y="2732017"/>
            <a:ext cx="1857555" cy="11731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损失函数</a:t>
            </a:r>
            <a:endParaRPr lang="zh-CN" altLang="en-US" dirty="0">
              <a:latin typeface="微软雅黑" panose="020B0503020204020204" pitchFamily="34" charset="-122"/>
              <a:ea typeface="微软雅黑" panose="020B0503020204020204" pitchFamily="34" charset="-122"/>
            </a:endParaRPr>
          </a:p>
        </p:txBody>
      </p:sp>
      <p:sp>
        <p:nvSpPr>
          <p:cNvPr id="40" name="右箭头 39"/>
          <p:cNvSpPr/>
          <p:nvPr/>
        </p:nvSpPr>
        <p:spPr>
          <a:xfrm>
            <a:off x="7450928" y="3243849"/>
            <a:ext cx="1121434" cy="25879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41" name="圆角矩形 40"/>
          <p:cNvSpPr/>
          <p:nvPr/>
        </p:nvSpPr>
        <p:spPr>
          <a:xfrm>
            <a:off x="9262476" y="2732017"/>
            <a:ext cx="1857555" cy="11731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参数学习</a:t>
            </a:r>
            <a:endParaRPr lang="zh-CN" altLang="en-US" dirty="0">
              <a:latin typeface="微软雅黑" panose="020B0503020204020204" pitchFamily="34" charset="-122"/>
              <a:ea typeface="微软雅黑" panose="020B0503020204020204" pitchFamily="34" charset="-122"/>
            </a:endParaRPr>
          </a:p>
        </p:txBody>
      </p:sp>
      <p:cxnSp>
        <p:nvCxnSpPr>
          <p:cNvPr id="19" name="直接箭头连接符 18"/>
          <p:cNvCxnSpPr/>
          <p:nvPr/>
        </p:nvCxnSpPr>
        <p:spPr>
          <a:xfrm flipV="1">
            <a:off x="7971388" y="3950901"/>
            <a:ext cx="0" cy="678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流程图: 数据 23"/>
          <p:cNvSpPr/>
          <p:nvPr/>
        </p:nvSpPr>
        <p:spPr>
          <a:xfrm>
            <a:off x="5058536" y="4629513"/>
            <a:ext cx="5543909" cy="164477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 name="矩形 25"/>
          <p:cNvSpPr/>
          <p:nvPr/>
        </p:nvSpPr>
        <p:spPr>
          <a:xfrm>
            <a:off x="7101440" y="6346921"/>
            <a:ext cx="646332" cy="369332"/>
          </a:xfrm>
          <a:prstGeom prst="rect">
            <a:avLst/>
          </a:prstGeom>
        </p:spPr>
        <p:txBody>
          <a:bodyPr wrap="none">
            <a:spAutoFit/>
          </a:bodyPr>
          <a:lstStyle/>
          <a:p>
            <a:pPr algn="ctr"/>
            <a:r>
              <a:rPr lang="zh-CN" altLang="en-US" dirty="0" smtClean="0">
                <a:latin typeface="微软雅黑" panose="020B0503020204020204" pitchFamily="34" charset="-122"/>
                <a:ea typeface="微软雅黑" panose="020B0503020204020204" pitchFamily="34" charset="-122"/>
              </a:rPr>
              <a:t>答案</a:t>
            </a:r>
            <a:endParaRPr lang="zh-CN" altLang="en-US" dirty="0">
              <a:latin typeface="微软雅黑" panose="020B0503020204020204" pitchFamily="34" charset="-122"/>
              <a:ea typeface="微软雅黑" panose="020B0503020204020204" pitchFamily="34" charset="-122"/>
            </a:endParaRPr>
          </a:p>
        </p:txBody>
      </p:sp>
      <p:sp>
        <p:nvSpPr>
          <p:cNvPr id="28" name="矩形 27"/>
          <p:cNvSpPr/>
          <p:nvPr/>
        </p:nvSpPr>
        <p:spPr>
          <a:xfrm>
            <a:off x="1930567" y="2267424"/>
            <a:ext cx="415498" cy="369332"/>
          </a:xfrm>
          <a:prstGeom prst="rect">
            <a:avLst/>
          </a:prstGeom>
        </p:spPr>
        <p:txBody>
          <a:bodyPr wrap="none">
            <a:spAutoFit/>
          </a:bodyPr>
          <a:lstStyle/>
          <a:p>
            <a:pPr algn="ctr"/>
            <a:r>
              <a:rPr lang="zh-CN" altLang="en-US" dirty="0" smtClean="0">
                <a:solidFill>
                  <a:srgbClr val="7030A0"/>
                </a:solidFill>
                <a:latin typeface="微软雅黑" panose="020B0503020204020204" pitchFamily="34" charset="-122"/>
                <a:ea typeface="微软雅黑" panose="020B0503020204020204" pitchFamily="34" charset="-122"/>
              </a:rPr>
              <a:t>人</a:t>
            </a:r>
            <a:endParaRPr lang="zh-CN" altLang="en-US" dirty="0">
              <a:solidFill>
                <a:srgbClr val="7030A0"/>
              </a:solidFill>
              <a:latin typeface="微软雅黑" panose="020B0503020204020204" pitchFamily="34" charset="-122"/>
              <a:ea typeface="微软雅黑" panose="020B0503020204020204" pitchFamily="34" charset="-122"/>
            </a:endParaRPr>
          </a:p>
        </p:txBody>
      </p:sp>
      <p:sp>
        <p:nvSpPr>
          <p:cNvPr id="74" name="矩形 73"/>
          <p:cNvSpPr/>
          <p:nvPr/>
        </p:nvSpPr>
        <p:spPr>
          <a:xfrm>
            <a:off x="5779564" y="2225192"/>
            <a:ext cx="415498" cy="369332"/>
          </a:xfrm>
          <a:prstGeom prst="rect">
            <a:avLst/>
          </a:prstGeom>
        </p:spPr>
        <p:txBody>
          <a:bodyPr wrap="none">
            <a:spAutoFit/>
          </a:bodyPr>
          <a:lstStyle/>
          <a:p>
            <a:pPr algn="ctr"/>
            <a:r>
              <a:rPr lang="zh-CN" altLang="en-US" dirty="0" smtClean="0">
                <a:solidFill>
                  <a:srgbClr val="7030A0"/>
                </a:solidFill>
                <a:latin typeface="微软雅黑" panose="020B0503020204020204" pitchFamily="34" charset="-122"/>
                <a:ea typeface="微软雅黑" panose="020B0503020204020204" pitchFamily="34" charset="-122"/>
              </a:rPr>
              <a:t>人</a:t>
            </a:r>
            <a:endParaRPr lang="zh-CN" altLang="en-US" dirty="0">
              <a:solidFill>
                <a:srgbClr val="7030A0"/>
              </a:solidFill>
              <a:latin typeface="微软雅黑" panose="020B0503020204020204" pitchFamily="34" charset="-122"/>
              <a:ea typeface="微软雅黑" panose="020B0503020204020204" pitchFamily="34" charset="-122"/>
            </a:endParaRPr>
          </a:p>
        </p:txBody>
      </p:sp>
      <p:sp>
        <p:nvSpPr>
          <p:cNvPr id="75" name="矩形 74"/>
          <p:cNvSpPr/>
          <p:nvPr/>
        </p:nvSpPr>
        <p:spPr>
          <a:xfrm>
            <a:off x="9909275" y="2267424"/>
            <a:ext cx="646332" cy="369332"/>
          </a:xfrm>
          <a:prstGeom prst="rect">
            <a:avLst/>
          </a:prstGeom>
        </p:spPr>
        <p:txBody>
          <a:bodyPr wrap="none">
            <a:spAutoFit/>
          </a:bodyPr>
          <a:lstStyle/>
          <a:p>
            <a:pPr algn="ctr"/>
            <a:r>
              <a:rPr lang="zh-CN" altLang="en-US" dirty="0" smtClean="0">
                <a:solidFill>
                  <a:srgbClr val="7030A0"/>
                </a:solidFill>
                <a:latin typeface="微软雅黑" panose="020B0503020204020204" pitchFamily="34" charset="-122"/>
                <a:ea typeface="微软雅黑" panose="020B0503020204020204" pitchFamily="34" charset="-122"/>
              </a:rPr>
              <a:t>机器</a:t>
            </a:r>
            <a:endParaRPr lang="zh-CN" altLang="en-US" dirty="0">
              <a:solidFill>
                <a:srgbClr val="7030A0"/>
              </a:solidFill>
              <a:latin typeface="微软雅黑" panose="020B0503020204020204" pitchFamily="34" charset="-122"/>
              <a:ea typeface="微软雅黑" panose="020B0503020204020204" pitchFamily="34" charset="-122"/>
            </a:endParaRPr>
          </a:p>
        </p:txBody>
      </p:sp>
      <p:cxnSp>
        <p:nvCxnSpPr>
          <p:cNvPr id="6" name="直接箭头连接符 5"/>
          <p:cNvCxnSpPr/>
          <p:nvPr/>
        </p:nvCxnSpPr>
        <p:spPr>
          <a:xfrm flipV="1">
            <a:off x="6671094" y="6032740"/>
            <a:ext cx="1901268" cy="115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直接箭头连接符 7"/>
          <p:cNvCxnSpPr/>
          <p:nvPr/>
        </p:nvCxnSpPr>
        <p:spPr>
          <a:xfrm flipV="1">
            <a:off x="6671094" y="4735004"/>
            <a:ext cx="5751" cy="13092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椭圆 16"/>
          <p:cNvSpPr/>
          <p:nvPr/>
        </p:nvSpPr>
        <p:spPr>
          <a:xfrm>
            <a:off x="6832817" y="5719394"/>
            <a:ext cx="54052" cy="460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0" name="直接连接符 19"/>
          <p:cNvCxnSpPr/>
          <p:nvPr/>
        </p:nvCxnSpPr>
        <p:spPr>
          <a:xfrm flipV="1">
            <a:off x="6671094" y="5025838"/>
            <a:ext cx="625204" cy="1006902"/>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p:cNvSpPr/>
              <p:nvPr/>
            </p:nvSpPr>
            <p:spPr>
              <a:xfrm>
                <a:off x="9702207" y="4059106"/>
                <a:ext cx="12697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FF0000"/>
                          </a:solidFill>
                          <a:latin typeface="Cambria Math" panose="02040503050406030204" pitchFamily="18" charset="0"/>
                        </a:rPr>
                        <m:t>𝑓</m:t>
                      </m:r>
                      <m:r>
                        <a:rPr lang="en-US" altLang="zh-CN" i="1" dirty="0" smtClean="0">
                          <a:solidFill>
                            <a:srgbClr val="FF0000"/>
                          </a:solidFill>
                          <a:latin typeface="Cambria Math" panose="02040503050406030204" pitchFamily="18" charset="0"/>
                        </a:rPr>
                        <m:t>(</m:t>
                      </m:r>
                      <m:r>
                        <a:rPr lang="en-US" altLang="zh-CN" i="1" dirty="0" smtClean="0">
                          <a:solidFill>
                            <a:srgbClr val="FF0000"/>
                          </a:solidFill>
                          <a:latin typeface="Cambria Math" panose="02040503050406030204" pitchFamily="18" charset="0"/>
                        </a:rPr>
                        <m:t>𝑥</m:t>
                      </m:r>
                      <m:r>
                        <a:rPr lang="en-US" altLang="zh-CN" i="1" dirty="0" smtClean="0">
                          <a:solidFill>
                            <a:srgbClr val="FF0000"/>
                          </a:solidFill>
                          <a:latin typeface="Cambria Math" panose="02040503050406030204" pitchFamily="18" charset="0"/>
                        </a:rPr>
                        <m:t>)=2</m:t>
                      </m:r>
                      <m:r>
                        <a:rPr lang="en-US" altLang="zh-CN" i="1" dirty="0" smtClean="0">
                          <a:solidFill>
                            <a:srgbClr val="FF0000"/>
                          </a:solidFill>
                          <a:latin typeface="Cambria Math" panose="02040503050406030204" pitchFamily="18" charset="0"/>
                        </a:rPr>
                        <m:t>𝑥</m:t>
                      </m:r>
                    </m:oMath>
                  </m:oMathPara>
                </a14:m>
                <a:endParaRPr lang="zh-CN" altLang="en-US"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21" name="矩形 20"/>
              <p:cNvSpPr>
                <a:spLocks noRot="1" noChangeAspect="1" noMove="1" noResize="1" noEditPoints="1" noAdjustHandles="1" noChangeArrowheads="1" noChangeShapeType="1" noTextEdit="1"/>
              </p:cNvSpPr>
              <p:nvPr/>
            </p:nvSpPr>
            <p:spPr>
              <a:xfrm>
                <a:off x="9702207" y="4059106"/>
                <a:ext cx="1269770" cy="369332"/>
              </a:xfrm>
              <a:prstGeom prst="rect">
                <a:avLst/>
              </a:prstGeom>
              <a:blipFill rotWithShape="0">
                <a:blip r:embed="rId2"/>
                <a:stretch>
                  <a:fillRect b="-15000"/>
                </a:stretch>
              </a:blipFill>
            </p:spPr>
            <p:txBody>
              <a:bodyPr/>
              <a:lstStyle/>
              <a:p>
                <a:r>
                  <a:rPr lang="zh-CN" altLang="en-US">
                    <a:noFill/>
                  </a:rPr>
                  <a:t> </a:t>
                </a:r>
              </a:p>
            </p:txBody>
          </p:sp>
        </mc:Fallback>
      </mc:AlternateContent>
      <p:sp>
        <p:nvSpPr>
          <p:cNvPr id="22" name="矩形 21"/>
          <p:cNvSpPr/>
          <p:nvPr/>
        </p:nvSpPr>
        <p:spPr>
          <a:xfrm>
            <a:off x="8497344" y="5966506"/>
            <a:ext cx="252149" cy="307777"/>
          </a:xfrm>
          <a:prstGeom prst="rect">
            <a:avLst/>
          </a:prstGeom>
        </p:spPr>
        <p:txBody>
          <a:bodyPr wrap="square">
            <a:spAutoFit/>
          </a:bodyPr>
          <a:lstStyle/>
          <a:p>
            <a:r>
              <a:rPr lang="en-US" altLang="zh-CN" sz="1400" dirty="0" smtClean="0">
                <a:latin typeface="微软雅黑" panose="020B0503020204020204" pitchFamily="34" charset="-122"/>
                <a:ea typeface="微软雅黑" panose="020B0503020204020204" pitchFamily="34" charset="-122"/>
              </a:rPr>
              <a:t>X</a:t>
            </a:r>
            <a:endParaRPr lang="zh-CN" altLang="en-US" sz="1400" dirty="0">
              <a:latin typeface="微软雅黑" panose="020B0503020204020204" pitchFamily="34" charset="-122"/>
              <a:ea typeface="微软雅黑" panose="020B0503020204020204" pitchFamily="34" charset="-122"/>
            </a:endParaRPr>
          </a:p>
        </p:txBody>
      </p:sp>
      <p:sp>
        <p:nvSpPr>
          <p:cNvPr id="42" name="矩形 41"/>
          <p:cNvSpPr/>
          <p:nvPr/>
        </p:nvSpPr>
        <p:spPr>
          <a:xfrm>
            <a:off x="6431231" y="4612570"/>
            <a:ext cx="252149" cy="307777"/>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Y</a:t>
            </a:r>
            <a:endParaRPr lang="zh-CN" altLang="en-US" sz="1400" dirty="0">
              <a:latin typeface="微软雅黑" panose="020B0503020204020204" pitchFamily="34" charset="-122"/>
              <a:ea typeface="微软雅黑" panose="020B0503020204020204" pitchFamily="34" charset="-122"/>
            </a:endParaRPr>
          </a:p>
        </p:txBody>
      </p:sp>
      <p:sp>
        <p:nvSpPr>
          <p:cNvPr id="43" name="矩形 42"/>
          <p:cNvSpPr/>
          <p:nvPr/>
        </p:nvSpPr>
        <p:spPr>
          <a:xfrm>
            <a:off x="6485025" y="5995850"/>
            <a:ext cx="252149" cy="307777"/>
          </a:xfrm>
          <a:prstGeom prst="rect">
            <a:avLst/>
          </a:prstGeom>
        </p:spPr>
        <p:txBody>
          <a:bodyPr wrap="square">
            <a:spAutoFit/>
          </a:bodyPr>
          <a:lstStyle/>
          <a:p>
            <a:r>
              <a:rPr lang="en-US" altLang="zh-CN" sz="1400" dirty="0" smtClean="0">
                <a:latin typeface="微软雅黑" panose="020B0503020204020204" pitchFamily="34" charset="-122"/>
                <a:ea typeface="微软雅黑" panose="020B0503020204020204" pitchFamily="34" charset="-122"/>
              </a:rPr>
              <a:t>0</a:t>
            </a:r>
            <a:endParaRPr lang="zh-CN" altLang="en-US" sz="1400" dirty="0">
              <a:latin typeface="微软雅黑" panose="020B0503020204020204" pitchFamily="34" charset="-122"/>
              <a:ea typeface="微软雅黑" panose="020B0503020204020204" pitchFamily="34" charset="-122"/>
            </a:endParaRPr>
          </a:p>
        </p:txBody>
      </p:sp>
      <p:sp>
        <p:nvSpPr>
          <p:cNvPr id="44" name="椭圆 43"/>
          <p:cNvSpPr/>
          <p:nvPr/>
        </p:nvSpPr>
        <p:spPr>
          <a:xfrm>
            <a:off x="6764200" y="5788404"/>
            <a:ext cx="54052" cy="460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5" name="椭圆 44"/>
          <p:cNvSpPr/>
          <p:nvPr/>
        </p:nvSpPr>
        <p:spPr>
          <a:xfrm>
            <a:off x="6737174" y="5891842"/>
            <a:ext cx="54052" cy="460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6" name="椭圆 45"/>
          <p:cNvSpPr/>
          <p:nvPr/>
        </p:nvSpPr>
        <p:spPr>
          <a:xfrm>
            <a:off x="6956670" y="5532567"/>
            <a:ext cx="54052" cy="460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7" name="椭圆 46"/>
          <p:cNvSpPr/>
          <p:nvPr/>
        </p:nvSpPr>
        <p:spPr>
          <a:xfrm>
            <a:off x="7068663" y="5307091"/>
            <a:ext cx="54052" cy="460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8" name="椭圆 47"/>
          <p:cNvSpPr/>
          <p:nvPr/>
        </p:nvSpPr>
        <p:spPr>
          <a:xfrm>
            <a:off x="7010722" y="5423297"/>
            <a:ext cx="54052" cy="460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9" name="椭圆 48"/>
          <p:cNvSpPr/>
          <p:nvPr/>
        </p:nvSpPr>
        <p:spPr>
          <a:xfrm>
            <a:off x="7169304" y="5199845"/>
            <a:ext cx="54052" cy="460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椭圆 51"/>
          <p:cNvSpPr/>
          <p:nvPr/>
        </p:nvSpPr>
        <p:spPr>
          <a:xfrm>
            <a:off x="6880840" y="5617315"/>
            <a:ext cx="54052" cy="460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3" name="矩形 52"/>
              <p:cNvSpPr/>
              <p:nvPr/>
            </p:nvSpPr>
            <p:spPr>
              <a:xfrm>
                <a:off x="872688" y="4105541"/>
                <a:ext cx="28827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FF0000"/>
                          </a:solidFill>
                          <a:latin typeface="Cambria Math" panose="02040503050406030204" pitchFamily="18" charset="0"/>
                        </a:rPr>
                        <m:t>{</m:t>
                      </m:r>
                      <m:r>
                        <a:rPr lang="en-US" altLang="zh-CN" i="1" dirty="0" smtClean="0">
                          <a:solidFill>
                            <a:srgbClr val="FF0000"/>
                          </a:solidFill>
                          <a:latin typeface="Cambria Math" panose="02040503050406030204" pitchFamily="18" charset="0"/>
                        </a:rPr>
                        <m:t>𝑓</m:t>
                      </m:r>
                      <m:r>
                        <a:rPr lang="en-US" altLang="zh-CN" i="1" dirty="0" smtClean="0">
                          <a:solidFill>
                            <a:srgbClr val="FF0000"/>
                          </a:solidFill>
                          <a:latin typeface="Cambria Math" panose="02040503050406030204" pitchFamily="18" charset="0"/>
                        </a:rPr>
                        <m:t>(</m:t>
                      </m:r>
                      <m:r>
                        <a:rPr lang="en-US" altLang="zh-CN" i="1" dirty="0" smtClean="0">
                          <a:solidFill>
                            <a:srgbClr val="FF0000"/>
                          </a:solidFill>
                          <a:latin typeface="Cambria Math" panose="02040503050406030204" pitchFamily="18" charset="0"/>
                        </a:rPr>
                        <m:t>𝑥</m:t>
                      </m:r>
                      <m:r>
                        <a:rPr lang="en-US" altLang="zh-CN" i="1" dirty="0" smtClean="0">
                          <a:solidFill>
                            <a:srgbClr val="FF0000"/>
                          </a:solidFill>
                          <a:latin typeface="Cambria Math" panose="02040503050406030204" pitchFamily="18" charset="0"/>
                        </a:rPr>
                        <m:t>)=</m:t>
                      </m:r>
                      <m:r>
                        <a:rPr lang="en-US" altLang="zh-CN" i="1" dirty="0" err="1" smtClean="0">
                          <a:solidFill>
                            <a:srgbClr val="FF0000"/>
                          </a:solidFill>
                          <a:latin typeface="Cambria Math" panose="02040503050406030204" pitchFamily="18" charset="0"/>
                        </a:rPr>
                        <m:t>𝑘𝑥</m:t>
                      </m:r>
                      <m:r>
                        <a:rPr lang="en-US" altLang="zh-CN" i="1" dirty="0" err="1" smtClean="0">
                          <a:solidFill>
                            <a:srgbClr val="FF0000"/>
                          </a:solidFill>
                          <a:latin typeface="Cambria Math" panose="02040503050406030204" pitchFamily="18" charset="0"/>
                        </a:rPr>
                        <m:t>|</m:t>
                      </m:r>
                      <m:r>
                        <a:rPr lang="en-US" altLang="zh-CN" i="1" dirty="0" err="1" smtClean="0">
                          <a:solidFill>
                            <a:srgbClr val="FF0000"/>
                          </a:solidFill>
                          <a:latin typeface="Cambria Math" panose="02040503050406030204" pitchFamily="18" charset="0"/>
                        </a:rPr>
                        <m:t>𝑘</m:t>
                      </m:r>
                      <m:r>
                        <a:rPr lang="en-US" altLang="zh-CN" i="1" dirty="0" smtClean="0">
                          <a:solidFill>
                            <a:srgbClr val="FF0000"/>
                          </a:solidFill>
                          <a:latin typeface="Cambria Math" panose="02040503050406030204" pitchFamily="18" charset="0"/>
                        </a:rPr>
                        <m:t>=1,2,3……}</m:t>
                      </m:r>
                    </m:oMath>
                  </m:oMathPara>
                </a14:m>
                <a:endParaRPr lang="zh-CN" altLang="en-US" sz="1400" i="1"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53" name="矩形 52"/>
              <p:cNvSpPr>
                <a:spLocks noRot="1" noChangeAspect="1" noMove="1" noResize="1" noEditPoints="1" noAdjustHandles="1" noChangeArrowheads="1" noChangeShapeType="1" noTextEdit="1"/>
              </p:cNvSpPr>
              <p:nvPr/>
            </p:nvSpPr>
            <p:spPr>
              <a:xfrm>
                <a:off x="872688" y="4105541"/>
                <a:ext cx="2882712" cy="369332"/>
              </a:xfrm>
              <a:prstGeom prst="rect">
                <a:avLst/>
              </a:prstGeom>
              <a:blipFill rotWithShape="0">
                <a:blip r:embed="rId3"/>
                <a:stretch>
                  <a:fillRect b="-16393"/>
                </a:stretch>
              </a:blipFill>
            </p:spPr>
            <p:txBody>
              <a:bodyPr/>
              <a:lstStyle/>
              <a:p>
                <a:r>
                  <a:rPr lang="zh-CN" altLang="en-US">
                    <a:noFill/>
                  </a:rPr>
                  <a:t> </a:t>
                </a:r>
              </a:p>
            </p:txBody>
          </p:sp>
        </mc:Fallback>
      </mc:AlternateContent>
      <p:sp>
        <p:nvSpPr>
          <p:cNvPr id="55" name="椭圆 54"/>
          <p:cNvSpPr/>
          <p:nvPr/>
        </p:nvSpPr>
        <p:spPr>
          <a:xfrm>
            <a:off x="7223316" y="5087702"/>
            <a:ext cx="54052" cy="460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6" name="矩形 55"/>
              <p:cNvSpPr/>
              <p:nvPr/>
            </p:nvSpPr>
            <p:spPr>
              <a:xfrm>
                <a:off x="5024223" y="3932928"/>
                <a:ext cx="2152128"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𝑚𝑖𝑛</m:t>
                      </m:r>
                      <m:nary>
                        <m:naryPr>
                          <m:chr m:val="∑"/>
                          <m:subHide m:val="on"/>
                          <m:supHide m:val="on"/>
                          <m:ctrlPr>
                            <a:rPr lang="en-US" altLang="zh-CN" i="1" smtClean="0">
                              <a:solidFill>
                                <a:srgbClr val="FF0000"/>
                              </a:solidFill>
                              <a:latin typeface="Cambria Math" panose="02040503050406030204" pitchFamily="18" charset="0"/>
                            </a:rPr>
                          </m:ctrlPr>
                        </m:naryPr>
                        <m:sub/>
                        <m:sup/>
                        <m:e>
                          <m:sSup>
                            <m:sSupPr>
                              <m:ctrlPr>
                                <a:rPr lang="en-US" altLang="zh-CN" b="0" i="1" smtClean="0">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𝑦</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𝑓</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e>
                            <m:sup>
                              <m:r>
                                <a:rPr lang="en-US" altLang="zh-CN" b="0" i="1" smtClean="0">
                                  <a:solidFill>
                                    <a:srgbClr val="FF0000"/>
                                  </a:solidFill>
                                  <a:latin typeface="Cambria Math" panose="02040503050406030204" pitchFamily="18" charset="0"/>
                                </a:rPr>
                                <m:t>2</m:t>
                              </m:r>
                            </m:sup>
                          </m:sSup>
                        </m:e>
                      </m:nary>
                    </m:oMath>
                  </m:oMathPara>
                </a14:m>
                <a:endParaRPr lang="zh-CN" altLang="en-US" sz="1400" i="1" dirty="0">
                  <a:latin typeface="微软雅黑" panose="020B0503020204020204" pitchFamily="34" charset="-122"/>
                  <a:ea typeface="微软雅黑" panose="020B0503020204020204" pitchFamily="34" charset="-122"/>
                </a:endParaRPr>
              </a:p>
            </p:txBody>
          </p:sp>
        </mc:Choice>
        <mc:Fallback xmlns="">
          <p:sp>
            <p:nvSpPr>
              <p:cNvPr id="56" name="矩形 55"/>
              <p:cNvSpPr>
                <a:spLocks noRot="1" noChangeAspect="1" noMove="1" noResize="1" noEditPoints="1" noAdjustHandles="1" noChangeArrowheads="1" noChangeShapeType="1" noTextEdit="1"/>
              </p:cNvSpPr>
              <p:nvPr/>
            </p:nvSpPr>
            <p:spPr>
              <a:xfrm>
                <a:off x="5024223" y="3932928"/>
                <a:ext cx="2152128" cy="763094"/>
              </a:xfrm>
              <a:prstGeom prst="rect">
                <a:avLst/>
              </a:prstGeom>
              <a:blipFill rotWithShape="0">
                <a:blip r:embed="rId4"/>
                <a:stretch>
                  <a:fillRect/>
                </a:stretch>
              </a:blipFill>
            </p:spPr>
            <p:txBody>
              <a:bodyPr/>
              <a:lstStyle/>
              <a:p>
                <a:r>
                  <a:rPr lang="zh-CN" altLang="en-US">
                    <a:noFill/>
                  </a:rPr>
                  <a:t> </a:t>
                </a:r>
              </a:p>
            </p:txBody>
          </p:sp>
        </mc:Fallback>
      </mc:AlternateContent>
      <p:sp>
        <p:nvSpPr>
          <p:cNvPr id="34" name="矩形 33"/>
          <p:cNvSpPr/>
          <p:nvPr/>
        </p:nvSpPr>
        <p:spPr>
          <a:xfrm>
            <a:off x="1590562" y="333215"/>
            <a:ext cx="7009360"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如何使用深度学习解决图像识别</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49130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208" y="419365"/>
            <a:ext cx="394168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图像识别实际目标</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1293877" y="1434070"/>
            <a:ext cx="7423861" cy="592470"/>
          </a:xfrm>
          <a:prstGeom prst="rect">
            <a:avLst/>
          </a:prstGeom>
        </p:spPr>
        <p:txBody>
          <a:bodyPr wrap="square">
            <a:spAutoFit/>
          </a:bodyPr>
          <a:lstStyle/>
          <a:p>
            <a:pPr lvl="0">
              <a:lnSpc>
                <a:spcPct val="125000"/>
              </a:lnSpc>
            </a:pPr>
            <a:r>
              <a:rPr lang="zh-CN" altLang="en-US" sz="2600" b="1" noProof="0" dirty="0" smtClean="0">
                <a:solidFill>
                  <a:srgbClr val="ED7D31">
                    <a:lumMod val="75000"/>
                  </a:srgbClr>
                </a:solidFill>
                <a:latin typeface="微软雅黑" panose="020B0503020204020204" pitchFamily="34" charset="-122"/>
                <a:ea typeface="微软雅黑" panose="020B0503020204020204" pitchFamily="34" charset="-122"/>
              </a:rPr>
              <a:t>让计算机将语义概念相似的图像划分为同一类别</a:t>
            </a:r>
            <a:endParaRPr kumimoji="0" lang="zh-CN" altLang="en-US" sz="2600" b="1" i="0" u="none" strike="noStrike" kern="1200" cap="none" spc="0" normalizeH="0" baseline="0" noProof="0" dirty="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8700" y="2151786"/>
            <a:ext cx="5808197" cy="4706214"/>
          </a:xfrm>
          <a:prstGeom prst="rect">
            <a:avLst/>
          </a:prstGeom>
        </p:spPr>
      </p:pic>
    </p:spTree>
    <p:extLst>
      <p:ext uri="{BB962C8B-B14F-4D97-AF65-F5344CB8AC3E}">
        <p14:creationId xmlns:p14="http://schemas.microsoft.com/office/powerpoint/2010/main" val="12245742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圆角矩形 42"/>
          <p:cNvSpPr/>
          <p:nvPr/>
        </p:nvSpPr>
        <p:spPr>
          <a:xfrm>
            <a:off x="1222744" y="3372476"/>
            <a:ext cx="1718161" cy="97671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建立模型</a:t>
            </a:r>
            <a:endParaRPr lang="zh-CN" altLang="en-US" dirty="0">
              <a:latin typeface="微软雅黑" panose="020B0503020204020204" pitchFamily="34" charset="-122"/>
              <a:ea typeface="微软雅黑" panose="020B0503020204020204" pitchFamily="34" charset="-122"/>
            </a:endParaRPr>
          </a:p>
        </p:txBody>
      </p:sp>
      <p:graphicFrame>
        <p:nvGraphicFramePr>
          <p:cNvPr id="3" name="Object 12"/>
          <p:cNvGraphicFramePr>
            <a:graphicFrameLocks noChangeAspect="1"/>
          </p:cNvGraphicFramePr>
          <p:nvPr>
            <p:extLst>
              <p:ext uri="{D42A27DB-BD31-4B8C-83A1-F6EECF244321}">
                <p14:modId xmlns:p14="http://schemas.microsoft.com/office/powerpoint/2010/main" val="2830289123"/>
              </p:ext>
            </p:extLst>
          </p:nvPr>
        </p:nvGraphicFramePr>
        <p:xfrm>
          <a:off x="1416621" y="4342219"/>
          <a:ext cx="1109662" cy="461962"/>
        </p:xfrm>
        <a:graphic>
          <a:graphicData uri="http://schemas.openxmlformats.org/presentationml/2006/ole">
            <mc:AlternateContent xmlns:mc="http://schemas.openxmlformats.org/markup-compatibility/2006">
              <mc:Choice xmlns:v="urn:schemas-microsoft-com:vml" Requires="v">
                <p:oleObj spid="_x0000_s53448" name="方程式" r:id="rId3" imgW="520560" imgH="215640" progId="Equation.3">
                  <p:embed/>
                </p:oleObj>
              </mc:Choice>
              <mc:Fallback>
                <p:oleObj name="方程式" r:id="rId3" imgW="520560" imgH="215640" progId="Equation.3">
                  <p:embed/>
                  <p:pic>
                    <p:nvPicPr>
                      <p:cNvPr id="3" name="Object 12"/>
                      <p:cNvPicPr>
                        <a:picLocks noChangeAspect="1" noChangeArrowheads="1"/>
                      </p:cNvPicPr>
                      <p:nvPr/>
                    </p:nvPicPr>
                    <p:blipFill>
                      <a:blip r:embed="rId4"/>
                      <a:srcRect/>
                      <a:stretch>
                        <a:fillRect/>
                      </a:stretch>
                    </p:blipFill>
                    <p:spPr bwMode="auto">
                      <a:xfrm>
                        <a:off x="1416621" y="4342219"/>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圓角矩形 26"/>
          <p:cNvSpPr/>
          <p:nvPr/>
        </p:nvSpPr>
        <p:spPr>
          <a:xfrm>
            <a:off x="4130651" y="3369061"/>
            <a:ext cx="1692380" cy="98013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损失函数</a:t>
            </a:r>
            <a:endParaRPr lang="en-US" altLang="zh-TW" baseline="30000" dirty="0">
              <a:latin typeface="微软雅黑" panose="020B0503020204020204" pitchFamily="34" charset="-122"/>
              <a:ea typeface="微软雅黑" panose="020B0503020204020204" pitchFamily="34" charset="-122"/>
            </a:endParaRPr>
          </a:p>
        </p:txBody>
      </p:sp>
      <p:sp>
        <p:nvSpPr>
          <p:cNvPr id="9" name="矩形 8"/>
          <p:cNvSpPr/>
          <p:nvPr/>
        </p:nvSpPr>
        <p:spPr>
          <a:xfrm>
            <a:off x="5797080" y="2861271"/>
            <a:ext cx="1608041" cy="461665"/>
          </a:xfrm>
          <a:prstGeom prst="rect">
            <a:avLst/>
          </a:prstGeom>
        </p:spPr>
        <p:txBody>
          <a:bodyPr wrap="square">
            <a:spAutoFit/>
          </a:bodyPr>
          <a:lstStyle/>
          <a:p>
            <a:pPr algn="ctr"/>
            <a:r>
              <a:rPr lang="en-US" altLang="zh-TW" sz="2400" dirty="0" smtClean="0">
                <a:latin typeface="微软雅黑" panose="020B0503020204020204" pitchFamily="34" charset="-122"/>
                <a:ea typeface="微软雅黑" panose="020B0503020204020204" pitchFamily="34" charset="-122"/>
              </a:rPr>
              <a:t>“0”</a:t>
            </a:r>
            <a:endParaRPr lang="zh-TW" altLang="en-US" sz="2400" dirty="0">
              <a:latin typeface="微软雅黑" panose="020B0503020204020204" pitchFamily="34" charset="-122"/>
              <a:ea typeface="微软雅黑" panose="020B0503020204020204" pitchFamily="34" charset="-122"/>
            </a:endParaRPr>
          </a:p>
        </p:txBody>
      </p:sp>
      <p:pic>
        <p:nvPicPr>
          <p:cNvPr id="10" name="圖片 30"/>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6238917" y="2086055"/>
            <a:ext cx="720000" cy="720000"/>
          </a:xfrm>
          <a:prstGeom prst="rect">
            <a:avLst/>
          </a:prstGeom>
        </p:spPr>
      </p:pic>
      <p:pic>
        <p:nvPicPr>
          <p:cNvPr id="11" name="圖片 31"/>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7359849" y="2082975"/>
            <a:ext cx="720000" cy="720000"/>
          </a:xfrm>
          <a:prstGeom prst="rect">
            <a:avLst/>
          </a:prstGeom>
        </p:spPr>
      </p:pic>
      <p:sp>
        <p:nvSpPr>
          <p:cNvPr id="12" name="文字方塊 32"/>
          <p:cNvSpPr txBox="1"/>
          <p:nvPr/>
        </p:nvSpPr>
        <p:spPr>
          <a:xfrm>
            <a:off x="7272379" y="2893249"/>
            <a:ext cx="894939" cy="461665"/>
          </a:xfrm>
          <a:prstGeom prst="rect">
            <a:avLst/>
          </a:prstGeom>
          <a:noFill/>
        </p:spPr>
        <p:txBody>
          <a:bodyPr wrap="square" rtlCol="0">
            <a:spAutoFit/>
          </a:bodyPr>
          <a:lstStyle/>
          <a:p>
            <a:pPr algn="ctr"/>
            <a:r>
              <a:rPr lang="en-US" altLang="zh-TW" sz="2400" dirty="0" smtClean="0">
                <a:latin typeface="微软雅黑" panose="020B0503020204020204" pitchFamily="34" charset="-122"/>
                <a:ea typeface="微软雅黑" panose="020B0503020204020204" pitchFamily="34" charset="-122"/>
              </a:rPr>
              <a:t>“2”</a:t>
            </a:r>
            <a:endParaRPr lang="zh-TW" altLang="en-US" sz="2400" dirty="0">
              <a:latin typeface="微软雅黑" panose="020B0503020204020204" pitchFamily="34" charset="-122"/>
              <a:ea typeface="微软雅黑" panose="020B0503020204020204" pitchFamily="34" charset="-122"/>
            </a:endParaRPr>
          </a:p>
        </p:txBody>
      </p:sp>
      <p:sp>
        <p:nvSpPr>
          <p:cNvPr id="13" name="文字方塊 33"/>
          <p:cNvSpPr txBox="1"/>
          <p:nvPr/>
        </p:nvSpPr>
        <p:spPr>
          <a:xfrm>
            <a:off x="8462861" y="2878351"/>
            <a:ext cx="1016101" cy="461665"/>
          </a:xfrm>
          <a:prstGeom prst="rect">
            <a:avLst/>
          </a:prstGeom>
          <a:noFill/>
        </p:spPr>
        <p:txBody>
          <a:bodyPr wrap="square" rtlCol="0">
            <a:spAutoFit/>
          </a:bodyPr>
          <a:lstStyle/>
          <a:p>
            <a:pPr algn="ctr"/>
            <a:r>
              <a:rPr lang="en-US" altLang="zh-TW" sz="2400" dirty="0" smtClean="0">
                <a:latin typeface="微软雅黑" panose="020B0503020204020204" pitchFamily="34" charset="-122"/>
                <a:ea typeface="微软雅黑" panose="020B0503020204020204" pitchFamily="34" charset="-122"/>
              </a:rPr>
              <a:t>“5”</a:t>
            </a:r>
            <a:endParaRPr lang="zh-TW" altLang="en-US" sz="2400" dirty="0">
              <a:latin typeface="微软雅黑" panose="020B0503020204020204" pitchFamily="34" charset="-122"/>
              <a:ea typeface="微软雅黑" panose="020B0503020204020204" pitchFamily="34" charset="-122"/>
            </a:endParaRPr>
          </a:p>
        </p:txBody>
      </p:sp>
      <p:pic>
        <p:nvPicPr>
          <p:cNvPr id="14" name="圖片 34"/>
          <p:cNvPicPr preferRelativeResize="0">
            <a:picLocks/>
          </p:cNvPicPr>
          <p:nvPr/>
        </p:nvPicPr>
        <p:blipFill>
          <a:blip r:embed="rId7">
            <a:extLst>
              <a:ext uri="{28A0092B-C50C-407E-A947-70E740481C1C}">
                <a14:useLocalDpi xmlns:a14="http://schemas.microsoft.com/office/drawing/2010/main" val="0"/>
              </a:ext>
            </a:extLst>
          </a:blip>
          <a:stretch>
            <a:fillRect/>
          </a:stretch>
        </p:blipFill>
        <p:spPr>
          <a:xfrm>
            <a:off x="8550542" y="2091641"/>
            <a:ext cx="720000" cy="720000"/>
          </a:xfrm>
          <a:prstGeom prst="rect">
            <a:avLst/>
          </a:prstGeom>
        </p:spPr>
      </p:pic>
      <p:graphicFrame>
        <p:nvGraphicFramePr>
          <p:cNvPr id="15" name="Object 12"/>
          <p:cNvGraphicFramePr>
            <a:graphicFrameLocks noChangeAspect="1"/>
          </p:cNvGraphicFramePr>
          <p:nvPr>
            <p:extLst>
              <p:ext uri="{D42A27DB-BD31-4B8C-83A1-F6EECF244321}">
                <p14:modId xmlns:p14="http://schemas.microsoft.com/office/powerpoint/2010/main" val="1887798415"/>
              </p:ext>
            </p:extLst>
          </p:nvPr>
        </p:nvGraphicFramePr>
        <p:xfrm>
          <a:off x="7877828" y="4410094"/>
          <a:ext cx="433387" cy="488950"/>
        </p:xfrm>
        <a:graphic>
          <a:graphicData uri="http://schemas.openxmlformats.org/presentationml/2006/ole">
            <mc:AlternateContent xmlns:mc="http://schemas.openxmlformats.org/markup-compatibility/2006">
              <mc:Choice xmlns:v="urn:schemas-microsoft-com:vml" Requires="v">
                <p:oleObj spid="_x0000_s53449" name="方程式" r:id="rId8" imgW="203040" imgH="228600" progId="Equation.3">
                  <p:embed/>
                </p:oleObj>
              </mc:Choice>
              <mc:Fallback>
                <p:oleObj name="方程式" r:id="rId8" imgW="203040" imgH="228600" progId="Equation.3">
                  <p:embed/>
                  <p:pic>
                    <p:nvPicPr>
                      <p:cNvPr id="15" name="Object 12"/>
                      <p:cNvPicPr>
                        <a:picLocks noChangeAspect="1" noChangeArrowheads="1"/>
                      </p:cNvPicPr>
                      <p:nvPr/>
                    </p:nvPicPr>
                    <p:blipFill>
                      <a:blip r:embed="rId9"/>
                      <a:srcRect/>
                      <a:stretch>
                        <a:fillRect/>
                      </a:stretch>
                    </p:blipFill>
                    <p:spPr bwMode="auto">
                      <a:xfrm>
                        <a:off x="7877828" y="4410094"/>
                        <a:ext cx="43338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文字方塊 24"/>
          <p:cNvSpPr txBox="1"/>
          <p:nvPr/>
        </p:nvSpPr>
        <p:spPr>
          <a:xfrm>
            <a:off x="7161350" y="3696556"/>
            <a:ext cx="1262831" cy="400110"/>
          </a:xfrm>
          <a:prstGeom prst="rect">
            <a:avLst/>
          </a:prstGeom>
          <a:noFill/>
        </p:spPr>
        <p:txBody>
          <a:bodyPr wrap="square" rtlCol="0">
            <a:spAutoFit/>
          </a:bodyPr>
          <a:lstStyle/>
          <a:p>
            <a:pPr algn="ctr"/>
            <a:r>
              <a:rPr lang="zh-CN" altLang="en-US" sz="2000" dirty="0" smtClean="0">
                <a:latin typeface="微软雅黑" panose="020B0503020204020204" pitchFamily="34" charset="-122"/>
                <a:ea typeface="微软雅黑" panose="020B0503020204020204" pitchFamily="34" charset="-122"/>
              </a:rPr>
              <a:t>参数学习</a:t>
            </a:r>
            <a:endParaRPr lang="zh-TW" altLang="en-US" sz="2000" dirty="0">
              <a:latin typeface="微软雅黑" panose="020B0503020204020204" pitchFamily="34" charset="-122"/>
              <a:ea typeface="微软雅黑" panose="020B0503020204020204" pitchFamily="34" charset="-122"/>
            </a:endParaRPr>
          </a:p>
        </p:txBody>
      </p:sp>
      <p:sp>
        <p:nvSpPr>
          <p:cNvPr id="18" name="圓角矩形 37"/>
          <p:cNvSpPr/>
          <p:nvPr/>
        </p:nvSpPr>
        <p:spPr>
          <a:xfrm>
            <a:off x="6962970" y="5096605"/>
            <a:ext cx="1700794" cy="9618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TW" sz="2400" dirty="0">
                <a:latin typeface="微软雅黑" panose="020B0503020204020204" pitchFamily="34" charset="-122"/>
                <a:ea typeface="微软雅黑" panose="020B0503020204020204" pitchFamily="34" charset="-122"/>
              </a:rPr>
              <a:t> </a:t>
            </a:r>
            <a:r>
              <a:rPr lang="en-US" altLang="zh-TW" sz="2400" dirty="0" smtClean="0">
                <a:latin typeface="微软雅黑" panose="020B0503020204020204" pitchFamily="34" charset="-122"/>
                <a:ea typeface="微软雅黑" panose="020B0503020204020204" pitchFamily="34" charset="-122"/>
              </a:rPr>
              <a:t>Using</a:t>
            </a:r>
            <a:endParaRPr lang="en-US" altLang="zh-TW" sz="2400" dirty="0">
              <a:latin typeface="微软雅黑" panose="020B0503020204020204" pitchFamily="34" charset="-122"/>
              <a:ea typeface="微软雅黑" panose="020B0503020204020204" pitchFamily="34" charset="-122"/>
            </a:endParaRPr>
          </a:p>
        </p:txBody>
      </p:sp>
      <p:cxnSp>
        <p:nvCxnSpPr>
          <p:cNvPr id="19" name="直線單箭頭接點 40"/>
          <p:cNvCxnSpPr/>
          <p:nvPr/>
        </p:nvCxnSpPr>
        <p:spPr>
          <a:xfrm flipV="1">
            <a:off x="5930584" y="5516966"/>
            <a:ext cx="837957" cy="2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直線單箭頭接點 41"/>
          <p:cNvCxnSpPr/>
          <p:nvPr/>
        </p:nvCxnSpPr>
        <p:spPr>
          <a:xfrm flipV="1">
            <a:off x="8821227" y="5523157"/>
            <a:ext cx="74130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21" name="Object 12"/>
          <p:cNvGraphicFramePr>
            <a:graphicFrameLocks noChangeAspect="1"/>
          </p:cNvGraphicFramePr>
          <p:nvPr>
            <p:extLst>
              <p:ext uri="{D42A27DB-BD31-4B8C-83A1-F6EECF244321}">
                <p14:modId xmlns:p14="http://schemas.microsoft.com/office/powerpoint/2010/main" val="1276553199"/>
              </p:ext>
            </p:extLst>
          </p:nvPr>
        </p:nvGraphicFramePr>
        <p:xfrm>
          <a:off x="8124526" y="5297707"/>
          <a:ext cx="433388" cy="488950"/>
        </p:xfrm>
        <a:graphic>
          <a:graphicData uri="http://schemas.openxmlformats.org/presentationml/2006/ole">
            <mc:AlternateContent xmlns:mc="http://schemas.openxmlformats.org/markup-compatibility/2006">
              <mc:Choice xmlns:v="urn:schemas-microsoft-com:vml" Requires="v">
                <p:oleObj spid="_x0000_s53450" name="方程式" r:id="rId10" imgW="203040" imgH="228600" progId="Equation.3">
                  <p:embed/>
                </p:oleObj>
              </mc:Choice>
              <mc:Fallback>
                <p:oleObj name="方程式" r:id="rId10" imgW="203040" imgH="228600" progId="Equation.3">
                  <p:embed/>
                  <p:pic>
                    <p:nvPicPr>
                      <p:cNvPr id="21" name="Object 12"/>
                      <p:cNvPicPr>
                        <a:picLocks noChangeAspect="1" noChangeArrowheads="1"/>
                      </p:cNvPicPr>
                      <p:nvPr/>
                    </p:nvPicPr>
                    <p:blipFill>
                      <a:blip r:embed="rId11"/>
                      <a:srcRect/>
                      <a:stretch>
                        <a:fillRect/>
                      </a:stretch>
                    </p:blipFill>
                    <p:spPr bwMode="auto">
                      <a:xfrm>
                        <a:off x="8124526" y="5297707"/>
                        <a:ext cx="4333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2" name="Picture 12"/>
          <p:cNvPicPr preferRelativeResize="0">
            <a:picLocks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4813838" y="5157589"/>
            <a:ext cx="806819" cy="713116"/>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45"/>
          <p:cNvSpPr txBox="1"/>
          <p:nvPr/>
        </p:nvSpPr>
        <p:spPr>
          <a:xfrm>
            <a:off x="9270542" y="5332586"/>
            <a:ext cx="1944764" cy="369332"/>
          </a:xfrm>
          <a:prstGeom prst="rect">
            <a:avLst/>
          </a:prstGeom>
          <a:noFill/>
        </p:spPr>
        <p:txBody>
          <a:bodyPr wrap="square" rtlCol="0">
            <a:spAutoFit/>
          </a:bodyPr>
          <a:lstStyle/>
          <a:p>
            <a:pPr algn="ctr"/>
            <a:r>
              <a:rPr lang="en-US" altLang="zh-TW"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罗红霉素</a:t>
            </a:r>
            <a:r>
              <a:rPr lang="en-US" altLang="zh-TW" dirty="0" smtClean="0">
                <a:latin typeface="微软雅黑" panose="020B0503020204020204" pitchFamily="34" charset="-122"/>
                <a:ea typeface="微软雅黑" panose="020B0503020204020204" pitchFamily="34" charset="-122"/>
              </a:rPr>
              <a:t>”</a:t>
            </a:r>
            <a:endParaRPr lang="zh-TW" altLang="en-US" dirty="0">
              <a:latin typeface="微软雅黑" panose="020B0503020204020204" pitchFamily="34" charset="-122"/>
              <a:ea typeface="微软雅黑" panose="020B0503020204020204" pitchFamily="34" charset="-122"/>
            </a:endParaRPr>
          </a:p>
        </p:txBody>
      </p:sp>
      <p:sp>
        <p:nvSpPr>
          <p:cNvPr id="26" name="文字方塊 47"/>
          <p:cNvSpPr txBox="1"/>
          <p:nvPr/>
        </p:nvSpPr>
        <p:spPr>
          <a:xfrm>
            <a:off x="1222744" y="2318077"/>
            <a:ext cx="1429050" cy="461665"/>
          </a:xfrm>
          <a:prstGeom prst="rect">
            <a:avLst/>
          </a:prstGeom>
          <a:solidFill>
            <a:srgbClr val="C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Training </a:t>
            </a:r>
            <a:endParaRPr lang="zh-TW" altLang="en-US" sz="2400" dirty="0">
              <a:latin typeface="微软雅黑" panose="020B0503020204020204" pitchFamily="34" charset="-122"/>
              <a:ea typeface="微软雅黑" panose="020B0503020204020204" pitchFamily="34" charset="-122"/>
            </a:endParaRPr>
          </a:p>
        </p:txBody>
      </p:sp>
      <p:sp>
        <p:nvSpPr>
          <p:cNvPr id="27" name="文字方塊 48"/>
          <p:cNvSpPr txBox="1"/>
          <p:nvPr/>
        </p:nvSpPr>
        <p:spPr>
          <a:xfrm>
            <a:off x="1260333" y="5272265"/>
            <a:ext cx="1422237" cy="461665"/>
          </a:xfrm>
          <a:prstGeom prst="rect">
            <a:avLst/>
          </a:prstGeom>
          <a:solidFill>
            <a:srgbClr val="C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Testing</a:t>
            </a:r>
            <a:endParaRPr lang="zh-TW" altLang="en-US" sz="2400" dirty="0">
              <a:latin typeface="微软雅黑" panose="020B0503020204020204" pitchFamily="34" charset="-122"/>
              <a:ea typeface="微软雅黑" panose="020B0503020204020204" pitchFamily="34" charset="-122"/>
            </a:endParaRPr>
          </a:p>
        </p:txBody>
      </p:sp>
      <p:sp>
        <p:nvSpPr>
          <p:cNvPr id="36" name="文字方塊 81"/>
          <p:cNvSpPr txBox="1"/>
          <p:nvPr/>
        </p:nvSpPr>
        <p:spPr>
          <a:xfrm>
            <a:off x="6942329" y="1369205"/>
            <a:ext cx="4087980" cy="461665"/>
          </a:xfrm>
          <a:prstGeom prst="rect">
            <a:avLst/>
          </a:prstGeom>
          <a:noFill/>
        </p:spPr>
        <p:txBody>
          <a:bodyPr wrap="square" rtlCol="0">
            <a:spAutoFit/>
          </a:bodyPr>
          <a:lstStyle/>
          <a:p>
            <a:r>
              <a:rPr lang="zh-CN" altLang="en-US" sz="2400" dirty="0" smtClean="0">
                <a:solidFill>
                  <a:srgbClr val="00B0F0"/>
                </a:solidFill>
                <a:latin typeface="微软雅黑" panose="020B0503020204020204" pitchFamily="34" charset="-122"/>
                <a:ea typeface="微软雅黑" panose="020B0503020204020204" pitchFamily="34" charset="-122"/>
              </a:rPr>
              <a:t>监督学习任务</a:t>
            </a:r>
            <a:r>
              <a:rPr lang="en-US" altLang="zh-TW" sz="2400" dirty="0" smtClean="0">
                <a:solidFill>
                  <a:srgbClr val="00B0F0"/>
                </a:solidFill>
                <a:latin typeface="微软雅黑" panose="020B0503020204020204" pitchFamily="34" charset="-122"/>
                <a:ea typeface="微软雅黑" panose="020B0503020204020204" pitchFamily="34" charset="-122"/>
              </a:rPr>
              <a:t>:</a:t>
            </a:r>
            <a:r>
              <a:rPr lang="zh-CN" altLang="en-US" sz="2400" dirty="0" smtClean="0">
                <a:solidFill>
                  <a:srgbClr val="00B0F0"/>
                </a:solidFill>
                <a:latin typeface="微软雅黑" panose="020B0503020204020204" pitchFamily="34" charset="-122"/>
                <a:ea typeface="微软雅黑" panose="020B0503020204020204" pitchFamily="34" charset="-122"/>
              </a:rPr>
              <a:t>手写识别</a:t>
            </a:r>
            <a:endParaRPr lang="zh-TW" altLang="en-US" sz="2400" dirty="0">
              <a:solidFill>
                <a:srgbClr val="00B0F0"/>
              </a:solidFill>
              <a:latin typeface="微软雅黑" panose="020B0503020204020204" pitchFamily="34" charset="-122"/>
              <a:ea typeface="微软雅黑" panose="020B0503020204020204" pitchFamily="34" charset="-122"/>
            </a:endParaRPr>
          </a:p>
        </p:txBody>
      </p:sp>
      <p:sp>
        <p:nvSpPr>
          <p:cNvPr id="41" name="流程图: 数据 40"/>
          <p:cNvSpPr/>
          <p:nvPr/>
        </p:nvSpPr>
        <p:spPr>
          <a:xfrm>
            <a:off x="4123142" y="2059742"/>
            <a:ext cx="1916151" cy="768518"/>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训练数据</a:t>
            </a:r>
            <a:endParaRPr lang="zh-CN" altLang="en-US"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999194" y="1440557"/>
            <a:ext cx="7693114"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smtClean="0">
                <a:solidFill>
                  <a:srgbClr val="CC0099"/>
                </a:solidFill>
                <a:latin typeface="微软雅黑" panose="020B0503020204020204" pitchFamily="34" charset="-122"/>
                <a:ea typeface="微软雅黑" panose="020B0503020204020204" pitchFamily="34" charset="-122"/>
              </a:rPr>
              <a:t>图像识别</a:t>
            </a:r>
            <a:endParaRPr lang="zh-CN" altLang="en-US" sz="2400" b="1" dirty="0">
              <a:solidFill>
                <a:srgbClr val="CC0099"/>
              </a:solidFill>
              <a:latin typeface="微软雅黑" panose="020B0503020204020204" pitchFamily="34" charset="-122"/>
              <a:ea typeface="微软雅黑" panose="020B0503020204020204" pitchFamily="34" charset="-122"/>
            </a:endParaRPr>
          </a:p>
        </p:txBody>
      </p:sp>
      <p:sp>
        <p:nvSpPr>
          <p:cNvPr id="44" name="圆角矩形 43"/>
          <p:cNvSpPr/>
          <p:nvPr/>
        </p:nvSpPr>
        <p:spPr>
          <a:xfrm>
            <a:off x="6942329" y="3379134"/>
            <a:ext cx="1749978" cy="96451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6" name="下箭头 45"/>
          <p:cNvSpPr/>
          <p:nvPr/>
        </p:nvSpPr>
        <p:spPr>
          <a:xfrm>
            <a:off x="7685288" y="4415263"/>
            <a:ext cx="192540" cy="65877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7" name="右箭头 46"/>
          <p:cNvSpPr/>
          <p:nvPr/>
        </p:nvSpPr>
        <p:spPr>
          <a:xfrm>
            <a:off x="2997090" y="3827541"/>
            <a:ext cx="1025978" cy="18280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 name="矩形 38"/>
          <p:cNvSpPr/>
          <p:nvPr/>
        </p:nvSpPr>
        <p:spPr>
          <a:xfrm>
            <a:off x="1590562" y="333215"/>
            <a:ext cx="7009360"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如何使用深度学习解决图像识别</a:t>
            </a:r>
            <a:endParaRPr lang="zh-CN" altLang="en-US" sz="3600" b="1" dirty="0">
              <a:latin typeface="微软雅黑" panose="020B0503020204020204" pitchFamily="34" charset="-122"/>
              <a:ea typeface="微软雅黑" panose="020B0503020204020204" pitchFamily="34" charset="-122"/>
            </a:endParaRPr>
          </a:p>
        </p:txBody>
      </p:sp>
      <p:sp>
        <p:nvSpPr>
          <p:cNvPr id="40" name="右箭头 39"/>
          <p:cNvSpPr/>
          <p:nvPr/>
        </p:nvSpPr>
        <p:spPr>
          <a:xfrm>
            <a:off x="5838310" y="3820830"/>
            <a:ext cx="1025978" cy="18280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5" name="矩形 44"/>
          <p:cNvSpPr/>
          <p:nvPr/>
        </p:nvSpPr>
        <p:spPr>
          <a:xfrm>
            <a:off x="999195" y="4837629"/>
            <a:ext cx="9814117" cy="1584436"/>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48" name="矩形 47"/>
          <p:cNvSpPr/>
          <p:nvPr/>
        </p:nvSpPr>
        <p:spPr>
          <a:xfrm>
            <a:off x="999194" y="1910888"/>
            <a:ext cx="9814118" cy="290417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7" name="矩形 16"/>
          <p:cNvSpPr/>
          <p:nvPr/>
        </p:nvSpPr>
        <p:spPr>
          <a:xfrm>
            <a:off x="4478811" y="5893273"/>
            <a:ext cx="1560482" cy="369332"/>
          </a:xfrm>
          <a:prstGeom prst="rect">
            <a:avLst/>
          </a:prstGeom>
        </p:spPr>
        <p:txBody>
          <a:bodyPr wrap="square">
            <a:spAutoFit/>
          </a:bodyPr>
          <a:lstStyle/>
          <a:p>
            <a:pPr algn="ctr"/>
            <a:r>
              <a:rPr lang="zh-CN" altLang="en-US" dirty="0" smtClean="0">
                <a:latin typeface="微软雅黑" panose="020B0503020204020204" pitchFamily="34" charset="-122"/>
                <a:ea typeface="微软雅黑" panose="020B0503020204020204" pitchFamily="34" charset="-122"/>
              </a:rPr>
              <a:t>测试数据</a:t>
            </a:r>
            <a:endParaRPr lang="zh-CN" altLang="en-US" dirty="0">
              <a:latin typeface="微软雅黑" panose="020B0503020204020204" pitchFamily="34" charset="-122"/>
              <a:ea typeface="微软雅黑" panose="020B0503020204020204" pitchFamily="34" charset="-122"/>
            </a:endParaRPr>
          </a:p>
        </p:txBody>
      </p:sp>
      <p:cxnSp>
        <p:nvCxnSpPr>
          <p:cNvPr id="49" name="直線單箭頭接點 40"/>
          <p:cNvCxnSpPr/>
          <p:nvPr/>
        </p:nvCxnSpPr>
        <p:spPr>
          <a:xfrm>
            <a:off x="4917596" y="2901064"/>
            <a:ext cx="13007" cy="44539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4" name="矩形 53"/>
          <p:cNvSpPr/>
          <p:nvPr/>
        </p:nvSpPr>
        <p:spPr>
          <a:xfrm>
            <a:off x="1163097" y="3289725"/>
            <a:ext cx="1849937" cy="1100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51" name="文字方塊 52"/>
          <p:cNvSpPr txBox="1"/>
          <p:nvPr/>
        </p:nvSpPr>
        <p:spPr>
          <a:xfrm>
            <a:off x="2116158" y="4149494"/>
            <a:ext cx="1457812" cy="523220"/>
          </a:xfrm>
          <a:prstGeom prst="rect">
            <a:avLst/>
          </a:prstGeom>
          <a:solidFill>
            <a:schemeClr val="accent5"/>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latin typeface="微软雅黑" panose="020B0503020204020204" pitchFamily="34" charset="-122"/>
                <a:ea typeface="微软雅黑" panose="020B0503020204020204" pitchFamily="34" charset="-122"/>
              </a:rPr>
              <a:t>Step 1</a:t>
            </a:r>
            <a:endParaRPr lang="zh-TW" altLang="en-US" sz="2800" dirty="0">
              <a:latin typeface="微软雅黑" panose="020B0503020204020204" pitchFamily="34" charset="-122"/>
              <a:ea typeface="微软雅黑" panose="020B0503020204020204" pitchFamily="34" charset="-122"/>
            </a:endParaRPr>
          </a:p>
        </p:txBody>
      </p:sp>
      <p:sp>
        <p:nvSpPr>
          <p:cNvPr id="55" name="矩形 54"/>
          <p:cNvSpPr/>
          <p:nvPr/>
        </p:nvSpPr>
        <p:spPr>
          <a:xfrm>
            <a:off x="4047912" y="3289725"/>
            <a:ext cx="1849937" cy="1100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52" name="文字方塊 52"/>
          <p:cNvSpPr txBox="1"/>
          <p:nvPr/>
        </p:nvSpPr>
        <p:spPr>
          <a:xfrm>
            <a:off x="4891751" y="4175996"/>
            <a:ext cx="1457812" cy="523220"/>
          </a:xfrm>
          <a:prstGeom prst="rect">
            <a:avLst/>
          </a:prstGeom>
          <a:solidFill>
            <a:schemeClr val="accent5"/>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latin typeface="微软雅黑" panose="020B0503020204020204" pitchFamily="34" charset="-122"/>
                <a:ea typeface="微软雅黑" panose="020B0503020204020204" pitchFamily="34" charset="-122"/>
              </a:rPr>
              <a:t>Step </a:t>
            </a:r>
            <a:r>
              <a:rPr lang="en-US" altLang="zh-CN" sz="2800" dirty="0" smtClean="0">
                <a:latin typeface="微软雅黑" panose="020B0503020204020204" pitchFamily="34" charset="-122"/>
                <a:ea typeface="微软雅黑" panose="020B0503020204020204" pitchFamily="34" charset="-122"/>
              </a:rPr>
              <a:t>2</a:t>
            </a:r>
            <a:endParaRPr lang="zh-TW" altLang="en-US" sz="2800" dirty="0">
              <a:latin typeface="微软雅黑" panose="020B0503020204020204" pitchFamily="34" charset="-122"/>
              <a:ea typeface="微软雅黑" panose="020B0503020204020204" pitchFamily="34" charset="-122"/>
            </a:endParaRPr>
          </a:p>
        </p:txBody>
      </p:sp>
      <p:sp>
        <p:nvSpPr>
          <p:cNvPr id="56" name="矩形 55"/>
          <p:cNvSpPr/>
          <p:nvPr/>
        </p:nvSpPr>
        <p:spPr>
          <a:xfrm>
            <a:off x="6921064" y="3289725"/>
            <a:ext cx="1849937" cy="11203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53" name="文字方塊 52"/>
          <p:cNvSpPr txBox="1"/>
          <p:nvPr/>
        </p:nvSpPr>
        <p:spPr>
          <a:xfrm>
            <a:off x="8424181" y="4175996"/>
            <a:ext cx="1457812" cy="523220"/>
          </a:xfrm>
          <a:prstGeom prst="rect">
            <a:avLst/>
          </a:prstGeom>
          <a:solidFill>
            <a:schemeClr val="accent5"/>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latin typeface="微软雅黑" panose="020B0503020204020204" pitchFamily="34" charset="-122"/>
                <a:ea typeface="微软雅黑" panose="020B0503020204020204" pitchFamily="34" charset="-122"/>
              </a:rPr>
              <a:t>Step </a:t>
            </a:r>
            <a:r>
              <a:rPr lang="en-US" altLang="zh-CN" sz="2800" dirty="0" smtClean="0">
                <a:latin typeface="微软雅黑" panose="020B0503020204020204" pitchFamily="34" charset="-122"/>
                <a:ea typeface="微软雅黑" panose="020B0503020204020204" pitchFamily="34" charset="-122"/>
              </a:rPr>
              <a:t>3</a:t>
            </a:r>
            <a:endParaRPr lang="zh-TW"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845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23" grpId="0"/>
      <p:bldP spid="26" grpId="0" animBg="1"/>
      <p:bldP spid="27" grpId="0" animBg="1"/>
      <p:bldP spid="44" grpId="0" animBg="1"/>
      <p:bldP spid="46" grpId="0" animBg="1"/>
      <p:bldP spid="40" grpId="0" animBg="1"/>
      <p:bldP spid="45" grpId="0" animBg="1"/>
      <p:bldP spid="48" grpId="0" animBg="1"/>
      <p:bldP spid="17" grpId="0"/>
      <p:bldP spid="54" grpId="0" animBg="1"/>
      <p:bldP spid="51" grpId="0" animBg="1"/>
      <p:bldP spid="55" grpId="0" animBg="1"/>
      <p:bldP spid="52" grpId="0" animBg="1"/>
      <p:bldP spid="56" grpId="0" animBg="1"/>
      <p:bldP spid="5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10617" y="1346907"/>
            <a:ext cx="5114435"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rPr>
              <a:t>建立模型</a:t>
            </a:r>
            <a:endParaRPr kumimoji="0" lang="en-US" altLang="zh-CN" sz="2400" b="1"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1134118" y="1908856"/>
            <a:ext cx="9647295" cy="1200329"/>
          </a:xfrm>
          <a:prstGeom prst="rect">
            <a:avLst/>
          </a:prstGeom>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选择什么样的网络结构</a:t>
            </a:r>
            <a:endParaRPr kumimoji="0" lang="en-US" altLang="zh-CN" sz="2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dirty="0" smtClean="0">
                <a:solidFill>
                  <a:prstClr val="black"/>
                </a:solidFill>
                <a:latin typeface="微软雅黑" panose="020B0503020204020204" pitchFamily="34" charset="-122"/>
                <a:ea typeface="微软雅黑" panose="020B0503020204020204" pitchFamily="34" charset="-122"/>
              </a:rPr>
              <a:t>选择多少层数，每层选择多少</a:t>
            </a:r>
            <a:r>
              <a:rPr lang="zh-CN" altLang="en-US" sz="2400" dirty="0">
                <a:solidFill>
                  <a:prstClr val="black"/>
                </a:solidFill>
                <a:latin typeface="微软雅黑" panose="020B0503020204020204" pitchFamily="34" charset="-122"/>
                <a:ea typeface="微软雅黑" panose="020B0503020204020204" pitchFamily="34" charset="-122"/>
              </a:rPr>
              <a:t>神经元</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210617" y="3027387"/>
            <a:ext cx="5343035"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rPr>
              <a:t>损失函数</a:t>
            </a:r>
            <a:endParaRPr kumimoji="0" lang="en-US" altLang="zh-CN" sz="2400" b="1"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34118" y="3587510"/>
            <a:ext cx="9647294" cy="646331"/>
          </a:xfrm>
          <a:prstGeom prst="rect">
            <a:avLst/>
          </a:prstGeom>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dirty="0" smtClean="0">
                <a:solidFill>
                  <a:prstClr val="black"/>
                </a:solidFill>
                <a:latin typeface="微软雅黑" panose="020B0503020204020204" pitchFamily="34" charset="-122"/>
                <a:ea typeface="微软雅黑" panose="020B0503020204020204" pitchFamily="34" charset="-122"/>
              </a:rPr>
              <a:t>选择常用损失函数，平方误差，交叉熵</a:t>
            </a:r>
            <a:r>
              <a:rPr lang="en-US" altLang="zh-CN" sz="2400" dirty="0" smtClean="0">
                <a:solidFill>
                  <a:prstClr val="black"/>
                </a:solidFill>
                <a:latin typeface="微软雅黑" panose="020B0503020204020204" pitchFamily="34" charset="-122"/>
                <a:ea typeface="微软雅黑" panose="020B0503020204020204" pitchFamily="34" charset="-122"/>
              </a:rPr>
              <a:t>….</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682" y="3043910"/>
            <a:ext cx="498966" cy="498966"/>
          </a:xfrm>
          <a:prstGeom prst="rect">
            <a:avLst/>
          </a:prstGeom>
          <a:solidFill>
            <a:schemeClr val="bg1"/>
          </a:solidFill>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993" y="4474612"/>
            <a:ext cx="498966" cy="498966"/>
          </a:xfrm>
          <a:prstGeom prst="rect">
            <a:avLst/>
          </a:prstGeom>
        </p:spPr>
      </p:pic>
      <p:sp>
        <p:nvSpPr>
          <p:cNvPr id="17" name="矩形 16"/>
          <p:cNvSpPr/>
          <p:nvPr/>
        </p:nvSpPr>
        <p:spPr>
          <a:xfrm>
            <a:off x="1292635" y="4498453"/>
            <a:ext cx="5343035"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rPr>
              <a:t>参数学习</a:t>
            </a:r>
            <a:endParaRPr kumimoji="0" lang="en-US" altLang="zh-CN" sz="2400" b="1"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nvSpPr>
        <p:spPr>
          <a:xfrm>
            <a:off x="1134118" y="4989094"/>
            <a:ext cx="9647294" cy="1200329"/>
          </a:xfrm>
          <a:prstGeom prst="rect">
            <a:avLst/>
          </a:prstGeom>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梯度下降</a:t>
            </a:r>
            <a:endParaRPr kumimoji="0" lang="en-US" altLang="zh-CN" sz="2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反向传播算法</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矩形 19"/>
          <p:cNvSpPr/>
          <p:nvPr/>
        </p:nvSpPr>
        <p:spPr>
          <a:xfrm>
            <a:off x="1815151" y="367001"/>
            <a:ext cx="7009360"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使用步骤</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97703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49914" y="1379528"/>
            <a:ext cx="5114435"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rPr>
              <a:t>建立模型</a:t>
            </a:r>
            <a:endParaRPr kumimoji="0" lang="en-US" altLang="zh-CN" sz="2400" b="1"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1134118" y="1908856"/>
            <a:ext cx="9647295" cy="1200329"/>
          </a:xfrm>
          <a:prstGeom prst="rect">
            <a:avLst/>
          </a:prstGeom>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smtClean="0">
                <a:ln>
                  <a:noFill/>
                </a:ln>
                <a:solidFill>
                  <a:srgbClr val="CC0099"/>
                </a:solidFill>
                <a:effectLst/>
                <a:uLnTx/>
                <a:uFillTx/>
                <a:latin typeface="微软雅黑" panose="020B0503020204020204" pitchFamily="34" charset="-122"/>
                <a:ea typeface="微软雅黑" panose="020B0503020204020204" pitchFamily="34" charset="-122"/>
                <a:cs typeface="+mn-cs"/>
              </a:rPr>
              <a:t>选择什么样的网络结构</a:t>
            </a:r>
            <a:endParaRPr kumimoji="0" lang="en-US" altLang="zh-CN" sz="2400" b="0" i="0" u="none" strike="noStrike" kern="1200" cap="none" spc="0" normalizeH="0" baseline="0" noProof="0" dirty="0" smtClean="0">
              <a:ln>
                <a:noFill/>
              </a:ln>
              <a:solidFill>
                <a:srgbClr val="CC0099"/>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dirty="0" smtClean="0">
                <a:solidFill>
                  <a:srgbClr val="CC0099"/>
                </a:solidFill>
                <a:latin typeface="微软雅黑" panose="020B0503020204020204" pitchFamily="34" charset="-122"/>
                <a:ea typeface="微软雅黑" panose="020B0503020204020204" pitchFamily="34" charset="-122"/>
              </a:rPr>
              <a:t>选择多少层数，每层选择多少</a:t>
            </a:r>
            <a:r>
              <a:rPr lang="zh-CN" altLang="en-US" sz="2400" dirty="0">
                <a:solidFill>
                  <a:srgbClr val="CC0099"/>
                </a:solidFill>
                <a:latin typeface="微软雅黑" panose="020B0503020204020204" pitchFamily="34" charset="-122"/>
                <a:ea typeface="微软雅黑" panose="020B0503020204020204" pitchFamily="34" charset="-122"/>
              </a:rPr>
              <a:t>神经元</a:t>
            </a:r>
            <a:endParaRPr kumimoji="0" lang="en-US" altLang="zh-CN" sz="2400" b="0" i="0" u="none" strike="noStrike" kern="1200" cap="none" spc="0" normalizeH="0" baseline="0" noProof="0" dirty="0">
              <a:ln>
                <a:noFill/>
              </a:ln>
              <a:solidFill>
                <a:srgbClr val="CC0099"/>
              </a:solidFill>
              <a:effectLst/>
              <a:uLnTx/>
              <a:uFillTx/>
              <a:latin typeface="微软雅黑" panose="020B0503020204020204" pitchFamily="34" charset="-122"/>
              <a:ea typeface="微软雅黑" panose="020B0503020204020204" pitchFamily="34" charset="-122"/>
            </a:endParaRPr>
          </a:p>
        </p:txBody>
      </p:sp>
      <p:sp>
        <p:nvSpPr>
          <p:cNvPr id="11" name="矩形 10"/>
          <p:cNvSpPr/>
          <p:nvPr/>
        </p:nvSpPr>
        <p:spPr>
          <a:xfrm>
            <a:off x="1292635" y="3075703"/>
            <a:ext cx="5343035"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损失函数</a:t>
            </a:r>
            <a:endParaRPr kumimoji="0" lang="en-US" altLang="zh-CN" sz="2400" b="1"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34118" y="3587510"/>
            <a:ext cx="9647294" cy="646331"/>
          </a:xfrm>
          <a:prstGeom prst="rect">
            <a:avLst/>
          </a:prstGeom>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选择常用损失函数，平方误差，交叉熵</a:t>
            </a:r>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a:t>
            </a:r>
            <a:endParaRPr kumimoji="0"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682" y="3043910"/>
            <a:ext cx="498966" cy="498966"/>
          </a:xfrm>
          <a:prstGeom prst="rect">
            <a:avLst/>
          </a:prstGeom>
          <a:solidFill>
            <a:schemeClr val="bg1"/>
          </a:solidFill>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993" y="4474612"/>
            <a:ext cx="498966" cy="498966"/>
          </a:xfrm>
          <a:prstGeom prst="rect">
            <a:avLst/>
          </a:prstGeom>
        </p:spPr>
      </p:pic>
      <p:sp>
        <p:nvSpPr>
          <p:cNvPr id="17" name="矩形 16"/>
          <p:cNvSpPr/>
          <p:nvPr/>
        </p:nvSpPr>
        <p:spPr>
          <a:xfrm>
            <a:off x="1292635" y="4498453"/>
            <a:ext cx="5343035"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参数学习</a:t>
            </a:r>
            <a:endParaRPr kumimoji="0" lang="en-US" altLang="zh-CN" sz="2400" b="1"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nvSpPr>
        <p:spPr>
          <a:xfrm>
            <a:off x="1134118" y="4989094"/>
            <a:ext cx="9647294" cy="1200329"/>
          </a:xfrm>
          <a:prstGeom prst="rect">
            <a:avLst/>
          </a:prstGeom>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梯度下降</a:t>
            </a:r>
            <a:endParaRPr kumimoji="0" lang="en-US" altLang="zh-CN" sz="2400" b="0"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反向传播算法</a:t>
            </a:r>
            <a:endParaRPr kumimoji="0"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20" name="矩形 19"/>
          <p:cNvSpPr/>
          <p:nvPr/>
        </p:nvSpPr>
        <p:spPr>
          <a:xfrm>
            <a:off x="1815151" y="367001"/>
            <a:ext cx="7009360"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使用步骤</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52376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91119" y="2755022"/>
            <a:ext cx="6854394" cy="34769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1878135" y="5473048"/>
            <a:ext cx="646081" cy="65113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883099" y="4139834"/>
            <a:ext cx="646081" cy="65113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388827" y="4096930"/>
            <a:ext cx="752667" cy="7102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4719437" y="5483132"/>
            <a:ext cx="596422" cy="538433"/>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651" y="1401454"/>
            <a:ext cx="498966" cy="498966"/>
          </a:xfrm>
          <a:prstGeom prst="rect">
            <a:avLst/>
          </a:prstGeom>
        </p:spPr>
      </p:pic>
      <p:sp>
        <p:nvSpPr>
          <p:cNvPr id="59" name="矩形 58"/>
          <p:cNvSpPr/>
          <p:nvPr/>
        </p:nvSpPr>
        <p:spPr>
          <a:xfrm>
            <a:off x="1282988" y="1384297"/>
            <a:ext cx="2534984" cy="553998"/>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神经元</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graphicFrame>
        <p:nvGraphicFramePr>
          <p:cNvPr id="61" name="Object 12"/>
          <p:cNvGraphicFramePr>
            <a:graphicFrameLocks noChangeAspect="1"/>
          </p:cNvGraphicFramePr>
          <p:nvPr>
            <p:extLst>
              <p:ext uri="{D42A27DB-BD31-4B8C-83A1-F6EECF244321}">
                <p14:modId xmlns:p14="http://schemas.microsoft.com/office/powerpoint/2010/main" val="3415303147"/>
              </p:ext>
            </p:extLst>
          </p:nvPr>
        </p:nvGraphicFramePr>
        <p:xfrm>
          <a:off x="1691119" y="2034483"/>
          <a:ext cx="6065838" cy="631825"/>
        </p:xfrm>
        <a:graphic>
          <a:graphicData uri="http://schemas.openxmlformats.org/presentationml/2006/ole">
            <mc:AlternateContent xmlns:mc="http://schemas.openxmlformats.org/markup-compatibility/2006">
              <mc:Choice xmlns:v="urn:schemas-microsoft-com:vml" Requires="v">
                <p:oleObj spid="_x0000_s55014" name="方程式" r:id="rId4" imgW="2184120" imgH="228600" progId="Equation.3">
                  <p:embed/>
                </p:oleObj>
              </mc:Choice>
              <mc:Fallback>
                <p:oleObj name="方程式" r:id="rId4" imgW="2184120" imgH="228600" progId="Equation.3">
                  <p:embed/>
                  <p:pic>
                    <p:nvPicPr>
                      <p:cNvPr id="61" name="Object 12"/>
                      <p:cNvPicPr>
                        <a:picLocks noChangeAspect="1" noChangeArrowheads="1"/>
                      </p:cNvPicPr>
                      <p:nvPr/>
                    </p:nvPicPr>
                    <p:blipFill>
                      <a:blip r:embed="rId5"/>
                      <a:srcRect/>
                      <a:stretch>
                        <a:fillRect/>
                      </a:stretch>
                    </p:blipFill>
                    <p:spPr bwMode="auto">
                      <a:xfrm>
                        <a:off x="1691119" y="2034483"/>
                        <a:ext cx="6065838" cy="631825"/>
                      </a:xfrm>
                      <a:prstGeom prst="rect">
                        <a:avLst/>
                      </a:prstGeom>
                      <a:noFill/>
                      <a:extLst/>
                    </p:spPr>
                  </p:pic>
                </p:oleObj>
              </mc:Fallback>
            </mc:AlternateContent>
          </a:graphicData>
        </a:graphic>
      </p:graphicFrame>
      <p:cxnSp>
        <p:nvCxnSpPr>
          <p:cNvPr id="63" name="直線單箭頭接點 35"/>
          <p:cNvCxnSpPr/>
          <p:nvPr/>
        </p:nvCxnSpPr>
        <p:spPr>
          <a:xfrm flipV="1">
            <a:off x="7189036" y="4486366"/>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5"/>
          <p:cNvCxnSpPr>
            <a:stCxn id="52" idx="6"/>
          </p:cNvCxnSpPr>
          <p:nvPr/>
        </p:nvCxnSpPr>
        <p:spPr>
          <a:xfrm flipV="1">
            <a:off x="2524216" y="4496812"/>
            <a:ext cx="2171154" cy="13018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8" name="Object 12"/>
          <p:cNvGraphicFramePr>
            <a:graphicFrameLocks noChangeAspect="1"/>
          </p:cNvGraphicFramePr>
          <p:nvPr>
            <p:extLst>
              <p:ext uri="{D42A27DB-BD31-4B8C-83A1-F6EECF244321}">
                <p14:modId xmlns:p14="http://schemas.microsoft.com/office/powerpoint/2010/main" val="4165882836"/>
              </p:ext>
            </p:extLst>
          </p:nvPr>
        </p:nvGraphicFramePr>
        <p:xfrm>
          <a:off x="5836214" y="4099332"/>
          <a:ext cx="352425" cy="350837"/>
        </p:xfrm>
        <a:graphic>
          <a:graphicData uri="http://schemas.openxmlformats.org/presentationml/2006/ole">
            <mc:AlternateContent xmlns:mc="http://schemas.openxmlformats.org/markup-compatibility/2006">
              <mc:Choice xmlns:v="urn:schemas-microsoft-com:vml" Requires="v">
                <p:oleObj spid="_x0000_s55015" name="方程式" r:id="rId6" imgW="126720" imgH="126720" progId="Equation.3">
                  <p:embed/>
                </p:oleObj>
              </mc:Choice>
              <mc:Fallback>
                <p:oleObj name="方程式" r:id="rId6" imgW="126720" imgH="126720" progId="Equation.3">
                  <p:embed/>
                  <p:pic>
                    <p:nvPicPr>
                      <p:cNvPr id="68" name="Object 12"/>
                      <p:cNvPicPr>
                        <a:picLocks noChangeAspect="1" noChangeArrowheads="1"/>
                      </p:cNvPicPr>
                      <p:nvPr/>
                    </p:nvPicPr>
                    <p:blipFill>
                      <a:blip r:embed="rId7"/>
                      <a:srcRect/>
                      <a:stretch>
                        <a:fillRect/>
                      </a:stretch>
                    </p:blipFill>
                    <p:spPr bwMode="auto">
                      <a:xfrm>
                        <a:off x="5836214" y="4099332"/>
                        <a:ext cx="352425" cy="350837"/>
                      </a:xfrm>
                      <a:prstGeom prst="rect">
                        <a:avLst/>
                      </a:prstGeom>
                      <a:noFill/>
                      <a:extLst/>
                    </p:spPr>
                  </p:pic>
                </p:oleObj>
              </mc:Fallback>
            </mc:AlternateContent>
          </a:graphicData>
        </a:graphic>
      </p:graphicFrame>
      <p:graphicFrame>
        <p:nvGraphicFramePr>
          <p:cNvPr id="69" name="Object 12"/>
          <p:cNvGraphicFramePr>
            <a:graphicFrameLocks noChangeAspect="1"/>
          </p:cNvGraphicFramePr>
          <p:nvPr>
            <p:extLst>
              <p:ext uri="{D42A27DB-BD31-4B8C-83A1-F6EECF244321}">
                <p14:modId xmlns:p14="http://schemas.microsoft.com/office/powerpoint/2010/main" val="4074454554"/>
              </p:ext>
            </p:extLst>
          </p:nvPr>
        </p:nvGraphicFramePr>
        <p:xfrm>
          <a:off x="3003510" y="3004109"/>
          <a:ext cx="493713" cy="595313"/>
        </p:xfrm>
        <a:graphic>
          <a:graphicData uri="http://schemas.openxmlformats.org/presentationml/2006/ole">
            <mc:AlternateContent xmlns:mc="http://schemas.openxmlformats.org/markup-compatibility/2006">
              <mc:Choice xmlns:v="urn:schemas-microsoft-com:vml" Requires="v">
                <p:oleObj spid="_x0000_s55016" name="方程式" r:id="rId8" imgW="177480" imgH="215640" progId="Equation.3">
                  <p:embed/>
                </p:oleObj>
              </mc:Choice>
              <mc:Fallback>
                <p:oleObj name="方程式" r:id="rId8" imgW="177480" imgH="215640" progId="Equation.3">
                  <p:embed/>
                  <p:pic>
                    <p:nvPicPr>
                      <p:cNvPr id="69" name="Object 12"/>
                      <p:cNvPicPr>
                        <a:picLocks noChangeAspect="1" noChangeArrowheads="1"/>
                      </p:cNvPicPr>
                      <p:nvPr/>
                    </p:nvPicPr>
                    <p:blipFill>
                      <a:blip r:embed="rId9"/>
                      <a:srcRect/>
                      <a:stretch>
                        <a:fillRect/>
                      </a:stretch>
                    </p:blipFill>
                    <p:spPr bwMode="auto">
                      <a:xfrm>
                        <a:off x="3003510" y="3004109"/>
                        <a:ext cx="493713" cy="595313"/>
                      </a:xfrm>
                      <a:prstGeom prst="rect">
                        <a:avLst/>
                      </a:prstGeom>
                      <a:noFill/>
                      <a:extLst/>
                    </p:spPr>
                  </p:pic>
                </p:oleObj>
              </mc:Fallback>
            </mc:AlternateContent>
          </a:graphicData>
        </a:graphic>
      </p:graphicFrame>
      <p:graphicFrame>
        <p:nvGraphicFramePr>
          <p:cNvPr id="70" name="Object 12"/>
          <p:cNvGraphicFramePr>
            <a:graphicFrameLocks noChangeAspect="1"/>
          </p:cNvGraphicFramePr>
          <p:nvPr>
            <p:extLst>
              <p:ext uri="{D42A27DB-BD31-4B8C-83A1-F6EECF244321}">
                <p14:modId xmlns:p14="http://schemas.microsoft.com/office/powerpoint/2010/main" val="1662509808"/>
              </p:ext>
            </p:extLst>
          </p:nvPr>
        </p:nvGraphicFramePr>
        <p:xfrm>
          <a:off x="3008933" y="3913052"/>
          <a:ext cx="563562" cy="630238"/>
        </p:xfrm>
        <a:graphic>
          <a:graphicData uri="http://schemas.openxmlformats.org/presentationml/2006/ole">
            <mc:AlternateContent xmlns:mc="http://schemas.openxmlformats.org/markup-compatibility/2006">
              <mc:Choice xmlns:v="urn:schemas-microsoft-com:vml" Requires="v">
                <p:oleObj spid="_x0000_s55017" name="方程式" r:id="rId10" imgW="203040" imgH="228600" progId="Equation.3">
                  <p:embed/>
                </p:oleObj>
              </mc:Choice>
              <mc:Fallback>
                <p:oleObj name="方程式" r:id="rId10" imgW="203040" imgH="228600" progId="Equation.3">
                  <p:embed/>
                  <p:pic>
                    <p:nvPicPr>
                      <p:cNvPr id="70" name="Object 12"/>
                      <p:cNvPicPr>
                        <a:picLocks noChangeAspect="1" noChangeArrowheads="1"/>
                      </p:cNvPicPr>
                      <p:nvPr/>
                    </p:nvPicPr>
                    <p:blipFill>
                      <a:blip r:embed="rId11"/>
                      <a:srcRect/>
                      <a:stretch>
                        <a:fillRect/>
                      </a:stretch>
                    </p:blipFill>
                    <p:spPr bwMode="auto">
                      <a:xfrm>
                        <a:off x="3008933" y="3913052"/>
                        <a:ext cx="563562" cy="630238"/>
                      </a:xfrm>
                      <a:prstGeom prst="rect">
                        <a:avLst/>
                      </a:prstGeom>
                      <a:noFill/>
                      <a:extLst/>
                    </p:spPr>
                  </p:pic>
                </p:oleObj>
              </mc:Fallback>
            </mc:AlternateContent>
          </a:graphicData>
        </a:graphic>
      </p:graphicFrame>
      <p:graphicFrame>
        <p:nvGraphicFramePr>
          <p:cNvPr id="71" name="Object 12"/>
          <p:cNvGraphicFramePr>
            <a:graphicFrameLocks noChangeAspect="1"/>
          </p:cNvGraphicFramePr>
          <p:nvPr>
            <p:extLst>
              <p:ext uri="{D42A27DB-BD31-4B8C-83A1-F6EECF244321}">
                <p14:modId xmlns:p14="http://schemas.microsoft.com/office/powerpoint/2010/main" val="2708963548"/>
              </p:ext>
            </p:extLst>
          </p:nvPr>
        </p:nvGraphicFramePr>
        <p:xfrm>
          <a:off x="3024103" y="4965803"/>
          <a:ext cx="598487" cy="595312"/>
        </p:xfrm>
        <a:graphic>
          <a:graphicData uri="http://schemas.openxmlformats.org/presentationml/2006/ole">
            <mc:AlternateContent xmlns:mc="http://schemas.openxmlformats.org/markup-compatibility/2006">
              <mc:Choice xmlns:v="urn:schemas-microsoft-com:vml" Requires="v">
                <p:oleObj spid="_x0000_s55018" name="方程式" r:id="rId12" imgW="215640" imgH="215640" progId="Equation.3">
                  <p:embed/>
                </p:oleObj>
              </mc:Choice>
              <mc:Fallback>
                <p:oleObj name="方程式" r:id="rId12" imgW="215640" imgH="215640" progId="Equation.3">
                  <p:embed/>
                  <p:pic>
                    <p:nvPicPr>
                      <p:cNvPr id="71" name="Object 12"/>
                      <p:cNvPicPr>
                        <a:picLocks noChangeAspect="1" noChangeArrowheads="1"/>
                      </p:cNvPicPr>
                      <p:nvPr/>
                    </p:nvPicPr>
                    <p:blipFill>
                      <a:blip r:embed="rId13"/>
                      <a:srcRect/>
                      <a:stretch>
                        <a:fillRect/>
                      </a:stretch>
                    </p:blipFill>
                    <p:spPr bwMode="auto">
                      <a:xfrm>
                        <a:off x="3024103" y="4965803"/>
                        <a:ext cx="598487" cy="595312"/>
                      </a:xfrm>
                      <a:prstGeom prst="rect">
                        <a:avLst/>
                      </a:prstGeom>
                      <a:noFill/>
                      <a:extLst/>
                    </p:spPr>
                  </p:pic>
                </p:oleObj>
              </mc:Fallback>
            </mc:AlternateContent>
          </a:graphicData>
        </a:graphic>
      </p:graphicFrame>
      <p:cxnSp>
        <p:nvCxnSpPr>
          <p:cNvPr id="72" name="直線單箭頭接點 11"/>
          <p:cNvCxnSpPr/>
          <p:nvPr/>
        </p:nvCxnSpPr>
        <p:spPr>
          <a:xfrm flipV="1">
            <a:off x="5494090" y="4466209"/>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12"/>
          <p:cNvCxnSpPr>
            <a:stCxn id="51" idx="6"/>
          </p:cNvCxnSpPr>
          <p:nvPr/>
        </p:nvCxnSpPr>
        <p:spPr>
          <a:xfrm>
            <a:off x="2529180" y="4465399"/>
            <a:ext cx="2166190" cy="314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13"/>
          <p:cNvCxnSpPr>
            <a:stCxn id="2" idx="6"/>
          </p:cNvCxnSpPr>
          <p:nvPr/>
        </p:nvCxnSpPr>
        <p:spPr>
          <a:xfrm>
            <a:off x="2519331" y="3138582"/>
            <a:ext cx="2176039" cy="135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14"/>
          <p:cNvSpPr txBox="1"/>
          <p:nvPr/>
        </p:nvSpPr>
        <p:spPr>
          <a:xfrm rot="5400000">
            <a:off x="1953536" y="4875946"/>
            <a:ext cx="769257" cy="523220"/>
          </a:xfrm>
          <a:prstGeom prst="rect">
            <a:avLst/>
          </a:prstGeom>
          <a:noFill/>
        </p:spPr>
        <p:txBody>
          <a:bodyPr wrap="square" rtlCol="0">
            <a:spAutoFit/>
          </a:bodyPr>
          <a:lstStyle/>
          <a:p>
            <a:pPr algn="ctr"/>
            <a:r>
              <a:rPr lang="en-US" altLang="zh-TW" sz="2800" dirty="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graphicFrame>
        <p:nvGraphicFramePr>
          <p:cNvPr id="82" name="Object 12"/>
          <p:cNvGraphicFramePr>
            <a:graphicFrameLocks noChangeAspect="1"/>
          </p:cNvGraphicFramePr>
          <p:nvPr>
            <p:extLst>
              <p:ext uri="{D42A27DB-BD31-4B8C-83A1-F6EECF244321}">
                <p14:modId xmlns:p14="http://schemas.microsoft.com/office/powerpoint/2010/main" val="52682687"/>
              </p:ext>
            </p:extLst>
          </p:nvPr>
        </p:nvGraphicFramePr>
        <p:xfrm>
          <a:off x="4873574" y="5571545"/>
          <a:ext cx="354012" cy="488950"/>
        </p:xfrm>
        <a:graphic>
          <a:graphicData uri="http://schemas.openxmlformats.org/presentationml/2006/ole">
            <mc:AlternateContent xmlns:mc="http://schemas.openxmlformats.org/markup-compatibility/2006">
              <mc:Choice xmlns:v="urn:schemas-microsoft-com:vml" Requires="v">
                <p:oleObj spid="_x0000_s55019" name="方程式" r:id="rId14" imgW="126720" imgH="177480" progId="Equation.3">
                  <p:embed/>
                </p:oleObj>
              </mc:Choice>
              <mc:Fallback>
                <p:oleObj name="方程式" r:id="rId14" imgW="126720" imgH="177480" progId="Equation.3">
                  <p:embed/>
                  <p:pic>
                    <p:nvPicPr>
                      <p:cNvPr id="82" name="Object 12"/>
                      <p:cNvPicPr>
                        <a:picLocks noChangeAspect="1" noChangeArrowheads="1"/>
                      </p:cNvPicPr>
                      <p:nvPr/>
                    </p:nvPicPr>
                    <p:blipFill>
                      <a:blip r:embed="rId15"/>
                      <a:srcRect/>
                      <a:stretch>
                        <a:fillRect/>
                      </a:stretch>
                    </p:blipFill>
                    <p:spPr bwMode="auto">
                      <a:xfrm>
                        <a:off x="4873574" y="5571545"/>
                        <a:ext cx="354012" cy="488950"/>
                      </a:xfrm>
                      <a:prstGeom prst="rect">
                        <a:avLst/>
                      </a:prstGeom>
                      <a:noFill/>
                      <a:extLst/>
                    </p:spPr>
                  </p:pic>
                </p:oleObj>
              </mc:Fallback>
            </mc:AlternateContent>
          </a:graphicData>
        </a:graphic>
      </p:graphicFrame>
      <p:cxnSp>
        <p:nvCxnSpPr>
          <p:cNvPr id="83" name="直線單箭頭接點 24"/>
          <p:cNvCxnSpPr/>
          <p:nvPr/>
        </p:nvCxnSpPr>
        <p:spPr>
          <a:xfrm flipV="1">
            <a:off x="5032888" y="4838854"/>
            <a:ext cx="14657" cy="6442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4" name="Object 12"/>
          <p:cNvGraphicFramePr>
            <a:graphicFrameLocks noChangeAspect="1"/>
          </p:cNvGraphicFramePr>
          <p:nvPr>
            <p:extLst>
              <p:ext uri="{D42A27DB-BD31-4B8C-83A1-F6EECF244321}">
                <p14:modId xmlns:p14="http://schemas.microsoft.com/office/powerpoint/2010/main" val="2245189359"/>
              </p:ext>
            </p:extLst>
          </p:nvPr>
        </p:nvGraphicFramePr>
        <p:xfrm>
          <a:off x="6374539" y="4183469"/>
          <a:ext cx="787400" cy="533400"/>
        </p:xfrm>
        <a:graphic>
          <a:graphicData uri="http://schemas.openxmlformats.org/presentationml/2006/ole">
            <mc:AlternateContent xmlns:mc="http://schemas.openxmlformats.org/markup-compatibility/2006">
              <mc:Choice xmlns:v="urn:schemas-microsoft-com:vml" Requires="v">
                <p:oleObj spid="_x0000_s55020" name="方程式" r:id="rId16" imgW="317160" imgH="215640" progId="Equation.3">
                  <p:embed/>
                </p:oleObj>
              </mc:Choice>
              <mc:Fallback>
                <p:oleObj name="方程式" r:id="rId16" imgW="317160" imgH="215640" progId="Equation.3">
                  <p:embed/>
                  <p:pic>
                    <p:nvPicPr>
                      <p:cNvPr id="84" name="Object 12"/>
                      <p:cNvPicPr>
                        <a:picLocks noChangeAspect="1" noChangeArrowheads="1"/>
                      </p:cNvPicPr>
                      <p:nvPr/>
                    </p:nvPicPr>
                    <p:blipFill>
                      <a:blip r:embed="rId17"/>
                      <a:srcRect/>
                      <a:stretch>
                        <a:fillRect/>
                      </a:stretch>
                    </p:blipFill>
                    <p:spPr bwMode="auto">
                      <a:xfrm>
                        <a:off x="6374539" y="4183469"/>
                        <a:ext cx="787400" cy="533400"/>
                      </a:xfrm>
                      <a:prstGeom prst="rect">
                        <a:avLst/>
                      </a:prstGeom>
                      <a:noFill/>
                      <a:extLst/>
                    </p:spPr>
                  </p:pic>
                </p:oleObj>
              </mc:Fallback>
            </mc:AlternateContent>
          </a:graphicData>
        </a:graphic>
      </p:graphicFrame>
      <p:sp>
        <p:nvSpPr>
          <p:cNvPr id="85" name="文字方塊 33"/>
          <p:cNvSpPr txBox="1"/>
          <p:nvPr/>
        </p:nvSpPr>
        <p:spPr>
          <a:xfrm>
            <a:off x="5183045" y="5722397"/>
            <a:ext cx="1702097" cy="461665"/>
          </a:xfrm>
          <a:prstGeom prst="rect">
            <a:avLst/>
          </a:prstGeom>
          <a:noFill/>
        </p:spPr>
        <p:txBody>
          <a:bodyPr wrap="square" rtlCol="0">
            <a:spAutoFit/>
          </a:bodyPr>
          <a:lstStyle/>
          <a:p>
            <a:pPr algn="ctr"/>
            <a:r>
              <a:rPr lang="zh-CN" altLang="en-US" sz="2400" dirty="0" smtClean="0">
                <a:solidFill>
                  <a:srgbClr val="0000FF"/>
                </a:solidFill>
                <a:latin typeface="微软雅黑" panose="020B0503020204020204" pitchFamily="34" charset="-122"/>
                <a:ea typeface="微软雅黑" panose="020B0503020204020204" pitchFamily="34" charset="-122"/>
              </a:rPr>
              <a:t>偏置</a:t>
            </a:r>
            <a:r>
              <a:rPr lang="en-US" altLang="zh-TW" sz="2400" dirty="0" smtClean="0">
                <a:solidFill>
                  <a:srgbClr val="0000FF"/>
                </a:solidFill>
                <a:latin typeface="微软雅黑" panose="020B0503020204020204" pitchFamily="34" charset="-122"/>
                <a:ea typeface="微软雅黑" panose="020B0503020204020204" pitchFamily="34" charset="-122"/>
              </a:rPr>
              <a:t>bias</a:t>
            </a:r>
            <a:endParaRPr lang="zh-TW" altLang="en-US" sz="2400" dirty="0">
              <a:solidFill>
                <a:srgbClr val="0000FF"/>
              </a:solidFill>
              <a:latin typeface="微软雅黑" panose="020B0503020204020204" pitchFamily="34" charset="-122"/>
              <a:ea typeface="微软雅黑" panose="020B0503020204020204" pitchFamily="34" charset="-122"/>
            </a:endParaRPr>
          </a:p>
        </p:txBody>
      </p:sp>
      <p:graphicFrame>
        <p:nvGraphicFramePr>
          <p:cNvPr id="86" name="Object 12"/>
          <p:cNvGraphicFramePr>
            <a:graphicFrameLocks noChangeAspect="1"/>
          </p:cNvGraphicFramePr>
          <p:nvPr>
            <p:extLst>
              <p:ext uri="{D42A27DB-BD31-4B8C-83A1-F6EECF244321}">
                <p14:modId xmlns:p14="http://schemas.microsoft.com/office/powerpoint/2010/main" val="2650663084"/>
              </p:ext>
            </p:extLst>
          </p:nvPr>
        </p:nvGraphicFramePr>
        <p:xfrm>
          <a:off x="8055553" y="4277083"/>
          <a:ext cx="352425" cy="385763"/>
        </p:xfrm>
        <a:graphic>
          <a:graphicData uri="http://schemas.openxmlformats.org/presentationml/2006/ole">
            <mc:AlternateContent xmlns:mc="http://schemas.openxmlformats.org/markup-compatibility/2006">
              <mc:Choice xmlns:v="urn:schemas-microsoft-com:vml" Requires="v">
                <p:oleObj spid="_x0000_s55021" name="方程式" r:id="rId18" imgW="126720" imgH="139680" progId="Equation.3">
                  <p:embed/>
                </p:oleObj>
              </mc:Choice>
              <mc:Fallback>
                <p:oleObj name="方程式" r:id="rId18" imgW="126720" imgH="139680" progId="Equation.3">
                  <p:embed/>
                  <p:pic>
                    <p:nvPicPr>
                      <p:cNvPr id="86" name="Object 12"/>
                      <p:cNvPicPr>
                        <a:picLocks noChangeAspect="1" noChangeArrowheads="1"/>
                      </p:cNvPicPr>
                      <p:nvPr/>
                    </p:nvPicPr>
                    <p:blipFill>
                      <a:blip r:embed="rId19"/>
                      <a:srcRect/>
                      <a:stretch>
                        <a:fillRect/>
                      </a:stretch>
                    </p:blipFill>
                    <p:spPr bwMode="auto">
                      <a:xfrm>
                        <a:off x="8055553" y="4277083"/>
                        <a:ext cx="352425" cy="385763"/>
                      </a:xfrm>
                      <a:prstGeom prst="rect">
                        <a:avLst/>
                      </a:prstGeom>
                      <a:noFill/>
                      <a:extLst/>
                    </p:spPr>
                  </p:pic>
                </p:oleObj>
              </mc:Fallback>
            </mc:AlternateContent>
          </a:graphicData>
        </a:graphic>
      </p:graphicFrame>
      <p:sp>
        <p:nvSpPr>
          <p:cNvPr id="87" name="文字方塊 38"/>
          <p:cNvSpPr txBox="1"/>
          <p:nvPr/>
        </p:nvSpPr>
        <p:spPr>
          <a:xfrm>
            <a:off x="2730059" y="5708109"/>
            <a:ext cx="2069529" cy="461665"/>
          </a:xfrm>
          <a:prstGeom prst="rect">
            <a:avLst/>
          </a:prstGeom>
          <a:noFill/>
        </p:spPr>
        <p:txBody>
          <a:bodyPr wrap="square" rtlCol="0">
            <a:spAutoFit/>
          </a:bodyPr>
          <a:lstStyle/>
          <a:p>
            <a:pPr algn="ctr"/>
            <a:r>
              <a:rPr lang="zh-CN" altLang="en-US" sz="2400" dirty="0" smtClean="0">
                <a:solidFill>
                  <a:srgbClr val="0000FF"/>
                </a:solidFill>
                <a:latin typeface="微软雅黑" panose="020B0503020204020204" pitchFamily="34" charset="-122"/>
                <a:ea typeface="微软雅黑" panose="020B0503020204020204" pitchFamily="34" charset="-122"/>
              </a:rPr>
              <a:t>权重</a:t>
            </a:r>
            <a:r>
              <a:rPr lang="en-US" altLang="zh-TW" sz="2400" dirty="0" smtClean="0">
                <a:solidFill>
                  <a:srgbClr val="0000FF"/>
                </a:solidFill>
                <a:latin typeface="微软雅黑" panose="020B0503020204020204" pitchFamily="34" charset="-122"/>
                <a:ea typeface="微软雅黑" panose="020B0503020204020204" pitchFamily="34" charset="-122"/>
              </a:rPr>
              <a:t>weights</a:t>
            </a:r>
            <a:endParaRPr lang="zh-TW" altLang="en-US" sz="2400" dirty="0">
              <a:solidFill>
                <a:srgbClr val="0000FF"/>
              </a:solidFill>
              <a:latin typeface="微软雅黑" panose="020B0503020204020204" pitchFamily="34" charset="-122"/>
              <a:ea typeface="微软雅黑" panose="020B0503020204020204" pitchFamily="34" charset="-122"/>
            </a:endParaRPr>
          </a:p>
        </p:txBody>
      </p:sp>
      <p:sp>
        <p:nvSpPr>
          <p:cNvPr id="88" name="文字方塊 40"/>
          <p:cNvSpPr txBox="1"/>
          <p:nvPr/>
        </p:nvSpPr>
        <p:spPr>
          <a:xfrm rot="5400000">
            <a:off x="1946735" y="3551042"/>
            <a:ext cx="769257" cy="523220"/>
          </a:xfrm>
          <a:prstGeom prst="rect">
            <a:avLst/>
          </a:prstGeom>
          <a:noFill/>
        </p:spPr>
        <p:txBody>
          <a:bodyPr wrap="square" rtlCol="0">
            <a:spAutoFit/>
          </a:bodyPr>
          <a:lstStyle/>
          <a:p>
            <a:pPr algn="ctr"/>
            <a:r>
              <a:rPr lang="en-US" altLang="zh-TW" sz="2800" dirty="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sp>
        <p:nvSpPr>
          <p:cNvPr id="89" name="文字方塊 41"/>
          <p:cNvSpPr txBox="1"/>
          <p:nvPr/>
        </p:nvSpPr>
        <p:spPr>
          <a:xfrm rot="5400000">
            <a:off x="2979638" y="4609385"/>
            <a:ext cx="769257" cy="523220"/>
          </a:xfrm>
          <a:prstGeom prst="rect">
            <a:avLst/>
          </a:prstGeom>
          <a:noFill/>
        </p:spPr>
        <p:txBody>
          <a:bodyPr wrap="square" rtlCol="0">
            <a:spAutoFit/>
          </a:bodyPr>
          <a:lstStyle/>
          <a:p>
            <a:pPr algn="ctr"/>
            <a:r>
              <a:rPr lang="en-US" altLang="zh-TW" sz="2800" dirty="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sp>
        <p:nvSpPr>
          <p:cNvPr id="90" name="文字方塊 42"/>
          <p:cNvSpPr txBox="1"/>
          <p:nvPr/>
        </p:nvSpPr>
        <p:spPr>
          <a:xfrm rot="5400000">
            <a:off x="2972113" y="3633336"/>
            <a:ext cx="769257" cy="523220"/>
          </a:xfrm>
          <a:prstGeom prst="rect">
            <a:avLst/>
          </a:prstGeom>
          <a:noFill/>
        </p:spPr>
        <p:txBody>
          <a:bodyPr wrap="square" rtlCol="0">
            <a:spAutoFit/>
          </a:bodyPr>
          <a:lstStyle/>
          <a:p>
            <a:pPr algn="ctr"/>
            <a:r>
              <a:rPr lang="en-US" altLang="zh-TW" sz="2800" dirty="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sp>
        <p:nvSpPr>
          <p:cNvPr id="91" name="文字方塊 18"/>
          <p:cNvSpPr txBox="1"/>
          <p:nvPr/>
        </p:nvSpPr>
        <p:spPr>
          <a:xfrm>
            <a:off x="5089236" y="3184111"/>
            <a:ext cx="283520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A simple function</a:t>
            </a:r>
            <a:endParaRPr lang="zh-TW" altLang="en-US" sz="2400" dirty="0">
              <a:latin typeface="微软雅黑" panose="020B0503020204020204" pitchFamily="34" charset="-122"/>
              <a:ea typeface="微软雅黑" panose="020B0503020204020204" pitchFamily="34" charset="-122"/>
            </a:endParaRPr>
          </a:p>
        </p:txBody>
      </p:sp>
      <p:sp>
        <p:nvSpPr>
          <p:cNvPr id="92" name="文字方塊 43"/>
          <p:cNvSpPr txBox="1"/>
          <p:nvPr/>
        </p:nvSpPr>
        <p:spPr>
          <a:xfrm>
            <a:off x="5830500" y="4873871"/>
            <a:ext cx="1894780" cy="461665"/>
          </a:xfrm>
          <a:prstGeom prst="rect">
            <a:avLst/>
          </a:prstGeom>
          <a:noFill/>
        </p:spPr>
        <p:txBody>
          <a:bodyPr wrap="square" rtlCol="0">
            <a:spAutoFit/>
          </a:bodyPr>
          <a:lstStyle/>
          <a:p>
            <a:pPr algn="ctr"/>
            <a:r>
              <a:rPr lang="zh-CN" altLang="en-US" sz="2400" dirty="0" smtClean="0">
                <a:solidFill>
                  <a:srgbClr val="0000FF"/>
                </a:solidFill>
                <a:latin typeface="微软雅黑" panose="020B0503020204020204" pitchFamily="34" charset="-122"/>
                <a:ea typeface="微软雅黑" panose="020B0503020204020204" pitchFamily="34" charset="-122"/>
              </a:rPr>
              <a:t>激活函数</a:t>
            </a:r>
            <a:endParaRPr lang="zh-TW" altLang="en-US" sz="2400" dirty="0">
              <a:solidFill>
                <a:srgbClr val="0000FF"/>
              </a:solidFill>
              <a:latin typeface="微软雅黑" panose="020B0503020204020204" pitchFamily="34" charset="-122"/>
              <a:ea typeface="微软雅黑" panose="020B0503020204020204" pitchFamily="34" charset="-122"/>
            </a:endParaRPr>
          </a:p>
        </p:txBody>
      </p:sp>
      <p:sp>
        <p:nvSpPr>
          <p:cNvPr id="2" name="椭圆 1"/>
          <p:cNvSpPr/>
          <p:nvPr/>
        </p:nvSpPr>
        <p:spPr>
          <a:xfrm>
            <a:off x="1873250" y="2813017"/>
            <a:ext cx="646081" cy="65113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615650" y="3001971"/>
            <a:ext cx="3206327" cy="1422954"/>
          </a:xfrm>
          <a:prstGeom prst="rect">
            <a:avLst/>
          </a:prstGeom>
        </p:spPr>
        <p:txBody>
          <a:bodyPr wrap="none">
            <a:spAutoFit/>
          </a:bodyPr>
          <a:lstStyle/>
          <a:p>
            <a:pPr>
              <a:lnSpc>
                <a:spcPct val="150000"/>
              </a:lnSpc>
            </a:pPr>
            <a:r>
              <a:rPr lang="zh-CN" altLang="en-US" sz="2000" dirty="0" smtClean="0">
                <a:solidFill>
                  <a:srgbClr val="FF0000"/>
                </a:solidFill>
                <a:latin typeface="微软雅黑" panose="020B0503020204020204" pitchFamily="34" charset="-122"/>
                <a:ea typeface="微软雅黑" panose="020B0503020204020204" pitchFamily="34" charset="-122"/>
              </a:rPr>
              <a:t>理解：简单线性函数</a:t>
            </a:r>
            <a:endParaRPr lang="en-US" altLang="zh-CN" sz="2000" dirty="0" smtClean="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000" dirty="0" smtClean="0">
                <a:solidFill>
                  <a:srgbClr val="FF0000"/>
                </a:solidFill>
                <a:latin typeface="微软雅黑" panose="020B0503020204020204" pitchFamily="34" charset="-122"/>
                <a:ea typeface="微软雅黑" panose="020B0503020204020204" pitchFamily="34" charset="-122"/>
              </a:rPr>
              <a:t>          f(x)=</a:t>
            </a:r>
            <a:r>
              <a:rPr lang="en-US" altLang="zh-CN" sz="2000" dirty="0" err="1" smtClean="0">
                <a:solidFill>
                  <a:srgbClr val="FF0000"/>
                </a:solidFill>
                <a:latin typeface="微软雅黑" panose="020B0503020204020204" pitchFamily="34" charset="-122"/>
                <a:ea typeface="微软雅黑" panose="020B0503020204020204" pitchFamily="34" charset="-122"/>
              </a:rPr>
              <a:t>kx+b</a:t>
            </a:r>
            <a:endParaRPr lang="en-US" altLang="zh-CN" sz="2000" dirty="0" smtClean="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rgbClr val="FF0000"/>
                </a:solidFill>
                <a:latin typeface="微软雅黑" panose="020B0503020204020204" pitchFamily="34" charset="-122"/>
                <a:ea typeface="微软雅黑" panose="020B0503020204020204" pitchFamily="34" charset="-122"/>
              </a:rPr>
              <a:t> </a:t>
            </a:r>
            <a:r>
              <a:rPr lang="en-US" altLang="zh-CN" sz="2000" dirty="0" smtClean="0">
                <a:solidFill>
                  <a:srgbClr val="FF0000"/>
                </a:solidFill>
                <a:latin typeface="微软雅黑" panose="020B0503020204020204" pitchFamily="34" charset="-122"/>
                <a:ea typeface="微软雅黑" panose="020B0503020204020204" pitchFamily="34" charset="-122"/>
              </a:rPr>
              <a:t>         (k</a:t>
            </a:r>
            <a:r>
              <a:rPr lang="zh-CN" altLang="en-US" sz="2000" dirty="0" smtClean="0">
                <a:solidFill>
                  <a:srgbClr val="FF0000"/>
                </a:solidFill>
                <a:latin typeface="微软雅黑" panose="020B0503020204020204" pitchFamily="34" charset="-122"/>
                <a:ea typeface="微软雅黑" panose="020B0503020204020204" pitchFamily="34" charset="-122"/>
              </a:rPr>
              <a:t>是斜率，</a:t>
            </a:r>
            <a:r>
              <a:rPr lang="en-US" altLang="zh-CN" sz="2000" dirty="0" smtClean="0">
                <a:solidFill>
                  <a:srgbClr val="FF0000"/>
                </a:solidFill>
                <a:latin typeface="微软雅黑" panose="020B0503020204020204" pitchFamily="34" charset="-122"/>
                <a:ea typeface="微软雅黑" panose="020B0503020204020204" pitchFamily="34" charset="-122"/>
              </a:rPr>
              <a:t>b</a:t>
            </a:r>
            <a:r>
              <a:rPr lang="zh-CN" altLang="en-US" sz="2000" dirty="0" smtClean="0">
                <a:solidFill>
                  <a:srgbClr val="FF0000"/>
                </a:solidFill>
                <a:latin typeface="微软雅黑" panose="020B0503020204020204" pitchFamily="34" charset="-122"/>
                <a:ea typeface="微软雅黑" panose="020B0503020204020204" pitchFamily="34" charset="-122"/>
              </a:rPr>
              <a:t>是截距</a:t>
            </a:r>
            <a:r>
              <a:rPr lang="en-US" altLang="zh-CN" sz="2000" dirty="0" smtClean="0">
                <a:solidFill>
                  <a:srgbClr val="FF0000"/>
                </a:solidFill>
                <a:latin typeface="微软雅黑" panose="020B0503020204020204" pitchFamily="34" charset="-122"/>
                <a:ea typeface="微软雅黑" panose="020B0503020204020204" pitchFamily="34" charset="-122"/>
              </a:rPr>
              <a:t>)</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40" name="矩形 39"/>
          <p:cNvSpPr/>
          <p:nvPr/>
        </p:nvSpPr>
        <p:spPr>
          <a:xfrm>
            <a:off x="1815151" y="367001"/>
            <a:ext cx="7009360"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建立模型</a:t>
            </a:r>
          </a:p>
        </p:txBody>
      </p:sp>
      <p:graphicFrame>
        <p:nvGraphicFramePr>
          <p:cNvPr id="76" name="Object 12"/>
          <p:cNvGraphicFramePr>
            <a:graphicFrameLocks noChangeAspect="1"/>
          </p:cNvGraphicFramePr>
          <p:nvPr>
            <p:extLst>
              <p:ext uri="{D42A27DB-BD31-4B8C-83A1-F6EECF244321}">
                <p14:modId xmlns:p14="http://schemas.microsoft.com/office/powerpoint/2010/main" val="3103867145"/>
              </p:ext>
            </p:extLst>
          </p:nvPr>
        </p:nvGraphicFramePr>
        <p:xfrm>
          <a:off x="2016411" y="2755022"/>
          <a:ext cx="495300" cy="630238"/>
        </p:xfrm>
        <a:graphic>
          <a:graphicData uri="http://schemas.openxmlformats.org/presentationml/2006/ole">
            <mc:AlternateContent xmlns:mc="http://schemas.openxmlformats.org/markup-compatibility/2006">
              <mc:Choice xmlns:v="urn:schemas-microsoft-com:vml" Requires="v">
                <p:oleObj spid="_x0000_s55022" name="方程式" r:id="rId20" imgW="177480" imgH="228600" progId="Equation.3">
                  <p:embed/>
                </p:oleObj>
              </mc:Choice>
              <mc:Fallback>
                <p:oleObj name="方程式" r:id="rId20" imgW="177480" imgH="228600" progId="Equation.3">
                  <p:embed/>
                  <p:pic>
                    <p:nvPicPr>
                      <p:cNvPr id="76" name="Object 12"/>
                      <p:cNvPicPr>
                        <a:picLocks noChangeAspect="1" noChangeArrowheads="1"/>
                      </p:cNvPicPr>
                      <p:nvPr/>
                    </p:nvPicPr>
                    <p:blipFill>
                      <a:blip r:embed="rId21"/>
                      <a:srcRect/>
                      <a:stretch>
                        <a:fillRect/>
                      </a:stretch>
                    </p:blipFill>
                    <p:spPr bwMode="auto">
                      <a:xfrm>
                        <a:off x="2016411" y="2755022"/>
                        <a:ext cx="495300" cy="630238"/>
                      </a:xfrm>
                      <a:prstGeom prst="rect">
                        <a:avLst/>
                      </a:prstGeom>
                      <a:noFill/>
                      <a:extLst/>
                    </p:spPr>
                  </p:pic>
                </p:oleObj>
              </mc:Fallback>
            </mc:AlternateContent>
          </a:graphicData>
        </a:graphic>
      </p:graphicFrame>
      <p:graphicFrame>
        <p:nvGraphicFramePr>
          <p:cNvPr id="77" name="Object 12"/>
          <p:cNvGraphicFramePr>
            <a:graphicFrameLocks noChangeAspect="1"/>
          </p:cNvGraphicFramePr>
          <p:nvPr>
            <p:extLst>
              <p:ext uri="{D42A27DB-BD31-4B8C-83A1-F6EECF244321}">
                <p14:modId xmlns:p14="http://schemas.microsoft.com/office/powerpoint/2010/main" val="4020365569"/>
              </p:ext>
            </p:extLst>
          </p:nvPr>
        </p:nvGraphicFramePr>
        <p:xfrm>
          <a:off x="1999616" y="4068354"/>
          <a:ext cx="495300" cy="665163"/>
        </p:xfrm>
        <a:graphic>
          <a:graphicData uri="http://schemas.openxmlformats.org/presentationml/2006/ole">
            <mc:AlternateContent xmlns:mc="http://schemas.openxmlformats.org/markup-compatibility/2006">
              <mc:Choice xmlns:v="urn:schemas-microsoft-com:vml" Requires="v">
                <p:oleObj spid="_x0000_s55023" name="方程式" r:id="rId22" imgW="177480" imgH="241200" progId="Equation.3">
                  <p:embed/>
                </p:oleObj>
              </mc:Choice>
              <mc:Fallback>
                <p:oleObj name="方程式" r:id="rId22" imgW="177480" imgH="241200" progId="Equation.3">
                  <p:embed/>
                  <p:pic>
                    <p:nvPicPr>
                      <p:cNvPr id="77" name="Object 12"/>
                      <p:cNvPicPr>
                        <a:picLocks noChangeAspect="1" noChangeArrowheads="1"/>
                      </p:cNvPicPr>
                      <p:nvPr/>
                    </p:nvPicPr>
                    <p:blipFill>
                      <a:blip r:embed="rId23"/>
                      <a:srcRect/>
                      <a:stretch>
                        <a:fillRect/>
                      </a:stretch>
                    </p:blipFill>
                    <p:spPr bwMode="auto">
                      <a:xfrm>
                        <a:off x="1999616" y="4068354"/>
                        <a:ext cx="495300" cy="665163"/>
                      </a:xfrm>
                      <a:prstGeom prst="rect">
                        <a:avLst/>
                      </a:prstGeom>
                      <a:noFill/>
                      <a:extLst/>
                    </p:spPr>
                  </p:pic>
                </p:oleObj>
              </mc:Fallback>
            </mc:AlternateContent>
          </a:graphicData>
        </a:graphic>
      </p:graphicFrame>
      <p:graphicFrame>
        <p:nvGraphicFramePr>
          <p:cNvPr id="78" name="Object 12"/>
          <p:cNvGraphicFramePr>
            <a:graphicFrameLocks noChangeAspect="1"/>
          </p:cNvGraphicFramePr>
          <p:nvPr>
            <p:extLst>
              <p:ext uri="{D42A27DB-BD31-4B8C-83A1-F6EECF244321}">
                <p14:modId xmlns:p14="http://schemas.microsoft.com/office/powerpoint/2010/main" val="236062050"/>
              </p:ext>
            </p:extLst>
          </p:nvPr>
        </p:nvGraphicFramePr>
        <p:xfrm>
          <a:off x="2016411" y="5392147"/>
          <a:ext cx="533400" cy="630238"/>
        </p:xfrm>
        <a:graphic>
          <a:graphicData uri="http://schemas.openxmlformats.org/presentationml/2006/ole">
            <mc:AlternateContent xmlns:mc="http://schemas.openxmlformats.org/markup-compatibility/2006">
              <mc:Choice xmlns:v="urn:schemas-microsoft-com:vml" Requires="v">
                <p:oleObj spid="_x0000_s55024" name="方程式" r:id="rId24" imgW="190440" imgH="228600" progId="Equation.3">
                  <p:embed/>
                </p:oleObj>
              </mc:Choice>
              <mc:Fallback>
                <p:oleObj name="方程式" r:id="rId24" imgW="190440" imgH="228600" progId="Equation.3">
                  <p:embed/>
                  <p:pic>
                    <p:nvPicPr>
                      <p:cNvPr id="78" name="Object 12"/>
                      <p:cNvPicPr>
                        <a:picLocks noChangeAspect="1" noChangeArrowheads="1"/>
                      </p:cNvPicPr>
                      <p:nvPr/>
                    </p:nvPicPr>
                    <p:blipFill>
                      <a:blip r:embed="rId25"/>
                      <a:srcRect/>
                      <a:stretch>
                        <a:fillRect/>
                      </a:stretch>
                    </p:blipFill>
                    <p:spPr bwMode="auto">
                      <a:xfrm>
                        <a:off x="2016411" y="5392147"/>
                        <a:ext cx="533400" cy="630238"/>
                      </a:xfrm>
                      <a:prstGeom prst="rect">
                        <a:avLst/>
                      </a:prstGeom>
                      <a:noFill/>
                      <a:extLst/>
                    </p:spPr>
                  </p:pic>
                </p:oleObj>
              </mc:Fallback>
            </mc:AlternateContent>
          </a:graphicData>
        </a:graphic>
      </p:graphicFrame>
      <p:sp>
        <p:nvSpPr>
          <p:cNvPr id="48" name="椭圆 47"/>
          <p:cNvSpPr/>
          <p:nvPr/>
        </p:nvSpPr>
        <p:spPr>
          <a:xfrm>
            <a:off x="4701878" y="4125361"/>
            <a:ext cx="699005" cy="71993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4707940" y="4299133"/>
                <a:ext cx="70723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4707940" y="4299133"/>
                <a:ext cx="707231" cy="369332"/>
              </a:xfrm>
              <a:prstGeom prst="rect">
                <a:avLst/>
              </a:prstGeom>
              <a:blipFill rotWithShape="0">
                <a:blip r:embed="rId26"/>
                <a:stretch>
                  <a:fillRect b="-34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431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500"/>
                                        <p:tgtEl>
                                          <p:spTgt spid="8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nodeType="with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74"/>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69"/>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9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7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6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73"/>
                                        </p:tgtEl>
                                        <p:attrNameLst>
                                          <p:attrName>style.visibility</p:attrName>
                                        </p:attrNameLst>
                                      </p:cBhvr>
                                      <p:to>
                                        <p:strVal val="visible"/>
                                      </p:to>
                                    </p:set>
                                  </p:childTnLst>
                                </p:cTn>
                              </p:par>
                              <p:par>
                                <p:cTn id="56" presetID="10" presetClass="entr" presetSubtype="0" fill="hold" grpId="0"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500"/>
                                        <p:tgtEl>
                                          <p:spTgt spid="6"/>
                                        </p:tgtEl>
                                      </p:cBhvr>
                                    </p:animEffect>
                                  </p:childTnLst>
                                </p:cTn>
                              </p:par>
                              <p:par>
                                <p:cTn id="72" presetID="10" presetClass="entr" presetSubtype="0" fill="hold" nodeType="with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fade">
                                      <p:cBhvr>
                                        <p:cTn id="74" dur="500"/>
                                        <p:tgtEl>
                                          <p:spTgt spid="8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fade">
                                      <p:cBhvr>
                                        <p:cTn id="77" dur="500"/>
                                        <p:tgtEl>
                                          <p:spTgt spid="85"/>
                                        </p:tgtEl>
                                      </p:cBhvr>
                                    </p:animEffect>
                                  </p:childTnLst>
                                </p:cTn>
                              </p:par>
                              <p:par>
                                <p:cTn id="78" presetID="10" presetClass="entr" presetSubtype="0" fill="hold" nodeType="withEffect">
                                  <p:stCondLst>
                                    <p:cond delay="0"/>
                                  </p:stCondLst>
                                  <p:childTnLst>
                                    <p:set>
                                      <p:cBhvr>
                                        <p:cTn id="79" dur="1" fill="hold">
                                          <p:stCondLst>
                                            <p:cond delay="0"/>
                                          </p:stCondLst>
                                        </p:cTn>
                                        <p:tgtEl>
                                          <p:spTgt spid="83"/>
                                        </p:tgtEl>
                                        <p:attrNameLst>
                                          <p:attrName>style.visibility</p:attrName>
                                        </p:attrNameLst>
                                      </p:cBhvr>
                                      <p:to>
                                        <p:strVal val="visible"/>
                                      </p:to>
                                    </p:set>
                                    <p:animEffect transition="in" filter="fade">
                                      <p:cBhvr>
                                        <p:cTn id="80" dur="500"/>
                                        <p:tgtEl>
                                          <p:spTgt spid="8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fade">
                                      <p:cBhvr>
                                        <p:cTn id="85" dur="500"/>
                                        <p:tgtEl>
                                          <p:spTgt spid="72"/>
                                        </p:tgtEl>
                                      </p:cBhvr>
                                    </p:animEffect>
                                  </p:childTnLst>
                                </p:cTn>
                              </p:par>
                              <p:par>
                                <p:cTn id="86" presetID="10" presetClass="entr" presetSubtype="0" fill="hold"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par>
                                <p:cTn id="89" presetID="10" presetClass="entr" presetSubtype="0" fill="hold"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fade">
                                      <p:cBhvr>
                                        <p:cTn id="91" dur="500"/>
                                        <p:tgtEl>
                                          <p:spTgt spid="61"/>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fade">
                                      <p:cBhvr>
                                        <p:cTn id="96" dur="500"/>
                                        <p:tgtEl>
                                          <p:spTgt spid="8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500"/>
                                        <p:tgtEl>
                                          <p:spTgt spid="10"/>
                                        </p:tgtEl>
                                      </p:cBhvr>
                                    </p:animEffect>
                                  </p:childTnLst>
                                </p:cTn>
                              </p:par>
                              <p:par>
                                <p:cTn id="100" presetID="10" presetClass="entr" presetSubtype="0" fill="hold" nodeType="withEffect">
                                  <p:stCondLst>
                                    <p:cond delay="0"/>
                                  </p:stCondLst>
                                  <p:childTnLst>
                                    <p:set>
                                      <p:cBhvr>
                                        <p:cTn id="101" dur="1" fill="hold">
                                          <p:stCondLst>
                                            <p:cond delay="0"/>
                                          </p:stCondLst>
                                        </p:cTn>
                                        <p:tgtEl>
                                          <p:spTgt spid="63"/>
                                        </p:tgtEl>
                                        <p:attrNameLst>
                                          <p:attrName>style.visibility</p:attrName>
                                        </p:attrNameLst>
                                      </p:cBhvr>
                                      <p:to>
                                        <p:strVal val="visible"/>
                                      </p:to>
                                    </p:set>
                                    <p:animEffect transition="in" filter="fade">
                                      <p:cBhvr>
                                        <p:cTn id="102" dur="500"/>
                                        <p:tgtEl>
                                          <p:spTgt spid="6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92"/>
                                        </p:tgtEl>
                                        <p:attrNameLst>
                                          <p:attrName>style.visibility</p:attrName>
                                        </p:attrNameLst>
                                      </p:cBhvr>
                                      <p:to>
                                        <p:strVal val="visible"/>
                                      </p:to>
                                    </p:set>
                                    <p:animEffect transition="in" filter="fade">
                                      <p:cBhvr>
                                        <p:cTn id="105"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2" grpId="0" animBg="1"/>
      <p:bldP spid="51" grpId="0" animBg="1"/>
      <p:bldP spid="10" grpId="0" animBg="1"/>
      <p:bldP spid="6" grpId="0" animBg="1"/>
      <p:bldP spid="75" grpId="0"/>
      <p:bldP spid="85" grpId="0"/>
      <p:bldP spid="87" grpId="0"/>
      <p:bldP spid="88" grpId="0"/>
      <p:bldP spid="89" grpId="0"/>
      <p:bldP spid="90" grpId="0"/>
      <p:bldP spid="91" grpId="0" animBg="1"/>
      <p:bldP spid="92" grpId="0"/>
      <p:bldP spid="2" grpId="0" animBg="1"/>
      <p:bldP spid="48" grpId="0" animBg="1"/>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sp>
        <p:nvSpPr>
          <p:cNvPr id="59" name="矩形 58"/>
          <p:cNvSpPr/>
          <p:nvPr/>
        </p:nvSpPr>
        <p:spPr>
          <a:xfrm>
            <a:off x="1248843" y="1305082"/>
            <a:ext cx="2534984"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cs typeface="+mn-cs"/>
              </a:rPr>
              <a:t>网络结构</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46602" y="1902623"/>
            <a:ext cx="9573658" cy="400110"/>
          </a:xfrm>
          <a:prstGeom prst="rect">
            <a:avLst/>
          </a:prstGeom>
        </p:spPr>
        <p:txBody>
          <a:bodyPr wrap="square">
            <a:spAutoFit/>
          </a:bodyPr>
          <a:lstStyle/>
          <a:p>
            <a:pPr marL="342900" indent="-342900">
              <a:buFont typeface="Wingdings" panose="05000000000000000000" pitchFamily="2" charset="2"/>
              <a:buChar char="u"/>
            </a:pPr>
            <a:r>
              <a:rPr lang="zh-CN" altLang="en-US" sz="2000" dirty="0" smtClean="0">
                <a:latin typeface="微软雅黑" panose="020B0503020204020204" pitchFamily="34" charset="-122"/>
                <a:ea typeface="微软雅黑" panose="020B0503020204020204" pitchFamily="34" charset="-122"/>
              </a:rPr>
              <a:t>神经元不同的连接方式构成不同的网络结构</a:t>
            </a:r>
            <a:endParaRPr lang="en-US" altLang="zh-CN" dirty="0">
              <a:latin typeface="微软雅黑" panose="020B0503020204020204" pitchFamily="34" charset="-122"/>
              <a:ea typeface="微软雅黑" panose="020B0503020204020204" pitchFamily="34" charset="-122"/>
            </a:endParaRPr>
          </a:p>
        </p:txBody>
      </p:sp>
      <p:sp>
        <p:nvSpPr>
          <p:cNvPr id="83" name="圆角矩形 82"/>
          <p:cNvSpPr/>
          <p:nvPr/>
        </p:nvSpPr>
        <p:spPr>
          <a:xfrm>
            <a:off x="3821874" y="5387231"/>
            <a:ext cx="4765502" cy="589819"/>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endParaRPr lang="en-US" altLang="zh-CN" dirty="0">
              <a:solidFill>
                <a:srgbClr val="CC0099"/>
              </a:solidFill>
              <a:latin typeface="微软雅黑" panose="020B0503020204020204" pitchFamily="34" charset="-122"/>
              <a:ea typeface="微软雅黑" panose="020B0503020204020204" pitchFamily="34" charset="-122"/>
            </a:endParaRPr>
          </a:p>
        </p:txBody>
      </p:sp>
      <p:sp>
        <p:nvSpPr>
          <p:cNvPr id="84" name="矩形 83"/>
          <p:cNvSpPr/>
          <p:nvPr/>
        </p:nvSpPr>
        <p:spPr>
          <a:xfrm>
            <a:off x="3862063" y="5488244"/>
            <a:ext cx="4725313" cy="400110"/>
          </a:xfrm>
          <a:prstGeom prst="rect">
            <a:avLst/>
          </a:prstGeom>
        </p:spPr>
        <p:txBody>
          <a:bodyPr wrap="square">
            <a:spAutoFit/>
          </a:bodyPr>
          <a:lstStyle/>
          <a:p>
            <a:pPr algn="ctr"/>
            <a:r>
              <a:rPr lang="zh-CN" altLang="en-US" sz="2000" dirty="0">
                <a:solidFill>
                  <a:srgbClr val="CC0099"/>
                </a:solidFill>
                <a:latin typeface="微软雅黑" panose="020B0503020204020204" pitchFamily="34" charset="-122"/>
                <a:ea typeface="微软雅黑" panose="020B0503020204020204" pitchFamily="34" charset="-122"/>
              </a:rPr>
              <a:t>每个神经元都有自己的权重和偏置参数</a:t>
            </a:r>
          </a:p>
        </p:txBody>
      </p:sp>
      <p:sp>
        <p:nvSpPr>
          <p:cNvPr id="85" name="矩形 84"/>
          <p:cNvSpPr/>
          <p:nvPr/>
        </p:nvSpPr>
        <p:spPr>
          <a:xfrm>
            <a:off x="1815151" y="367001"/>
            <a:ext cx="7009360"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建立模型</a:t>
            </a:r>
          </a:p>
        </p:txBody>
      </p:sp>
      <p:pic>
        <p:nvPicPr>
          <p:cNvPr id="3" name="图片 2"/>
          <p:cNvPicPr>
            <a:picLocks noChangeAspect="1"/>
          </p:cNvPicPr>
          <p:nvPr/>
        </p:nvPicPr>
        <p:blipFill>
          <a:blip r:embed="rId4"/>
          <a:stretch>
            <a:fillRect/>
          </a:stretch>
        </p:blipFill>
        <p:spPr>
          <a:xfrm>
            <a:off x="8287568" y="3465701"/>
            <a:ext cx="2362200" cy="1666875"/>
          </a:xfrm>
          <a:prstGeom prst="rect">
            <a:avLst/>
          </a:prstGeom>
        </p:spPr>
      </p:pic>
      <p:pic>
        <p:nvPicPr>
          <p:cNvPr id="6" name="图片 5"/>
          <p:cNvPicPr>
            <a:picLocks noChangeAspect="1"/>
          </p:cNvPicPr>
          <p:nvPr/>
        </p:nvPicPr>
        <p:blipFill>
          <a:blip r:embed="rId5"/>
          <a:stretch>
            <a:fillRect/>
          </a:stretch>
        </p:blipFill>
        <p:spPr>
          <a:xfrm>
            <a:off x="8287568" y="1450520"/>
            <a:ext cx="2362200" cy="1718837"/>
          </a:xfrm>
          <a:prstGeom prst="rect">
            <a:avLst/>
          </a:prstGeom>
        </p:spPr>
      </p:pic>
      <p:sp>
        <p:nvSpPr>
          <p:cNvPr id="4" name="矩形 3"/>
          <p:cNvSpPr/>
          <p:nvPr/>
        </p:nvSpPr>
        <p:spPr>
          <a:xfrm>
            <a:off x="942975" y="2400185"/>
            <a:ext cx="2214563" cy="1896630"/>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2550897" y="2966658"/>
            <a:ext cx="489157" cy="44252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等腰三角形 90"/>
          <p:cNvSpPr/>
          <p:nvPr/>
        </p:nvSpPr>
        <p:spPr>
          <a:xfrm>
            <a:off x="1646702" y="3937107"/>
            <a:ext cx="387614" cy="335453"/>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線單箭頭接點 24"/>
          <p:cNvCxnSpPr/>
          <p:nvPr/>
        </p:nvCxnSpPr>
        <p:spPr>
          <a:xfrm flipV="1">
            <a:off x="1840749" y="3428890"/>
            <a:ext cx="0" cy="4702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4" name="Object 12"/>
          <p:cNvGraphicFramePr>
            <a:graphicFrameLocks noChangeAspect="1"/>
          </p:cNvGraphicFramePr>
          <p:nvPr>
            <p:extLst>
              <p:ext uri="{D42A27DB-BD31-4B8C-83A1-F6EECF244321}">
                <p14:modId xmlns:p14="http://schemas.microsoft.com/office/powerpoint/2010/main" val="2925612671"/>
              </p:ext>
            </p:extLst>
          </p:nvPr>
        </p:nvGraphicFramePr>
        <p:xfrm>
          <a:off x="2541611" y="3020573"/>
          <a:ext cx="511730" cy="332318"/>
        </p:xfrm>
        <a:graphic>
          <a:graphicData uri="http://schemas.openxmlformats.org/presentationml/2006/ole">
            <mc:AlternateContent xmlns:mc="http://schemas.openxmlformats.org/markup-compatibility/2006">
              <mc:Choice xmlns:v="urn:schemas-microsoft-com:vml" Requires="v">
                <p:oleObj spid="_x0000_s57565" name="方程式" r:id="rId6" imgW="317160" imgH="215640" progId="Equation.3">
                  <p:embed/>
                </p:oleObj>
              </mc:Choice>
              <mc:Fallback>
                <p:oleObj name="方程式" r:id="rId6" imgW="317160" imgH="215640" progId="Equation.3">
                  <p:embed/>
                  <p:pic>
                    <p:nvPicPr>
                      <p:cNvPr id="84" name="Object 12"/>
                      <p:cNvPicPr>
                        <a:picLocks noChangeAspect="1" noChangeArrowheads="1"/>
                      </p:cNvPicPr>
                      <p:nvPr/>
                    </p:nvPicPr>
                    <p:blipFill>
                      <a:blip r:embed="rId7"/>
                      <a:srcRect/>
                      <a:stretch>
                        <a:fillRect/>
                      </a:stretch>
                    </p:blipFill>
                    <p:spPr bwMode="auto">
                      <a:xfrm>
                        <a:off x="2541611" y="3020573"/>
                        <a:ext cx="511730" cy="332318"/>
                      </a:xfrm>
                      <a:prstGeom prst="rect">
                        <a:avLst/>
                      </a:prstGeom>
                      <a:noFill/>
                      <a:extLst/>
                    </p:spPr>
                  </p:pic>
                </p:oleObj>
              </mc:Fallback>
            </mc:AlternateContent>
          </a:graphicData>
        </a:graphic>
      </p:graphicFrame>
      <p:sp>
        <p:nvSpPr>
          <p:cNvPr id="95" name="椭圆 94"/>
          <p:cNvSpPr/>
          <p:nvPr/>
        </p:nvSpPr>
        <p:spPr>
          <a:xfrm>
            <a:off x="1611719" y="2984371"/>
            <a:ext cx="454282" cy="4485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文本框 95"/>
              <p:cNvSpPr txBox="1"/>
              <p:nvPr/>
            </p:nvSpPr>
            <p:spPr>
              <a:xfrm>
                <a:off x="1617689" y="3091736"/>
                <a:ext cx="45962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m:t>
                      </m:r>
                    </m:oMath>
                  </m:oMathPara>
                </a14:m>
                <a:endParaRPr lang="zh-CN" altLang="en-US" sz="1400" dirty="0"/>
              </a:p>
            </p:txBody>
          </p:sp>
        </mc:Choice>
        <mc:Fallback xmlns="">
          <p:sp>
            <p:nvSpPr>
              <p:cNvPr id="96" name="文本框 95"/>
              <p:cNvSpPr txBox="1">
                <a:spLocks noRot="1" noChangeAspect="1" noMove="1" noResize="1" noEditPoints="1" noAdjustHandles="1" noChangeArrowheads="1" noChangeShapeType="1" noTextEdit="1"/>
              </p:cNvSpPr>
              <p:nvPr/>
            </p:nvSpPr>
            <p:spPr>
              <a:xfrm>
                <a:off x="1617689" y="3091736"/>
                <a:ext cx="459628" cy="215444"/>
              </a:xfrm>
              <a:prstGeom prst="rect">
                <a:avLst/>
              </a:prstGeom>
              <a:blipFill>
                <a:blip r:embed="rId25"/>
                <a:stretch>
                  <a:fillRect b="-30556"/>
                </a:stretch>
              </a:blipFill>
            </p:spPr>
            <p:txBody>
              <a:bodyPr/>
              <a:lstStyle/>
              <a:p>
                <a:r>
                  <a:rPr lang="zh-CN" altLang="en-US">
                    <a:noFill/>
                  </a:rPr>
                  <a:t> </a:t>
                </a:r>
              </a:p>
            </p:txBody>
          </p:sp>
        </mc:Fallback>
      </mc:AlternateContent>
      <p:cxnSp>
        <p:nvCxnSpPr>
          <p:cNvPr id="97" name="直線單箭頭接點 31"/>
          <p:cNvCxnSpPr/>
          <p:nvPr/>
        </p:nvCxnSpPr>
        <p:spPr>
          <a:xfrm flipV="1">
            <a:off x="2109206" y="3206038"/>
            <a:ext cx="40983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20"/>
          <p:cNvCxnSpPr/>
          <p:nvPr/>
        </p:nvCxnSpPr>
        <p:spPr>
          <a:xfrm flipV="1">
            <a:off x="1094382" y="3288090"/>
            <a:ext cx="491842" cy="821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23"/>
          <p:cNvCxnSpPr/>
          <p:nvPr/>
        </p:nvCxnSpPr>
        <p:spPr>
          <a:xfrm>
            <a:off x="1086470" y="2527668"/>
            <a:ext cx="513948" cy="626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32"/>
          <p:cNvCxnSpPr/>
          <p:nvPr/>
        </p:nvCxnSpPr>
        <p:spPr>
          <a:xfrm>
            <a:off x="1099999" y="3228679"/>
            <a:ext cx="505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3340820" y="3228387"/>
            <a:ext cx="2214563" cy="1896630"/>
            <a:chOff x="942975" y="2400185"/>
            <a:chExt cx="2214563" cy="1896630"/>
          </a:xfrm>
        </p:grpSpPr>
        <p:sp>
          <p:nvSpPr>
            <p:cNvPr id="102" name="矩形 101"/>
            <p:cNvSpPr/>
            <p:nvPr/>
          </p:nvSpPr>
          <p:spPr>
            <a:xfrm>
              <a:off x="942975" y="2400185"/>
              <a:ext cx="2214563" cy="1896630"/>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1086470" y="2527668"/>
              <a:ext cx="1966871" cy="1744892"/>
              <a:chOff x="831764" y="2115198"/>
              <a:chExt cx="1966871" cy="1744892"/>
            </a:xfrm>
          </p:grpSpPr>
          <p:sp>
            <p:nvSpPr>
              <p:cNvPr id="104" name="矩形 103"/>
              <p:cNvSpPr/>
              <p:nvPr/>
            </p:nvSpPr>
            <p:spPr>
              <a:xfrm>
                <a:off x="2296191" y="2554188"/>
                <a:ext cx="489157" cy="44252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等腰三角形 104"/>
              <p:cNvSpPr/>
              <p:nvPr/>
            </p:nvSpPr>
            <p:spPr>
              <a:xfrm>
                <a:off x="1391996" y="3524637"/>
                <a:ext cx="387614" cy="335453"/>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線單箭頭接點 24"/>
              <p:cNvCxnSpPr/>
              <p:nvPr/>
            </p:nvCxnSpPr>
            <p:spPr>
              <a:xfrm flipV="1">
                <a:off x="1586043" y="3016420"/>
                <a:ext cx="0" cy="4702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08" name="Object 12"/>
                  <p:cNvGraphicFramePr>
                    <a:graphicFrameLocks noChangeAspect="1"/>
                  </p:cNvGraphicFramePr>
                  <p:nvPr>
                    <p:extLst>
                      <p:ext uri="{D42A27DB-BD31-4B8C-83A1-F6EECF244321}">
                        <p14:modId xmlns:p14="http://schemas.microsoft.com/office/powerpoint/2010/main" val="307137803"/>
                      </p:ext>
                    </p:extLst>
                  </p:nvPr>
                </p:nvGraphicFramePr>
                <p:xfrm>
                  <a:off x="2286905" y="2608103"/>
                  <a:ext cx="511730" cy="332318"/>
                </p:xfrm>
                <a:graphic>
                  <a:graphicData uri="http://schemas.openxmlformats.org/presentationml/2006/ole">
                    <mc:AlternateContent>
                      <mc:Choice xmlns:v="urn:schemas-microsoft-com:vml" Requires="v">
                        <p:oleObj spid="_x0000_s57566" name="方程式" r:id="rId26" imgW="317160" imgH="215640" progId="Equation.3">
                          <p:embed/>
                        </p:oleObj>
                      </mc:Choice>
                      <mc:Fallback>
                        <p:oleObj name="方程式" r:id="rId26" imgW="317160" imgH="215640" progId="Equation.3">
                          <p:embed/>
                          <p:pic>
                            <p:nvPicPr>
                              <p:cNvPr id="94" name="Object 12"/>
                              <p:cNvPicPr>
                                <a:picLocks noChangeAspect="1" noChangeArrowheads="1"/>
                              </p:cNvPicPr>
                              <p:nvPr/>
                            </p:nvPicPr>
                            <p:blipFill>
                              <a:blip r:embed="rId7"/>
                              <a:srcRect/>
                              <a:stretch>
                                <a:fillRect/>
                              </a:stretch>
                            </p:blipFill>
                            <p:spPr bwMode="auto">
                              <a:xfrm>
                                <a:off x="2286905" y="2608103"/>
                                <a:ext cx="511730" cy="332318"/>
                              </a:xfrm>
                              <a:prstGeom prst="rect">
                                <a:avLst/>
                              </a:prstGeom>
                              <a:noFill/>
                              <a:extLst/>
                            </p:spPr>
                          </p:pic>
                        </p:oleObj>
                      </mc:Fallback>
                    </mc:AlternateContent>
                  </a:graphicData>
                </a:graphic>
              </p:graphicFrame>
            </mc:Choice>
            <mc:Fallback xmlns="">
              <p:graphicFrame>
                <p:nvGraphicFramePr>
                  <p:cNvPr id="108" name="Object 12"/>
                  <p:cNvGraphicFramePr>
                    <a:graphicFrameLocks noChangeAspect="1"/>
                  </p:cNvGraphicFramePr>
                  <p:nvPr>
                    <p:extLst>
                      <p:ext uri="{D42A27DB-BD31-4B8C-83A1-F6EECF244321}">
                        <p14:modId xmlns:p14="http://schemas.microsoft.com/office/powerpoint/2010/main" val="307137803"/>
                      </p:ext>
                    </p:extLst>
                  </p:nvPr>
                </p:nvGraphicFramePr>
                <p:xfrm>
                  <a:off x="2286905" y="2608103"/>
                  <a:ext cx="511730" cy="332318"/>
                </p:xfrm>
                <a:graphic>
                  <a:graphicData uri="http://schemas.openxmlformats.org/presentationml/2006/ole">
                    <mc:AlternateContent>
                      <mc:Choice xmlns:v="urn:schemas-microsoft-com:vml" Requires="v">
                        <p:oleObj spid="_x0000_s45042" name="方程式" r:id="rId23" imgW="317160" imgH="215640" progId="Equation.3">
                          <p:embed/>
                        </p:oleObj>
                      </mc:Choice>
                      <mc:Fallback>
                        <p:oleObj name="方程式" r:id="rId23" imgW="317160" imgH="215640" progId="Equation.3">
                          <p:embed/>
                          <p:pic>
                            <p:nvPicPr>
                              <p:cNvPr id="94" name="Object 12"/>
                              <p:cNvPicPr>
                                <a:picLocks noChangeAspect="1" noChangeArrowheads="1"/>
                              </p:cNvPicPr>
                              <p:nvPr/>
                            </p:nvPicPr>
                            <p:blipFill>
                              <a:blip r:embed="rId24"/>
                              <a:srcRect/>
                              <a:stretch>
                                <a:fillRect/>
                              </a:stretch>
                            </p:blipFill>
                            <p:spPr bwMode="auto">
                              <a:xfrm>
                                <a:off x="2286905" y="2608103"/>
                                <a:ext cx="511730" cy="332318"/>
                              </a:xfrm>
                              <a:prstGeom prst="rect">
                                <a:avLst/>
                              </a:prstGeom>
                              <a:noFill/>
                              <a:extLst/>
                            </p:spPr>
                          </p:pic>
                        </p:oleObj>
                      </mc:Fallback>
                    </mc:AlternateContent>
                  </a:graphicData>
                </a:graphic>
              </p:graphicFrame>
            </mc:Fallback>
          </mc:AlternateContent>
          <p:sp>
            <p:nvSpPr>
              <p:cNvPr id="109" name="椭圆 108"/>
              <p:cNvSpPr/>
              <p:nvPr/>
            </p:nvSpPr>
            <p:spPr>
              <a:xfrm>
                <a:off x="1357013" y="2571901"/>
                <a:ext cx="454282" cy="4485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0" name="文本框 109"/>
                  <p:cNvSpPr txBox="1"/>
                  <p:nvPr/>
                </p:nvSpPr>
                <p:spPr>
                  <a:xfrm>
                    <a:off x="1362983" y="2679266"/>
                    <a:ext cx="45962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m:t>
                          </m:r>
                        </m:oMath>
                      </m:oMathPara>
                    </a14:m>
                    <a:endParaRPr lang="zh-CN" altLang="en-US" sz="1400" dirty="0"/>
                  </a:p>
                </p:txBody>
              </p:sp>
            </mc:Choice>
            <mc:Fallback xmlns="">
              <p:sp>
                <p:nvSpPr>
                  <p:cNvPr id="110" name="文本框 109"/>
                  <p:cNvSpPr txBox="1">
                    <a:spLocks noRot="1" noChangeAspect="1" noMove="1" noResize="1" noEditPoints="1" noAdjustHandles="1" noChangeArrowheads="1" noChangeShapeType="1" noTextEdit="1"/>
                  </p:cNvSpPr>
                  <p:nvPr/>
                </p:nvSpPr>
                <p:spPr>
                  <a:xfrm>
                    <a:off x="1362983" y="2679266"/>
                    <a:ext cx="459628" cy="215444"/>
                  </a:xfrm>
                  <a:prstGeom prst="rect">
                    <a:avLst/>
                  </a:prstGeom>
                  <a:blipFill>
                    <a:blip r:embed="rId27"/>
                    <a:stretch>
                      <a:fillRect b="-34286"/>
                    </a:stretch>
                  </a:blipFill>
                </p:spPr>
                <p:txBody>
                  <a:bodyPr/>
                  <a:lstStyle/>
                  <a:p>
                    <a:r>
                      <a:rPr lang="zh-CN" altLang="en-US">
                        <a:noFill/>
                      </a:rPr>
                      <a:t> </a:t>
                    </a:r>
                  </a:p>
                </p:txBody>
              </p:sp>
            </mc:Fallback>
          </mc:AlternateContent>
          <p:cxnSp>
            <p:nvCxnSpPr>
              <p:cNvPr id="111" name="直線單箭頭接點 31"/>
              <p:cNvCxnSpPr/>
              <p:nvPr/>
            </p:nvCxnSpPr>
            <p:spPr>
              <a:xfrm flipV="1">
                <a:off x="1854500" y="2793568"/>
                <a:ext cx="40983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20"/>
              <p:cNvCxnSpPr/>
              <p:nvPr/>
            </p:nvCxnSpPr>
            <p:spPr>
              <a:xfrm flipV="1">
                <a:off x="839676" y="2875620"/>
                <a:ext cx="491842" cy="821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23"/>
              <p:cNvCxnSpPr/>
              <p:nvPr/>
            </p:nvCxnSpPr>
            <p:spPr>
              <a:xfrm>
                <a:off x="831764" y="2115198"/>
                <a:ext cx="513948" cy="626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32"/>
              <p:cNvCxnSpPr/>
              <p:nvPr/>
            </p:nvCxnSpPr>
            <p:spPr>
              <a:xfrm>
                <a:off x="845293" y="2816209"/>
                <a:ext cx="505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15" name="组合 114"/>
          <p:cNvGrpSpPr/>
          <p:nvPr/>
        </p:nvGrpSpPr>
        <p:grpSpPr>
          <a:xfrm>
            <a:off x="961134" y="4418525"/>
            <a:ext cx="2214563" cy="1896630"/>
            <a:chOff x="942975" y="2400185"/>
            <a:chExt cx="2214563" cy="1896630"/>
          </a:xfrm>
        </p:grpSpPr>
        <p:sp>
          <p:nvSpPr>
            <p:cNvPr id="116" name="矩形 115"/>
            <p:cNvSpPr/>
            <p:nvPr/>
          </p:nvSpPr>
          <p:spPr>
            <a:xfrm>
              <a:off x="942975" y="2400185"/>
              <a:ext cx="2214563" cy="1896630"/>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p:cNvGrpSpPr/>
            <p:nvPr/>
          </p:nvGrpSpPr>
          <p:grpSpPr>
            <a:xfrm>
              <a:off x="1086470" y="2527668"/>
              <a:ext cx="1966871" cy="1744892"/>
              <a:chOff x="831764" y="2115198"/>
              <a:chExt cx="1966871" cy="1744892"/>
            </a:xfrm>
          </p:grpSpPr>
          <p:sp>
            <p:nvSpPr>
              <p:cNvPr id="118" name="矩形 117"/>
              <p:cNvSpPr/>
              <p:nvPr/>
            </p:nvSpPr>
            <p:spPr>
              <a:xfrm>
                <a:off x="2296191" y="2554188"/>
                <a:ext cx="489157" cy="44252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等腰三角形 118"/>
              <p:cNvSpPr/>
              <p:nvPr/>
            </p:nvSpPr>
            <p:spPr>
              <a:xfrm>
                <a:off x="1391996" y="3524637"/>
                <a:ext cx="387614" cy="335453"/>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直線單箭頭接點 24"/>
              <p:cNvCxnSpPr/>
              <p:nvPr/>
            </p:nvCxnSpPr>
            <p:spPr>
              <a:xfrm flipV="1">
                <a:off x="1586043" y="3016420"/>
                <a:ext cx="0" cy="4702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22" name="Object 12"/>
                  <p:cNvGraphicFramePr>
                    <a:graphicFrameLocks noChangeAspect="1"/>
                  </p:cNvGraphicFramePr>
                  <p:nvPr>
                    <p:extLst>
                      <p:ext uri="{D42A27DB-BD31-4B8C-83A1-F6EECF244321}">
                        <p14:modId xmlns:p14="http://schemas.microsoft.com/office/powerpoint/2010/main" val="4134348723"/>
                      </p:ext>
                    </p:extLst>
                  </p:nvPr>
                </p:nvGraphicFramePr>
                <p:xfrm>
                  <a:off x="2286905" y="2608103"/>
                  <a:ext cx="511730" cy="332318"/>
                </p:xfrm>
                <a:graphic>
                  <a:graphicData uri="http://schemas.openxmlformats.org/presentationml/2006/ole">
                    <mc:AlternateContent>
                      <mc:Choice xmlns:v="urn:schemas-microsoft-com:vml" Requires="v">
                        <p:oleObj spid="_x0000_s57567" name="方程式" r:id="rId28" imgW="317160" imgH="215640" progId="Equation.3">
                          <p:embed/>
                        </p:oleObj>
                      </mc:Choice>
                      <mc:Fallback>
                        <p:oleObj name="方程式" r:id="rId28" imgW="317160" imgH="215640" progId="Equation.3">
                          <p:embed/>
                          <p:pic>
                            <p:nvPicPr>
                              <p:cNvPr id="108" name="Object 12"/>
                              <p:cNvPicPr>
                                <a:picLocks noChangeAspect="1" noChangeArrowheads="1"/>
                              </p:cNvPicPr>
                              <p:nvPr/>
                            </p:nvPicPr>
                            <p:blipFill>
                              <a:blip r:embed="rId7"/>
                              <a:srcRect/>
                              <a:stretch>
                                <a:fillRect/>
                              </a:stretch>
                            </p:blipFill>
                            <p:spPr bwMode="auto">
                              <a:xfrm>
                                <a:off x="2286905" y="2608103"/>
                                <a:ext cx="511730" cy="332318"/>
                              </a:xfrm>
                              <a:prstGeom prst="rect">
                                <a:avLst/>
                              </a:prstGeom>
                              <a:noFill/>
                              <a:extLst/>
                            </p:spPr>
                          </p:pic>
                        </p:oleObj>
                      </mc:Fallback>
                    </mc:AlternateContent>
                  </a:graphicData>
                </a:graphic>
              </p:graphicFrame>
            </mc:Choice>
            <mc:Fallback xmlns="">
              <p:graphicFrame>
                <p:nvGraphicFramePr>
                  <p:cNvPr id="122" name="Object 12"/>
                  <p:cNvGraphicFramePr>
                    <a:graphicFrameLocks noChangeAspect="1"/>
                  </p:cNvGraphicFramePr>
                  <p:nvPr>
                    <p:extLst>
                      <p:ext uri="{D42A27DB-BD31-4B8C-83A1-F6EECF244321}">
                        <p14:modId xmlns:p14="http://schemas.microsoft.com/office/powerpoint/2010/main" val="4134348723"/>
                      </p:ext>
                    </p:extLst>
                  </p:nvPr>
                </p:nvGraphicFramePr>
                <p:xfrm>
                  <a:off x="2286905" y="2608103"/>
                  <a:ext cx="511730" cy="332318"/>
                </p:xfrm>
                <a:graphic>
                  <a:graphicData uri="http://schemas.openxmlformats.org/presentationml/2006/ole">
                    <mc:AlternateContent>
                      <mc:Choice xmlns:v="urn:schemas-microsoft-com:vml" Requires="v">
                        <p:oleObj spid="_x0000_s45043" name="方程式" r:id="rId23" imgW="317160" imgH="215640" progId="Equation.3">
                          <p:embed/>
                        </p:oleObj>
                      </mc:Choice>
                      <mc:Fallback>
                        <p:oleObj name="方程式" r:id="rId23" imgW="317160" imgH="215640" progId="Equation.3">
                          <p:embed/>
                          <p:pic>
                            <p:nvPicPr>
                              <p:cNvPr id="108" name="Object 12"/>
                              <p:cNvPicPr>
                                <a:picLocks noChangeAspect="1" noChangeArrowheads="1"/>
                              </p:cNvPicPr>
                              <p:nvPr/>
                            </p:nvPicPr>
                            <p:blipFill>
                              <a:blip r:embed="rId24"/>
                              <a:srcRect/>
                              <a:stretch>
                                <a:fillRect/>
                              </a:stretch>
                            </p:blipFill>
                            <p:spPr bwMode="auto">
                              <a:xfrm>
                                <a:off x="2286905" y="2608103"/>
                                <a:ext cx="511730" cy="332318"/>
                              </a:xfrm>
                              <a:prstGeom prst="rect">
                                <a:avLst/>
                              </a:prstGeom>
                              <a:noFill/>
                              <a:extLst/>
                            </p:spPr>
                          </p:pic>
                        </p:oleObj>
                      </mc:Fallback>
                    </mc:AlternateContent>
                  </a:graphicData>
                </a:graphic>
              </p:graphicFrame>
            </mc:Fallback>
          </mc:AlternateContent>
          <p:sp>
            <p:nvSpPr>
              <p:cNvPr id="123" name="椭圆 122"/>
              <p:cNvSpPr/>
              <p:nvPr/>
            </p:nvSpPr>
            <p:spPr>
              <a:xfrm>
                <a:off x="1357013" y="2571901"/>
                <a:ext cx="454282" cy="4485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4" name="文本框 123"/>
                  <p:cNvSpPr txBox="1"/>
                  <p:nvPr/>
                </p:nvSpPr>
                <p:spPr>
                  <a:xfrm>
                    <a:off x="1362983" y="2679266"/>
                    <a:ext cx="45962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m:t>
                          </m:r>
                        </m:oMath>
                      </m:oMathPara>
                    </a14:m>
                    <a:endParaRPr lang="zh-CN" altLang="en-US" sz="1400" dirty="0"/>
                  </a:p>
                </p:txBody>
              </p:sp>
            </mc:Choice>
            <mc:Fallback xmlns="">
              <p:sp>
                <p:nvSpPr>
                  <p:cNvPr id="124" name="文本框 123"/>
                  <p:cNvSpPr txBox="1">
                    <a:spLocks noRot="1" noChangeAspect="1" noMove="1" noResize="1" noEditPoints="1" noAdjustHandles="1" noChangeArrowheads="1" noChangeShapeType="1" noTextEdit="1"/>
                  </p:cNvSpPr>
                  <p:nvPr/>
                </p:nvSpPr>
                <p:spPr>
                  <a:xfrm>
                    <a:off x="1362983" y="2679266"/>
                    <a:ext cx="459628" cy="215444"/>
                  </a:xfrm>
                  <a:prstGeom prst="rect">
                    <a:avLst/>
                  </a:prstGeom>
                  <a:blipFill>
                    <a:blip r:embed="rId25"/>
                    <a:stretch>
                      <a:fillRect b="-30556"/>
                    </a:stretch>
                  </a:blipFill>
                </p:spPr>
                <p:txBody>
                  <a:bodyPr/>
                  <a:lstStyle/>
                  <a:p>
                    <a:r>
                      <a:rPr lang="zh-CN" altLang="en-US">
                        <a:noFill/>
                      </a:rPr>
                      <a:t> </a:t>
                    </a:r>
                  </a:p>
                </p:txBody>
              </p:sp>
            </mc:Fallback>
          </mc:AlternateContent>
          <p:cxnSp>
            <p:nvCxnSpPr>
              <p:cNvPr id="125" name="直線單箭頭接點 31"/>
              <p:cNvCxnSpPr/>
              <p:nvPr/>
            </p:nvCxnSpPr>
            <p:spPr>
              <a:xfrm flipV="1">
                <a:off x="1854500" y="2793568"/>
                <a:ext cx="40983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20"/>
              <p:cNvCxnSpPr/>
              <p:nvPr/>
            </p:nvCxnSpPr>
            <p:spPr>
              <a:xfrm flipV="1">
                <a:off x="839676" y="2875620"/>
                <a:ext cx="491842" cy="821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23"/>
              <p:cNvCxnSpPr/>
              <p:nvPr/>
            </p:nvCxnSpPr>
            <p:spPr>
              <a:xfrm>
                <a:off x="831764" y="2115198"/>
                <a:ext cx="513948" cy="626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32"/>
              <p:cNvCxnSpPr/>
              <p:nvPr/>
            </p:nvCxnSpPr>
            <p:spPr>
              <a:xfrm>
                <a:off x="845293" y="2816209"/>
                <a:ext cx="505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29" name="组合 128"/>
          <p:cNvGrpSpPr/>
          <p:nvPr/>
        </p:nvGrpSpPr>
        <p:grpSpPr>
          <a:xfrm>
            <a:off x="5603674" y="3228386"/>
            <a:ext cx="2214563" cy="1896630"/>
            <a:chOff x="942975" y="2400185"/>
            <a:chExt cx="2214563" cy="1896630"/>
          </a:xfrm>
        </p:grpSpPr>
        <p:sp>
          <p:nvSpPr>
            <p:cNvPr id="130" name="矩形 129"/>
            <p:cNvSpPr/>
            <p:nvPr/>
          </p:nvSpPr>
          <p:spPr>
            <a:xfrm>
              <a:off x="942975" y="2400185"/>
              <a:ext cx="2214563" cy="1896630"/>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p:nvGrpSpPr>
          <p:grpSpPr>
            <a:xfrm>
              <a:off x="1086470" y="2527668"/>
              <a:ext cx="1966871" cy="1744892"/>
              <a:chOff x="831764" y="2115198"/>
              <a:chExt cx="1966871" cy="1744892"/>
            </a:xfrm>
          </p:grpSpPr>
          <p:sp>
            <p:nvSpPr>
              <p:cNvPr id="132" name="矩形 131"/>
              <p:cNvSpPr/>
              <p:nvPr/>
            </p:nvSpPr>
            <p:spPr>
              <a:xfrm>
                <a:off x="2296191" y="2554188"/>
                <a:ext cx="489157" cy="44252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等腰三角形 132"/>
              <p:cNvSpPr/>
              <p:nvPr/>
            </p:nvSpPr>
            <p:spPr>
              <a:xfrm>
                <a:off x="1391996" y="3524637"/>
                <a:ext cx="387614" cy="335453"/>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線單箭頭接點 24"/>
              <p:cNvCxnSpPr/>
              <p:nvPr/>
            </p:nvCxnSpPr>
            <p:spPr>
              <a:xfrm flipV="1">
                <a:off x="1586043" y="3016420"/>
                <a:ext cx="0" cy="4702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36" name="Object 12"/>
                  <p:cNvGraphicFramePr>
                    <a:graphicFrameLocks noChangeAspect="1"/>
                  </p:cNvGraphicFramePr>
                  <p:nvPr>
                    <p:extLst>
                      <p:ext uri="{D42A27DB-BD31-4B8C-83A1-F6EECF244321}">
                        <p14:modId xmlns:p14="http://schemas.microsoft.com/office/powerpoint/2010/main" val="3192309078"/>
                      </p:ext>
                    </p:extLst>
                  </p:nvPr>
                </p:nvGraphicFramePr>
                <p:xfrm>
                  <a:off x="2286905" y="2608103"/>
                  <a:ext cx="511730" cy="332318"/>
                </p:xfrm>
                <a:graphic>
                  <a:graphicData uri="http://schemas.openxmlformats.org/presentationml/2006/ole">
                    <mc:AlternateContent>
                      <mc:Choice xmlns:v="urn:schemas-microsoft-com:vml" Requires="v">
                        <p:oleObj spid="_x0000_s57568" name="方程式" r:id="rId29" imgW="317160" imgH="215640" progId="Equation.3">
                          <p:embed/>
                        </p:oleObj>
                      </mc:Choice>
                      <mc:Fallback>
                        <p:oleObj name="方程式" r:id="rId29" imgW="317160" imgH="215640" progId="Equation.3">
                          <p:embed/>
                          <p:pic>
                            <p:nvPicPr>
                              <p:cNvPr id="108" name="Object 12"/>
                              <p:cNvPicPr>
                                <a:picLocks noChangeAspect="1" noChangeArrowheads="1"/>
                              </p:cNvPicPr>
                              <p:nvPr/>
                            </p:nvPicPr>
                            <p:blipFill>
                              <a:blip r:embed="rId7"/>
                              <a:srcRect/>
                              <a:stretch>
                                <a:fillRect/>
                              </a:stretch>
                            </p:blipFill>
                            <p:spPr bwMode="auto">
                              <a:xfrm>
                                <a:off x="2286905" y="2608103"/>
                                <a:ext cx="511730" cy="332318"/>
                              </a:xfrm>
                              <a:prstGeom prst="rect">
                                <a:avLst/>
                              </a:prstGeom>
                              <a:noFill/>
                              <a:extLst/>
                            </p:spPr>
                          </p:pic>
                        </p:oleObj>
                      </mc:Fallback>
                    </mc:AlternateContent>
                  </a:graphicData>
                </a:graphic>
              </p:graphicFrame>
            </mc:Choice>
            <mc:Fallback xmlns="">
              <p:graphicFrame>
                <p:nvGraphicFramePr>
                  <p:cNvPr id="136" name="Object 12"/>
                  <p:cNvGraphicFramePr>
                    <a:graphicFrameLocks noChangeAspect="1"/>
                  </p:cNvGraphicFramePr>
                  <p:nvPr>
                    <p:extLst>
                      <p:ext uri="{D42A27DB-BD31-4B8C-83A1-F6EECF244321}">
                        <p14:modId xmlns:p14="http://schemas.microsoft.com/office/powerpoint/2010/main" val="3192309078"/>
                      </p:ext>
                    </p:extLst>
                  </p:nvPr>
                </p:nvGraphicFramePr>
                <p:xfrm>
                  <a:off x="2286905" y="2608103"/>
                  <a:ext cx="511730" cy="332318"/>
                </p:xfrm>
                <a:graphic>
                  <a:graphicData uri="http://schemas.openxmlformats.org/presentationml/2006/ole">
                    <mc:AlternateContent>
                      <mc:Choice xmlns:v="urn:schemas-microsoft-com:vml" Requires="v">
                        <p:oleObj spid="_x0000_s45044" name="方程式" r:id="rId23" imgW="317160" imgH="215640" progId="Equation.3">
                          <p:embed/>
                        </p:oleObj>
                      </mc:Choice>
                      <mc:Fallback>
                        <p:oleObj name="方程式" r:id="rId23" imgW="317160" imgH="215640" progId="Equation.3">
                          <p:embed/>
                          <p:pic>
                            <p:nvPicPr>
                              <p:cNvPr id="108" name="Object 12"/>
                              <p:cNvPicPr>
                                <a:picLocks noChangeAspect="1" noChangeArrowheads="1"/>
                              </p:cNvPicPr>
                              <p:nvPr/>
                            </p:nvPicPr>
                            <p:blipFill>
                              <a:blip r:embed="rId24"/>
                              <a:srcRect/>
                              <a:stretch>
                                <a:fillRect/>
                              </a:stretch>
                            </p:blipFill>
                            <p:spPr bwMode="auto">
                              <a:xfrm>
                                <a:off x="2286905" y="2608103"/>
                                <a:ext cx="511730" cy="332318"/>
                              </a:xfrm>
                              <a:prstGeom prst="rect">
                                <a:avLst/>
                              </a:prstGeom>
                              <a:noFill/>
                              <a:extLst/>
                            </p:spPr>
                          </p:pic>
                        </p:oleObj>
                      </mc:Fallback>
                    </mc:AlternateContent>
                  </a:graphicData>
                </a:graphic>
              </p:graphicFrame>
            </mc:Fallback>
          </mc:AlternateContent>
          <p:sp>
            <p:nvSpPr>
              <p:cNvPr id="137" name="椭圆 136"/>
              <p:cNvSpPr/>
              <p:nvPr/>
            </p:nvSpPr>
            <p:spPr>
              <a:xfrm>
                <a:off x="1357013" y="2571901"/>
                <a:ext cx="454282" cy="4485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8" name="文本框 137"/>
                  <p:cNvSpPr txBox="1"/>
                  <p:nvPr/>
                </p:nvSpPr>
                <p:spPr>
                  <a:xfrm>
                    <a:off x="1362983" y="2679266"/>
                    <a:ext cx="45962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m:t>
                          </m:r>
                        </m:oMath>
                      </m:oMathPara>
                    </a14:m>
                    <a:endParaRPr lang="zh-CN" altLang="en-US" sz="1400" dirty="0"/>
                  </a:p>
                </p:txBody>
              </p:sp>
            </mc:Choice>
            <mc:Fallback xmlns="">
              <p:sp>
                <p:nvSpPr>
                  <p:cNvPr id="138" name="文本框 137"/>
                  <p:cNvSpPr txBox="1">
                    <a:spLocks noRot="1" noChangeAspect="1" noMove="1" noResize="1" noEditPoints="1" noAdjustHandles="1" noChangeArrowheads="1" noChangeShapeType="1" noTextEdit="1"/>
                  </p:cNvSpPr>
                  <p:nvPr/>
                </p:nvSpPr>
                <p:spPr>
                  <a:xfrm>
                    <a:off x="1362983" y="2679266"/>
                    <a:ext cx="459628" cy="215444"/>
                  </a:xfrm>
                  <a:prstGeom prst="rect">
                    <a:avLst/>
                  </a:prstGeom>
                  <a:blipFill>
                    <a:blip r:embed="rId27"/>
                    <a:stretch>
                      <a:fillRect b="-34286"/>
                    </a:stretch>
                  </a:blipFill>
                </p:spPr>
                <p:txBody>
                  <a:bodyPr/>
                  <a:lstStyle/>
                  <a:p>
                    <a:r>
                      <a:rPr lang="zh-CN" altLang="en-US">
                        <a:noFill/>
                      </a:rPr>
                      <a:t> </a:t>
                    </a:r>
                  </a:p>
                </p:txBody>
              </p:sp>
            </mc:Fallback>
          </mc:AlternateContent>
          <p:cxnSp>
            <p:nvCxnSpPr>
              <p:cNvPr id="139" name="直線單箭頭接點 31"/>
              <p:cNvCxnSpPr/>
              <p:nvPr/>
            </p:nvCxnSpPr>
            <p:spPr>
              <a:xfrm flipV="1">
                <a:off x="1854500" y="2793568"/>
                <a:ext cx="40983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20"/>
              <p:cNvCxnSpPr/>
              <p:nvPr/>
            </p:nvCxnSpPr>
            <p:spPr>
              <a:xfrm flipV="1">
                <a:off x="839676" y="2875620"/>
                <a:ext cx="491842" cy="821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23"/>
              <p:cNvCxnSpPr/>
              <p:nvPr/>
            </p:nvCxnSpPr>
            <p:spPr>
              <a:xfrm>
                <a:off x="831764" y="2115198"/>
                <a:ext cx="513948" cy="626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32"/>
              <p:cNvCxnSpPr/>
              <p:nvPr/>
            </p:nvCxnSpPr>
            <p:spPr>
              <a:xfrm>
                <a:off x="845293" y="2816209"/>
                <a:ext cx="505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396518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49914" y="1379528"/>
            <a:ext cx="5114435"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rPr>
              <a:t>建立模型</a:t>
            </a:r>
            <a:endParaRPr kumimoji="0" lang="en-US" altLang="zh-CN" sz="2400" b="1"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sp>
        <p:nvSpPr>
          <p:cNvPr id="59" name="矩形 58"/>
          <p:cNvSpPr/>
          <p:nvPr/>
        </p:nvSpPr>
        <p:spPr>
          <a:xfrm>
            <a:off x="3047164" y="1385172"/>
            <a:ext cx="2534984"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cs typeface="+mn-cs"/>
              </a:rPr>
              <a:t>神经元</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46602" y="1902623"/>
            <a:ext cx="9573658" cy="165923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dirty="0" smtClean="0">
                <a:latin typeface="微软雅黑" panose="020B0503020204020204" pitchFamily="34" charset="-122"/>
                <a:ea typeface="微软雅黑" panose="020B0503020204020204" pitchFamily="34" charset="-122"/>
              </a:rPr>
              <a:t>为什么引入激活函数</a:t>
            </a:r>
            <a:endParaRPr lang="en-US" altLang="zh-CN" dirty="0" smtClean="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为了增强网络的表达能力，我们需要激活函数来将线性函数</a:t>
            </a:r>
            <a:r>
              <a:rPr lang="en-US" altLang="zh-CN" sz="1600" dirty="0" smtClean="0">
                <a:latin typeface="微软雅黑" panose="020B0503020204020204" pitchFamily="34" charset="-122"/>
                <a:ea typeface="微软雅黑" panose="020B0503020204020204" pitchFamily="34" charset="-122"/>
              </a:rPr>
              <a:t>-&gt;</a:t>
            </a:r>
            <a:r>
              <a:rPr lang="zh-CN" altLang="en-US" sz="1600" dirty="0" smtClean="0">
                <a:latin typeface="微软雅黑" panose="020B0503020204020204" pitchFamily="34" charset="-122"/>
                <a:ea typeface="微软雅黑" panose="020B0503020204020204" pitchFamily="34" charset="-122"/>
              </a:rPr>
              <a:t>非线性函数</a:t>
            </a:r>
            <a:endParaRPr lang="en-US" altLang="zh-CN" sz="1600" dirty="0" smtClean="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非线性的激活函数需要有连续性。因为连续非线性激活函数可以可导的，所以可以用最优化的方法来求解</a:t>
            </a:r>
            <a:endParaRPr lang="en-US" altLang="zh-CN" sz="1600" dirty="0">
              <a:latin typeface="微软雅黑" panose="020B0503020204020204" pitchFamily="34" charset="-122"/>
              <a:ea typeface="微软雅黑" panose="020B0503020204020204" pitchFamily="34" charset="-122"/>
            </a:endParaRPr>
          </a:p>
        </p:txBody>
      </p:sp>
      <p:pic>
        <p:nvPicPr>
          <p:cNvPr id="60" name="图片 59">
            <a:extLst>
              <a:ext uri="{FF2B5EF4-FFF2-40B4-BE49-F238E27FC236}">
                <a16:creationId xmlns="" xmlns:a16="http://schemas.microsoft.com/office/drawing/2014/main" id="{C198DA6E-B376-4C0D-BAA0-7BB51FF2C3C6}"/>
              </a:ext>
            </a:extLst>
          </p:cNvPr>
          <p:cNvPicPr>
            <a:picLocks noChangeAspect="1"/>
          </p:cNvPicPr>
          <p:nvPr/>
        </p:nvPicPr>
        <p:blipFill>
          <a:blip r:embed="rId3"/>
          <a:stretch>
            <a:fillRect/>
          </a:stretch>
        </p:blipFill>
        <p:spPr>
          <a:xfrm>
            <a:off x="1210617" y="3561860"/>
            <a:ext cx="8660930" cy="2854720"/>
          </a:xfrm>
          <a:prstGeom prst="rect">
            <a:avLst/>
          </a:prstGeom>
          <a:ln>
            <a:solidFill>
              <a:schemeClr val="tx1"/>
            </a:solidFill>
          </a:ln>
        </p:spPr>
      </p:pic>
      <p:sp>
        <p:nvSpPr>
          <p:cNvPr id="6" name="文本框 5"/>
          <p:cNvSpPr txBox="1"/>
          <p:nvPr/>
        </p:nvSpPr>
        <p:spPr>
          <a:xfrm>
            <a:off x="4314656" y="6416580"/>
            <a:ext cx="2996588" cy="338554"/>
          </a:xfrm>
          <a:prstGeom prst="rect">
            <a:avLst/>
          </a:prstGeom>
          <a:noFill/>
        </p:spPr>
        <p:txBody>
          <a:bodyPr wrap="square" rtlCol="0">
            <a:spAutoFit/>
          </a:bodyPr>
          <a:lstStyle/>
          <a:p>
            <a:pPr algn="ctr"/>
            <a:r>
              <a:rPr lang="zh-CN" altLang="en-US" sz="1600" dirty="0" smtClean="0">
                <a:latin typeface="微软雅黑" panose="020B0503020204020204" pitchFamily="34" charset="-122"/>
                <a:ea typeface="微软雅黑" panose="020B0503020204020204" pitchFamily="34" charset="-122"/>
              </a:rPr>
              <a:t>常用激活函数示例</a:t>
            </a:r>
            <a:endParaRPr lang="zh-CN" altLang="en-US" sz="1600" dirty="0">
              <a:latin typeface="微软雅黑" panose="020B0503020204020204" pitchFamily="34" charset="-122"/>
              <a:ea typeface="微软雅黑" panose="020B0503020204020204" pitchFamily="34" charset="-122"/>
            </a:endParaRPr>
          </a:p>
        </p:txBody>
      </p:sp>
      <p:sp>
        <p:nvSpPr>
          <p:cNvPr id="10" name="矩形 9"/>
          <p:cNvSpPr/>
          <p:nvPr/>
        </p:nvSpPr>
        <p:spPr>
          <a:xfrm>
            <a:off x="1815151" y="367001"/>
            <a:ext cx="7009360"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建立模型</a:t>
            </a:r>
          </a:p>
        </p:txBody>
      </p:sp>
    </p:spTree>
    <p:extLst>
      <p:ext uri="{BB962C8B-B14F-4D97-AF65-F5344CB8AC3E}">
        <p14:creationId xmlns:p14="http://schemas.microsoft.com/office/powerpoint/2010/main" val="7691530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sp>
        <p:nvSpPr>
          <p:cNvPr id="59" name="矩形 58"/>
          <p:cNvSpPr/>
          <p:nvPr/>
        </p:nvSpPr>
        <p:spPr>
          <a:xfrm>
            <a:off x="1241716" y="1321181"/>
            <a:ext cx="2534984" cy="553998"/>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前馈神经网络</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71" name="矩形 70"/>
          <p:cNvSpPr/>
          <p:nvPr/>
        </p:nvSpPr>
        <p:spPr>
          <a:xfrm>
            <a:off x="1815151" y="367001"/>
            <a:ext cx="7009360"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建立模型</a:t>
            </a:r>
          </a:p>
        </p:txBody>
      </p:sp>
      <p:cxnSp>
        <p:nvCxnSpPr>
          <p:cNvPr id="213" name="直線單箭頭接點 132"/>
          <p:cNvCxnSpPr/>
          <p:nvPr/>
        </p:nvCxnSpPr>
        <p:spPr>
          <a:xfrm flipV="1">
            <a:off x="3672746" y="4575164"/>
            <a:ext cx="0" cy="3605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橢圓 19"/>
          <p:cNvSpPr/>
          <p:nvPr/>
        </p:nvSpPr>
        <p:spPr>
          <a:xfrm>
            <a:off x="1292375" y="2406959"/>
            <a:ext cx="666680" cy="664831"/>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78" name="等腰三角形 77"/>
          <p:cNvSpPr/>
          <p:nvPr/>
        </p:nvSpPr>
        <p:spPr>
          <a:xfrm>
            <a:off x="3394431" y="4858908"/>
            <a:ext cx="556539" cy="505316"/>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橢圓 19"/>
          <p:cNvSpPr/>
          <p:nvPr/>
        </p:nvSpPr>
        <p:spPr>
          <a:xfrm>
            <a:off x="1293155" y="4002714"/>
            <a:ext cx="666680" cy="664831"/>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161" name="直線單箭頭接點 12"/>
          <p:cNvCxnSpPr/>
          <p:nvPr/>
        </p:nvCxnSpPr>
        <p:spPr>
          <a:xfrm>
            <a:off x="8964272" y="4292310"/>
            <a:ext cx="6118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單箭頭接點 14"/>
          <p:cNvCxnSpPr/>
          <p:nvPr/>
        </p:nvCxnSpPr>
        <p:spPr>
          <a:xfrm>
            <a:off x="8964272" y="2734789"/>
            <a:ext cx="6056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1" name="群組 83"/>
          <p:cNvGrpSpPr/>
          <p:nvPr/>
        </p:nvGrpSpPr>
        <p:grpSpPr>
          <a:xfrm>
            <a:off x="1995439" y="2784207"/>
            <a:ext cx="1482626" cy="1537535"/>
            <a:chOff x="1013669" y="3459098"/>
            <a:chExt cx="1588876" cy="1638300"/>
          </a:xfrm>
        </p:grpSpPr>
        <p:cxnSp>
          <p:nvCxnSpPr>
            <p:cNvPr id="172"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3" name="群組 82"/>
            <p:cNvGrpSpPr/>
            <p:nvPr/>
          </p:nvGrpSpPr>
          <p:grpSpPr>
            <a:xfrm>
              <a:off x="1025705" y="3459098"/>
              <a:ext cx="1576840" cy="1638300"/>
              <a:chOff x="1025705" y="3459098"/>
              <a:chExt cx="1576840" cy="1638300"/>
            </a:xfrm>
          </p:grpSpPr>
          <p:cxnSp>
            <p:nvCxnSpPr>
              <p:cNvPr id="174"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7" name="群組 84"/>
          <p:cNvGrpSpPr/>
          <p:nvPr/>
        </p:nvGrpSpPr>
        <p:grpSpPr>
          <a:xfrm>
            <a:off x="4345447" y="2770671"/>
            <a:ext cx="1482626" cy="1537535"/>
            <a:chOff x="1013669" y="3459098"/>
            <a:chExt cx="1588876" cy="1638300"/>
          </a:xfrm>
        </p:grpSpPr>
        <p:cxnSp>
          <p:nvCxnSpPr>
            <p:cNvPr id="178"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9" name="群組 86"/>
            <p:cNvGrpSpPr/>
            <p:nvPr/>
          </p:nvGrpSpPr>
          <p:grpSpPr>
            <a:xfrm>
              <a:off x="1025705" y="3459098"/>
              <a:ext cx="1576840" cy="1638300"/>
              <a:chOff x="1025705" y="3459098"/>
              <a:chExt cx="1576840" cy="1638300"/>
            </a:xfrm>
          </p:grpSpPr>
          <p:cxnSp>
            <p:nvCxnSpPr>
              <p:cNvPr id="180"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3" name="群組 90"/>
          <p:cNvGrpSpPr/>
          <p:nvPr/>
        </p:nvGrpSpPr>
        <p:grpSpPr>
          <a:xfrm>
            <a:off x="6690035" y="2763649"/>
            <a:ext cx="1482626" cy="1537535"/>
            <a:chOff x="1013669" y="3459098"/>
            <a:chExt cx="1588876" cy="1638300"/>
          </a:xfrm>
        </p:grpSpPr>
        <p:cxnSp>
          <p:nvCxnSpPr>
            <p:cNvPr id="184"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5" name="群組 92"/>
            <p:cNvGrpSpPr/>
            <p:nvPr/>
          </p:nvGrpSpPr>
          <p:grpSpPr>
            <a:xfrm>
              <a:off x="1025705" y="3459098"/>
              <a:ext cx="1576840" cy="1638300"/>
              <a:chOff x="1025705" y="3459098"/>
              <a:chExt cx="1576840" cy="1638300"/>
            </a:xfrm>
          </p:grpSpPr>
          <p:cxnSp>
            <p:nvCxnSpPr>
              <p:cNvPr id="186"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03" name="文字方塊 110"/>
          <p:cNvSpPr txBox="1"/>
          <p:nvPr/>
        </p:nvSpPr>
        <p:spPr>
          <a:xfrm>
            <a:off x="1486215" y="2515206"/>
            <a:ext cx="319970" cy="433270"/>
          </a:xfrm>
          <a:prstGeom prst="rect">
            <a:avLst/>
          </a:prstGeom>
          <a:noFill/>
        </p:spPr>
        <p:txBody>
          <a:bodyPr wrap="square" rtlCol="0">
            <a:spAutoFit/>
          </a:bodyPr>
          <a:lstStyle/>
          <a:p>
            <a:pPr algn="ctr"/>
            <a:r>
              <a:rPr lang="en-US" altLang="zh-TW" sz="2400" dirty="0">
                <a:solidFill>
                  <a:srgbClr val="0000FF"/>
                </a:solidFill>
                <a:latin typeface="微软雅黑" panose="020B0503020204020204" pitchFamily="34" charset="-122"/>
                <a:ea typeface="微软雅黑" panose="020B0503020204020204" pitchFamily="34" charset="-122"/>
              </a:rPr>
              <a:t>1</a:t>
            </a:r>
            <a:endParaRPr lang="zh-TW" altLang="en-US" sz="2400" dirty="0">
              <a:solidFill>
                <a:srgbClr val="0000FF"/>
              </a:solidFill>
              <a:latin typeface="微软雅黑" panose="020B0503020204020204" pitchFamily="34" charset="-122"/>
              <a:ea typeface="微软雅黑" panose="020B0503020204020204" pitchFamily="34" charset="-122"/>
            </a:endParaRPr>
          </a:p>
        </p:txBody>
      </p:sp>
      <p:sp>
        <p:nvSpPr>
          <p:cNvPr id="204" name="文字方塊 111"/>
          <p:cNvSpPr txBox="1"/>
          <p:nvPr/>
        </p:nvSpPr>
        <p:spPr>
          <a:xfrm>
            <a:off x="1381903" y="4113882"/>
            <a:ext cx="527726" cy="433270"/>
          </a:xfrm>
          <a:prstGeom prst="rect">
            <a:avLst/>
          </a:prstGeom>
          <a:noFill/>
        </p:spPr>
        <p:txBody>
          <a:bodyPr wrap="square" rtlCol="0">
            <a:spAutoFit/>
          </a:bodyPr>
          <a:lstStyle/>
          <a:p>
            <a:pPr algn="ctr"/>
            <a:r>
              <a:rPr lang="en-US" altLang="zh-TW" sz="2400" dirty="0">
                <a:solidFill>
                  <a:srgbClr val="0000FF"/>
                </a:solidFill>
                <a:latin typeface="微软雅黑" panose="020B0503020204020204" pitchFamily="34" charset="-122"/>
                <a:ea typeface="微软雅黑" panose="020B0503020204020204" pitchFamily="34" charset="-122"/>
              </a:rPr>
              <a:t>-1</a:t>
            </a:r>
            <a:endParaRPr lang="zh-TW" altLang="en-US" sz="2400" dirty="0">
              <a:solidFill>
                <a:srgbClr val="0000FF"/>
              </a:solidFill>
              <a:latin typeface="微软雅黑" panose="020B0503020204020204" pitchFamily="34" charset="-122"/>
              <a:ea typeface="微软雅黑" panose="020B0503020204020204" pitchFamily="34" charset="-122"/>
            </a:endParaRPr>
          </a:p>
        </p:txBody>
      </p:sp>
      <p:sp>
        <p:nvSpPr>
          <p:cNvPr id="205" name="文字方塊 112"/>
          <p:cNvSpPr txBox="1"/>
          <p:nvPr/>
        </p:nvSpPr>
        <p:spPr>
          <a:xfrm>
            <a:off x="2554318" y="2334328"/>
            <a:ext cx="319970" cy="433270"/>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1</a:t>
            </a:r>
            <a:endParaRPr lang="zh-TW" altLang="en-US" sz="2400" dirty="0">
              <a:latin typeface="微软雅黑" panose="020B0503020204020204" pitchFamily="34" charset="-122"/>
              <a:ea typeface="微软雅黑" panose="020B0503020204020204" pitchFamily="34" charset="-122"/>
            </a:endParaRPr>
          </a:p>
        </p:txBody>
      </p:sp>
      <p:sp>
        <p:nvSpPr>
          <p:cNvPr id="206" name="文字方塊 113"/>
          <p:cNvSpPr txBox="1"/>
          <p:nvPr/>
        </p:nvSpPr>
        <p:spPr>
          <a:xfrm>
            <a:off x="2530602" y="2993730"/>
            <a:ext cx="556225" cy="433270"/>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-2</a:t>
            </a:r>
            <a:endParaRPr lang="zh-TW" altLang="en-US" sz="2400" dirty="0">
              <a:latin typeface="微软雅黑" panose="020B0503020204020204" pitchFamily="34" charset="-122"/>
              <a:ea typeface="微软雅黑" panose="020B0503020204020204" pitchFamily="34" charset="-122"/>
            </a:endParaRPr>
          </a:p>
        </p:txBody>
      </p:sp>
      <p:sp>
        <p:nvSpPr>
          <p:cNvPr id="207" name="文字方塊 114"/>
          <p:cNvSpPr txBox="1"/>
          <p:nvPr/>
        </p:nvSpPr>
        <p:spPr>
          <a:xfrm>
            <a:off x="2428154" y="4310278"/>
            <a:ext cx="667595" cy="433270"/>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1</a:t>
            </a:r>
            <a:endParaRPr lang="zh-TW" altLang="en-US" sz="2400" dirty="0">
              <a:latin typeface="微软雅黑" panose="020B0503020204020204" pitchFamily="34" charset="-122"/>
              <a:ea typeface="微软雅黑" panose="020B0503020204020204" pitchFamily="34" charset="-122"/>
            </a:endParaRPr>
          </a:p>
        </p:txBody>
      </p:sp>
      <p:sp>
        <p:nvSpPr>
          <p:cNvPr id="208" name="文字方塊 115"/>
          <p:cNvSpPr txBox="1"/>
          <p:nvPr/>
        </p:nvSpPr>
        <p:spPr>
          <a:xfrm>
            <a:off x="2442691" y="3632017"/>
            <a:ext cx="712199" cy="433270"/>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-1</a:t>
            </a:r>
            <a:endParaRPr lang="zh-TW" altLang="en-US" sz="2400" dirty="0">
              <a:latin typeface="微软雅黑" panose="020B0503020204020204" pitchFamily="34" charset="-122"/>
              <a:ea typeface="微软雅黑" panose="020B0503020204020204" pitchFamily="34" charset="-122"/>
            </a:endParaRPr>
          </a:p>
        </p:txBody>
      </p:sp>
      <p:cxnSp>
        <p:nvCxnSpPr>
          <p:cNvPr id="210" name="直線單箭頭接點 118"/>
          <p:cNvCxnSpPr/>
          <p:nvPr/>
        </p:nvCxnSpPr>
        <p:spPr>
          <a:xfrm flipV="1">
            <a:off x="3731634" y="3040660"/>
            <a:ext cx="0" cy="3605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4" name="文字方塊 133"/>
          <p:cNvSpPr txBox="1"/>
          <p:nvPr/>
        </p:nvSpPr>
        <p:spPr>
          <a:xfrm>
            <a:off x="3477635" y="4955551"/>
            <a:ext cx="412143" cy="433270"/>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0</a:t>
            </a:r>
            <a:endParaRPr lang="zh-TW" altLang="en-US" sz="2400" dirty="0">
              <a:latin typeface="微软雅黑" panose="020B0503020204020204" pitchFamily="34" charset="-122"/>
              <a:ea typeface="微软雅黑" panose="020B0503020204020204" pitchFamily="34" charset="-122"/>
            </a:endParaRPr>
          </a:p>
        </p:txBody>
      </p:sp>
      <p:sp>
        <p:nvSpPr>
          <p:cNvPr id="225" name="线形标注 2 224"/>
          <p:cNvSpPr/>
          <p:nvPr/>
        </p:nvSpPr>
        <p:spPr>
          <a:xfrm>
            <a:off x="4565697" y="1391486"/>
            <a:ext cx="1266965" cy="672863"/>
          </a:xfrm>
          <a:prstGeom prst="borderCallout2">
            <a:avLst>
              <a:gd name="adj1" fmla="val 51637"/>
              <a:gd name="adj2" fmla="val -709"/>
              <a:gd name="adj3" fmla="val 50835"/>
              <a:gd name="adj4" fmla="val -16667"/>
              <a:gd name="adj5" fmla="val 150413"/>
              <a:gd name="adj6" fmla="val -4623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激活函数</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74" name="等腰三角形 73"/>
          <p:cNvSpPr/>
          <p:nvPr/>
        </p:nvSpPr>
        <p:spPr>
          <a:xfrm>
            <a:off x="3438676" y="3281836"/>
            <a:ext cx="556539" cy="505316"/>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字方塊 112"/>
          <p:cNvSpPr txBox="1"/>
          <p:nvPr/>
        </p:nvSpPr>
        <p:spPr>
          <a:xfrm>
            <a:off x="3568621" y="3322200"/>
            <a:ext cx="319970" cy="433270"/>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1</a:t>
            </a:r>
            <a:endParaRPr lang="zh-TW" altLang="en-US" sz="24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3402361" y="2398024"/>
            <a:ext cx="805384" cy="664831"/>
            <a:chOff x="3908232" y="1597780"/>
            <a:chExt cx="863101" cy="708402"/>
          </a:xfrm>
        </p:grpSpPr>
        <p:sp>
          <p:nvSpPr>
            <p:cNvPr id="81" name="橢圓 19"/>
            <p:cNvSpPr/>
            <p:nvPr/>
          </p:nvSpPr>
          <p:spPr>
            <a:xfrm>
              <a:off x="4056876" y="1597780"/>
              <a:ext cx="714457" cy="708402"/>
            </a:xfrm>
            <a:prstGeom prst="ellipse">
              <a:avLst/>
            </a:prstGeom>
            <a:solidFill>
              <a:srgbClr val="B0E8B9"/>
            </a:solidFill>
            <a:ln>
              <a:solidFill>
                <a:srgbClr val="6EBF96"/>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98" name="手繪多邊形 105"/>
            <p:cNvSpPr/>
            <p:nvPr/>
          </p:nvSpPr>
          <p:spPr>
            <a:xfrm>
              <a:off x="4438887" y="1859977"/>
              <a:ext cx="325720" cy="2394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3" name="直接连接符 2"/>
            <p:cNvCxnSpPr>
              <a:stCxn id="81" idx="0"/>
              <a:endCxn id="81" idx="4"/>
            </p:cNvCxnSpPr>
            <p:nvPr/>
          </p:nvCxnSpPr>
          <p:spPr>
            <a:xfrm>
              <a:off x="4414105" y="1597780"/>
              <a:ext cx="0" cy="708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文本框 81"/>
                <p:cNvSpPr txBox="1"/>
                <p:nvPr/>
              </p:nvSpPr>
              <p:spPr>
                <a:xfrm>
                  <a:off x="3908232" y="1755672"/>
                  <a:ext cx="70723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sz="2400" dirty="0"/>
                </a:p>
              </p:txBody>
            </p:sp>
          </mc:Choice>
          <mc:Fallback xmlns="">
            <p:sp>
              <p:nvSpPr>
                <p:cNvPr id="82" name="文本框 81"/>
                <p:cNvSpPr txBox="1">
                  <a:spLocks noRot="1" noChangeAspect="1" noMove="1" noResize="1" noEditPoints="1" noAdjustHandles="1" noChangeArrowheads="1" noChangeShapeType="1" noTextEdit="1"/>
                </p:cNvSpPr>
                <p:nvPr/>
              </p:nvSpPr>
              <p:spPr>
                <a:xfrm>
                  <a:off x="3908232" y="1755672"/>
                  <a:ext cx="707231" cy="369332"/>
                </a:xfrm>
                <a:prstGeom prst="rect">
                  <a:avLst/>
                </a:prstGeom>
                <a:blipFill>
                  <a:blip r:embed="rId4"/>
                  <a:stretch>
                    <a:fillRect b="-35000"/>
                  </a:stretch>
                </a:blipFill>
              </p:spPr>
              <p:txBody>
                <a:bodyPr/>
                <a:lstStyle/>
                <a:p>
                  <a:r>
                    <a:rPr lang="zh-CN" altLang="en-US">
                      <a:noFill/>
                    </a:rPr>
                    <a:t> </a:t>
                  </a:r>
                </a:p>
              </p:txBody>
            </p:sp>
          </mc:Fallback>
        </mc:AlternateContent>
      </p:grpSp>
      <p:grpSp>
        <p:nvGrpSpPr>
          <p:cNvPr id="83" name="组合 82"/>
          <p:cNvGrpSpPr/>
          <p:nvPr/>
        </p:nvGrpSpPr>
        <p:grpSpPr>
          <a:xfrm>
            <a:off x="3397913" y="3975790"/>
            <a:ext cx="805384" cy="664831"/>
            <a:chOff x="3908232" y="1597780"/>
            <a:chExt cx="863101" cy="708402"/>
          </a:xfrm>
        </p:grpSpPr>
        <p:sp>
          <p:nvSpPr>
            <p:cNvPr id="84" name="橢圓 19"/>
            <p:cNvSpPr/>
            <p:nvPr/>
          </p:nvSpPr>
          <p:spPr>
            <a:xfrm>
              <a:off x="4056876" y="1597780"/>
              <a:ext cx="714457" cy="708402"/>
            </a:xfrm>
            <a:prstGeom prst="ellipse">
              <a:avLst/>
            </a:prstGeom>
            <a:solidFill>
              <a:srgbClr val="B0E8B9"/>
            </a:solidFill>
            <a:ln>
              <a:solidFill>
                <a:srgbClr val="6EBF96"/>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85" name="手繪多邊形 105"/>
            <p:cNvSpPr/>
            <p:nvPr/>
          </p:nvSpPr>
          <p:spPr>
            <a:xfrm>
              <a:off x="4438887" y="1859977"/>
              <a:ext cx="325720" cy="2394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86" name="直接连接符 85"/>
            <p:cNvCxnSpPr>
              <a:stCxn id="84" idx="0"/>
              <a:endCxn id="84" idx="4"/>
            </p:cNvCxnSpPr>
            <p:nvPr/>
          </p:nvCxnSpPr>
          <p:spPr>
            <a:xfrm>
              <a:off x="4414105" y="1597780"/>
              <a:ext cx="0" cy="708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文本框 86"/>
                <p:cNvSpPr txBox="1"/>
                <p:nvPr/>
              </p:nvSpPr>
              <p:spPr>
                <a:xfrm>
                  <a:off x="3908232" y="1755672"/>
                  <a:ext cx="70723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sz="2400" dirty="0"/>
                </a:p>
              </p:txBody>
            </p:sp>
          </mc:Choice>
          <mc:Fallback xmlns="">
            <p:sp>
              <p:nvSpPr>
                <p:cNvPr id="87" name="文本框 86"/>
                <p:cNvSpPr txBox="1">
                  <a:spLocks noRot="1" noChangeAspect="1" noMove="1" noResize="1" noEditPoints="1" noAdjustHandles="1" noChangeArrowheads="1" noChangeShapeType="1" noTextEdit="1"/>
                </p:cNvSpPr>
                <p:nvPr/>
              </p:nvSpPr>
              <p:spPr>
                <a:xfrm>
                  <a:off x="3908232" y="1755672"/>
                  <a:ext cx="707231" cy="369332"/>
                </a:xfrm>
                <a:prstGeom prst="rect">
                  <a:avLst/>
                </a:prstGeom>
                <a:blipFill>
                  <a:blip r:embed="rId5"/>
                  <a:stretch>
                    <a:fillRect b="-35000"/>
                  </a:stretch>
                </a:blipFill>
              </p:spPr>
              <p:txBody>
                <a:bodyPr/>
                <a:lstStyle/>
                <a:p>
                  <a:r>
                    <a:rPr lang="zh-CN" altLang="en-US">
                      <a:noFill/>
                    </a:rPr>
                    <a:t> </a:t>
                  </a:r>
                </a:p>
              </p:txBody>
            </p:sp>
          </mc:Fallback>
        </mc:AlternateContent>
      </p:grpSp>
      <p:sp>
        <p:nvSpPr>
          <p:cNvPr id="217" name="文字方塊 137"/>
          <p:cNvSpPr txBox="1"/>
          <p:nvPr/>
        </p:nvSpPr>
        <p:spPr>
          <a:xfrm>
            <a:off x="4049694" y="2113185"/>
            <a:ext cx="851561" cy="369332"/>
          </a:xfrm>
          <a:prstGeom prst="rect">
            <a:avLst/>
          </a:prstGeom>
          <a:solidFill>
            <a:srgbClr val="EDF7D8"/>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dirty="0">
                <a:solidFill>
                  <a:schemeClr val="accent6">
                    <a:lumMod val="75000"/>
                  </a:schemeClr>
                </a:solidFill>
                <a:latin typeface="微软雅黑" panose="020B0503020204020204" pitchFamily="34" charset="-122"/>
                <a:ea typeface="微软雅黑" panose="020B0503020204020204" pitchFamily="34" charset="-122"/>
              </a:rPr>
              <a:t>0.98</a:t>
            </a:r>
            <a:endParaRPr lang="zh-TW" altLang="en-US"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218" name="文字方塊 138"/>
          <p:cNvSpPr txBox="1"/>
          <p:nvPr/>
        </p:nvSpPr>
        <p:spPr>
          <a:xfrm>
            <a:off x="4093978" y="3755470"/>
            <a:ext cx="861592" cy="369332"/>
          </a:xfrm>
          <a:prstGeom prst="rect">
            <a:avLst/>
          </a:prstGeom>
          <a:solidFill>
            <a:srgbClr val="EDF7D8"/>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dirty="0">
                <a:solidFill>
                  <a:schemeClr val="accent6">
                    <a:lumMod val="75000"/>
                  </a:schemeClr>
                </a:solidFill>
                <a:latin typeface="微软雅黑" panose="020B0503020204020204" pitchFamily="34" charset="-122"/>
                <a:ea typeface="微软雅黑" panose="020B0503020204020204" pitchFamily="34" charset="-122"/>
              </a:rPr>
              <a:t>0.12</a:t>
            </a:r>
            <a:endParaRPr lang="zh-TW" altLang="en-US"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215" name="文字方塊 134"/>
          <p:cNvSpPr txBox="1"/>
          <p:nvPr/>
        </p:nvSpPr>
        <p:spPr>
          <a:xfrm>
            <a:off x="3072048" y="2134942"/>
            <a:ext cx="621196" cy="369332"/>
          </a:xfrm>
          <a:prstGeom prst="rect">
            <a:avLst/>
          </a:prstGeom>
          <a:solidFill>
            <a:srgbClr val="D0FFA8"/>
          </a:solidFill>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dirty="0">
                <a:solidFill>
                  <a:srgbClr val="51756B"/>
                </a:solidFill>
                <a:latin typeface="微软雅黑" panose="020B0503020204020204" pitchFamily="34" charset="-122"/>
                <a:ea typeface="微软雅黑" panose="020B0503020204020204" pitchFamily="34" charset="-122"/>
              </a:rPr>
              <a:t>4</a:t>
            </a:r>
            <a:endParaRPr lang="zh-TW" altLang="en-US" dirty="0">
              <a:solidFill>
                <a:srgbClr val="51756B"/>
              </a:solidFill>
              <a:latin typeface="微软雅黑" panose="020B0503020204020204" pitchFamily="34" charset="-122"/>
              <a:ea typeface="微软雅黑" panose="020B0503020204020204" pitchFamily="34" charset="-122"/>
            </a:endParaRPr>
          </a:p>
        </p:txBody>
      </p:sp>
      <p:sp>
        <p:nvSpPr>
          <p:cNvPr id="216" name="文字方塊 135"/>
          <p:cNvSpPr txBox="1"/>
          <p:nvPr/>
        </p:nvSpPr>
        <p:spPr>
          <a:xfrm>
            <a:off x="3088444" y="3789579"/>
            <a:ext cx="600634" cy="369332"/>
          </a:xfrm>
          <a:prstGeom prst="rect">
            <a:avLst/>
          </a:prstGeom>
          <a:solidFill>
            <a:srgbClr val="D0FFA8"/>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dirty="0">
                <a:solidFill>
                  <a:srgbClr val="51756B"/>
                </a:solidFill>
                <a:latin typeface="微软雅黑" panose="020B0503020204020204" pitchFamily="34" charset="-122"/>
                <a:ea typeface="微软雅黑" panose="020B0503020204020204" pitchFamily="34" charset="-122"/>
              </a:rPr>
              <a:t>-2</a:t>
            </a:r>
            <a:endParaRPr lang="zh-TW" altLang="en-US" dirty="0">
              <a:solidFill>
                <a:srgbClr val="51756B"/>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5762669" y="2397061"/>
            <a:ext cx="805384" cy="1389128"/>
            <a:chOff x="6842510" y="2357177"/>
            <a:chExt cx="863101" cy="1480167"/>
          </a:xfrm>
        </p:grpSpPr>
        <p:cxnSp>
          <p:nvCxnSpPr>
            <p:cNvPr id="96" name="直線單箭頭接點 118"/>
            <p:cNvCxnSpPr/>
            <p:nvPr/>
          </p:nvCxnSpPr>
          <p:spPr>
            <a:xfrm flipV="1">
              <a:off x="7195380" y="3041930"/>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等腰三角形 96"/>
            <p:cNvSpPr/>
            <p:nvPr/>
          </p:nvSpPr>
          <p:spPr>
            <a:xfrm>
              <a:off x="6881427" y="3298911"/>
              <a:ext cx="596422" cy="538433"/>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组合 97"/>
            <p:cNvGrpSpPr/>
            <p:nvPr/>
          </p:nvGrpSpPr>
          <p:grpSpPr>
            <a:xfrm>
              <a:off x="6842510" y="2357177"/>
              <a:ext cx="863101" cy="708402"/>
              <a:chOff x="3908232" y="1597780"/>
              <a:chExt cx="863101" cy="708402"/>
            </a:xfrm>
          </p:grpSpPr>
          <p:sp>
            <p:nvSpPr>
              <p:cNvPr id="99" name="橢圓 19"/>
              <p:cNvSpPr/>
              <p:nvPr/>
            </p:nvSpPr>
            <p:spPr>
              <a:xfrm>
                <a:off x="4056876" y="1597780"/>
                <a:ext cx="714457" cy="708402"/>
              </a:xfrm>
              <a:prstGeom prst="ellipse">
                <a:avLst/>
              </a:prstGeom>
              <a:solidFill>
                <a:srgbClr val="6EBF96"/>
              </a:solidFill>
              <a:ln>
                <a:solidFill>
                  <a:srgbClr val="6EBF96"/>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00" name="手繪多邊形 105"/>
              <p:cNvSpPr/>
              <p:nvPr/>
            </p:nvSpPr>
            <p:spPr>
              <a:xfrm>
                <a:off x="4438887" y="1859977"/>
                <a:ext cx="325720" cy="2394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101" name="直接连接符 100"/>
              <p:cNvCxnSpPr>
                <a:stCxn id="99" idx="0"/>
                <a:endCxn id="99" idx="4"/>
              </p:cNvCxnSpPr>
              <p:nvPr/>
            </p:nvCxnSpPr>
            <p:spPr>
              <a:xfrm>
                <a:off x="4414105" y="1597780"/>
                <a:ext cx="0" cy="708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文本框 101"/>
                  <p:cNvSpPr txBox="1"/>
                  <p:nvPr/>
                </p:nvSpPr>
                <p:spPr>
                  <a:xfrm>
                    <a:off x="3908232" y="1755672"/>
                    <a:ext cx="70723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sz="2400" dirty="0"/>
                  </a:p>
                </p:txBody>
              </p:sp>
            </mc:Choice>
            <mc:Fallback xmlns="">
              <p:sp>
                <p:nvSpPr>
                  <p:cNvPr id="102" name="文本框 101"/>
                  <p:cNvSpPr txBox="1">
                    <a:spLocks noRot="1" noChangeAspect="1" noMove="1" noResize="1" noEditPoints="1" noAdjustHandles="1" noChangeArrowheads="1" noChangeShapeType="1" noTextEdit="1"/>
                  </p:cNvSpPr>
                  <p:nvPr/>
                </p:nvSpPr>
                <p:spPr>
                  <a:xfrm>
                    <a:off x="3908232" y="1755672"/>
                    <a:ext cx="707231" cy="369332"/>
                  </a:xfrm>
                  <a:prstGeom prst="rect">
                    <a:avLst/>
                  </a:prstGeom>
                  <a:blipFill>
                    <a:blip r:embed="rId8"/>
                    <a:stretch>
                      <a:fillRect b="-35000"/>
                    </a:stretch>
                  </a:blipFill>
                </p:spPr>
                <p:txBody>
                  <a:bodyPr/>
                  <a:lstStyle/>
                  <a:p>
                    <a:r>
                      <a:rPr lang="zh-CN" altLang="en-US">
                        <a:noFill/>
                      </a:rPr>
                      <a:t> </a:t>
                    </a:r>
                  </a:p>
                </p:txBody>
              </p:sp>
            </mc:Fallback>
          </mc:AlternateContent>
        </p:grpSp>
      </p:grpSp>
      <p:grpSp>
        <p:nvGrpSpPr>
          <p:cNvPr id="103" name="组合 102"/>
          <p:cNvGrpSpPr/>
          <p:nvPr/>
        </p:nvGrpSpPr>
        <p:grpSpPr>
          <a:xfrm>
            <a:off x="5774520" y="4018028"/>
            <a:ext cx="805384" cy="1389128"/>
            <a:chOff x="6842510" y="2357177"/>
            <a:chExt cx="863101" cy="1480167"/>
          </a:xfrm>
        </p:grpSpPr>
        <p:cxnSp>
          <p:nvCxnSpPr>
            <p:cNvPr id="104" name="直線單箭頭接點 118"/>
            <p:cNvCxnSpPr/>
            <p:nvPr/>
          </p:nvCxnSpPr>
          <p:spPr>
            <a:xfrm flipV="1">
              <a:off x="7195380" y="3041930"/>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等腰三角形 104"/>
            <p:cNvSpPr/>
            <p:nvPr/>
          </p:nvSpPr>
          <p:spPr>
            <a:xfrm>
              <a:off x="6881427" y="3298911"/>
              <a:ext cx="596422" cy="538433"/>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组合 105"/>
            <p:cNvGrpSpPr/>
            <p:nvPr/>
          </p:nvGrpSpPr>
          <p:grpSpPr>
            <a:xfrm>
              <a:off x="6842510" y="2357177"/>
              <a:ext cx="863101" cy="708402"/>
              <a:chOff x="3908232" y="1597780"/>
              <a:chExt cx="863101" cy="708402"/>
            </a:xfrm>
          </p:grpSpPr>
          <p:sp>
            <p:nvSpPr>
              <p:cNvPr id="107" name="橢圓 19"/>
              <p:cNvSpPr/>
              <p:nvPr/>
            </p:nvSpPr>
            <p:spPr>
              <a:xfrm>
                <a:off x="4056876" y="1597780"/>
                <a:ext cx="714457" cy="708402"/>
              </a:xfrm>
              <a:prstGeom prst="ellipse">
                <a:avLst/>
              </a:prstGeom>
              <a:solidFill>
                <a:srgbClr val="6EBF96"/>
              </a:solidFill>
              <a:ln>
                <a:solidFill>
                  <a:srgbClr val="6EBF96"/>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08" name="手繪多邊形 105"/>
              <p:cNvSpPr/>
              <p:nvPr/>
            </p:nvSpPr>
            <p:spPr>
              <a:xfrm>
                <a:off x="4438887" y="1859977"/>
                <a:ext cx="325720" cy="2394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109" name="直接连接符 108"/>
              <p:cNvCxnSpPr>
                <a:stCxn id="107" idx="0"/>
                <a:endCxn id="107" idx="4"/>
              </p:cNvCxnSpPr>
              <p:nvPr/>
            </p:nvCxnSpPr>
            <p:spPr>
              <a:xfrm>
                <a:off x="4414105" y="1597780"/>
                <a:ext cx="0" cy="708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本框 109"/>
                  <p:cNvSpPr txBox="1"/>
                  <p:nvPr/>
                </p:nvSpPr>
                <p:spPr>
                  <a:xfrm>
                    <a:off x="3908232" y="1755672"/>
                    <a:ext cx="70723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sz="2400" dirty="0"/>
                  </a:p>
                </p:txBody>
              </p:sp>
            </mc:Choice>
            <mc:Fallback xmlns="">
              <p:sp>
                <p:nvSpPr>
                  <p:cNvPr id="110" name="文本框 109"/>
                  <p:cNvSpPr txBox="1">
                    <a:spLocks noRot="1" noChangeAspect="1" noMove="1" noResize="1" noEditPoints="1" noAdjustHandles="1" noChangeArrowheads="1" noChangeShapeType="1" noTextEdit="1"/>
                  </p:cNvSpPr>
                  <p:nvPr/>
                </p:nvSpPr>
                <p:spPr>
                  <a:xfrm>
                    <a:off x="3908232" y="1755672"/>
                    <a:ext cx="707231" cy="369332"/>
                  </a:xfrm>
                  <a:prstGeom prst="rect">
                    <a:avLst/>
                  </a:prstGeom>
                  <a:blipFill>
                    <a:blip r:embed="rId9"/>
                    <a:stretch>
                      <a:fillRect b="-34426"/>
                    </a:stretch>
                  </a:blipFill>
                </p:spPr>
                <p:txBody>
                  <a:bodyPr/>
                  <a:lstStyle/>
                  <a:p>
                    <a:r>
                      <a:rPr lang="zh-CN" altLang="en-US">
                        <a:noFill/>
                      </a:rPr>
                      <a:t> </a:t>
                    </a:r>
                  </a:p>
                </p:txBody>
              </p:sp>
            </mc:Fallback>
          </mc:AlternateContent>
        </p:grpSp>
      </p:grpSp>
      <p:grpSp>
        <p:nvGrpSpPr>
          <p:cNvPr id="111" name="组合 110"/>
          <p:cNvGrpSpPr/>
          <p:nvPr/>
        </p:nvGrpSpPr>
        <p:grpSpPr>
          <a:xfrm>
            <a:off x="8050774" y="2377226"/>
            <a:ext cx="805384" cy="1389128"/>
            <a:chOff x="6842510" y="2357177"/>
            <a:chExt cx="863101" cy="1480167"/>
          </a:xfrm>
        </p:grpSpPr>
        <p:cxnSp>
          <p:nvCxnSpPr>
            <p:cNvPr id="112" name="直線單箭頭接點 118"/>
            <p:cNvCxnSpPr/>
            <p:nvPr/>
          </p:nvCxnSpPr>
          <p:spPr>
            <a:xfrm flipV="1">
              <a:off x="7195380" y="3041930"/>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等腰三角形 112"/>
            <p:cNvSpPr/>
            <p:nvPr/>
          </p:nvSpPr>
          <p:spPr>
            <a:xfrm>
              <a:off x="6881427" y="3298911"/>
              <a:ext cx="596422" cy="538433"/>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p:cNvGrpSpPr/>
            <p:nvPr/>
          </p:nvGrpSpPr>
          <p:grpSpPr>
            <a:xfrm>
              <a:off x="6842510" y="2357177"/>
              <a:ext cx="863101" cy="708402"/>
              <a:chOff x="3908232" y="1597780"/>
              <a:chExt cx="863101" cy="708402"/>
            </a:xfrm>
          </p:grpSpPr>
          <p:sp>
            <p:nvSpPr>
              <p:cNvPr id="115" name="橢圓 19"/>
              <p:cNvSpPr/>
              <p:nvPr/>
            </p:nvSpPr>
            <p:spPr>
              <a:xfrm>
                <a:off x="4056876" y="1597780"/>
                <a:ext cx="714457" cy="708402"/>
              </a:xfrm>
              <a:prstGeom prst="ellipse">
                <a:avLst/>
              </a:prstGeom>
              <a:solidFill>
                <a:srgbClr val="51756B"/>
              </a:solidFill>
              <a:ln>
                <a:solidFill>
                  <a:srgbClr val="6EBF96"/>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16" name="手繪多邊形 105"/>
              <p:cNvSpPr/>
              <p:nvPr/>
            </p:nvSpPr>
            <p:spPr>
              <a:xfrm>
                <a:off x="4438887" y="1859977"/>
                <a:ext cx="325720" cy="2394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117" name="直接连接符 116"/>
              <p:cNvCxnSpPr>
                <a:stCxn id="115" idx="0"/>
                <a:endCxn id="115" idx="4"/>
              </p:cNvCxnSpPr>
              <p:nvPr/>
            </p:nvCxnSpPr>
            <p:spPr>
              <a:xfrm>
                <a:off x="4414105" y="1597780"/>
                <a:ext cx="0" cy="708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文本框 117"/>
                  <p:cNvSpPr txBox="1"/>
                  <p:nvPr/>
                </p:nvSpPr>
                <p:spPr>
                  <a:xfrm>
                    <a:off x="3908232" y="1755672"/>
                    <a:ext cx="70723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sz="2400" dirty="0"/>
                  </a:p>
                </p:txBody>
              </p:sp>
            </mc:Choice>
            <mc:Fallback xmlns="">
              <p:sp>
                <p:nvSpPr>
                  <p:cNvPr id="118" name="文本框 117"/>
                  <p:cNvSpPr txBox="1">
                    <a:spLocks noRot="1" noChangeAspect="1" noMove="1" noResize="1" noEditPoints="1" noAdjustHandles="1" noChangeArrowheads="1" noChangeShapeType="1" noTextEdit="1"/>
                  </p:cNvSpPr>
                  <p:nvPr/>
                </p:nvSpPr>
                <p:spPr>
                  <a:xfrm>
                    <a:off x="3908232" y="1755672"/>
                    <a:ext cx="707231" cy="369332"/>
                  </a:xfrm>
                  <a:prstGeom prst="rect">
                    <a:avLst/>
                  </a:prstGeom>
                  <a:blipFill>
                    <a:blip r:embed="rId10"/>
                    <a:stretch>
                      <a:fillRect b="-34426"/>
                    </a:stretch>
                  </a:blipFill>
                </p:spPr>
                <p:txBody>
                  <a:bodyPr/>
                  <a:lstStyle/>
                  <a:p>
                    <a:r>
                      <a:rPr lang="zh-CN" altLang="en-US">
                        <a:noFill/>
                      </a:rPr>
                      <a:t> </a:t>
                    </a:r>
                  </a:p>
                </p:txBody>
              </p:sp>
            </mc:Fallback>
          </mc:AlternateContent>
        </p:grpSp>
      </p:grpSp>
      <p:grpSp>
        <p:nvGrpSpPr>
          <p:cNvPr id="119" name="组合 118"/>
          <p:cNvGrpSpPr/>
          <p:nvPr/>
        </p:nvGrpSpPr>
        <p:grpSpPr>
          <a:xfrm>
            <a:off x="8062625" y="3998193"/>
            <a:ext cx="805384" cy="1389128"/>
            <a:chOff x="6842510" y="2357177"/>
            <a:chExt cx="863101" cy="1480167"/>
          </a:xfrm>
        </p:grpSpPr>
        <p:cxnSp>
          <p:nvCxnSpPr>
            <p:cNvPr id="120" name="直線單箭頭接點 118"/>
            <p:cNvCxnSpPr/>
            <p:nvPr/>
          </p:nvCxnSpPr>
          <p:spPr>
            <a:xfrm flipV="1">
              <a:off x="7195380" y="3041930"/>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等腰三角形 120"/>
            <p:cNvSpPr/>
            <p:nvPr/>
          </p:nvSpPr>
          <p:spPr>
            <a:xfrm>
              <a:off x="6881427" y="3298911"/>
              <a:ext cx="596422" cy="538433"/>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组合 121"/>
            <p:cNvGrpSpPr/>
            <p:nvPr/>
          </p:nvGrpSpPr>
          <p:grpSpPr>
            <a:xfrm>
              <a:off x="6842510" y="2357177"/>
              <a:ext cx="863101" cy="708402"/>
              <a:chOff x="3908232" y="1597780"/>
              <a:chExt cx="863101" cy="708402"/>
            </a:xfrm>
          </p:grpSpPr>
          <p:sp>
            <p:nvSpPr>
              <p:cNvPr id="123" name="橢圓 19"/>
              <p:cNvSpPr/>
              <p:nvPr/>
            </p:nvSpPr>
            <p:spPr>
              <a:xfrm>
                <a:off x="4056876" y="1597780"/>
                <a:ext cx="714457" cy="708402"/>
              </a:xfrm>
              <a:prstGeom prst="ellipse">
                <a:avLst/>
              </a:prstGeom>
              <a:solidFill>
                <a:srgbClr val="51756B"/>
              </a:solidFill>
              <a:ln>
                <a:solidFill>
                  <a:srgbClr val="6EBF96"/>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24" name="手繪多邊形 105"/>
              <p:cNvSpPr/>
              <p:nvPr/>
            </p:nvSpPr>
            <p:spPr>
              <a:xfrm>
                <a:off x="4438887" y="1859977"/>
                <a:ext cx="325720" cy="2394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125" name="直接连接符 124"/>
              <p:cNvCxnSpPr>
                <a:stCxn id="123" idx="0"/>
                <a:endCxn id="123" idx="4"/>
              </p:cNvCxnSpPr>
              <p:nvPr/>
            </p:nvCxnSpPr>
            <p:spPr>
              <a:xfrm>
                <a:off x="4414105" y="1597780"/>
                <a:ext cx="0" cy="708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文本框 125"/>
                  <p:cNvSpPr txBox="1"/>
                  <p:nvPr/>
                </p:nvSpPr>
                <p:spPr>
                  <a:xfrm>
                    <a:off x="3908232" y="1755672"/>
                    <a:ext cx="70723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sz="2400" dirty="0"/>
                  </a:p>
                </p:txBody>
              </p:sp>
            </mc:Choice>
            <mc:Fallback xmlns="">
              <p:sp>
                <p:nvSpPr>
                  <p:cNvPr id="126" name="文本框 125"/>
                  <p:cNvSpPr txBox="1">
                    <a:spLocks noRot="1" noChangeAspect="1" noMove="1" noResize="1" noEditPoints="1" noAdjustHandles="1" noChangeArrowheads="1" noChangeShapeType="1" noTextEdit="1"/>
                  </p:cNvSpPr>
                  <p:nvPr/>
                </p:nvSpPr>
                <p:spPr>
                  <a:xfrm>
                    <a:off x="3908232" y="1755672"/>
                    <a:ext cx="707231" cy="369332"/>
                  </a:xfrm>
                  <a:prstGeom prst="rect">
                    <a:avLst/>
                  </a:prstGeom>
                  <a:blipFill>
                    <a:blip r:embed="rId11"/>
                    <a:stretch>
                      <a:fillRect b="-35000"/>
                    </a:stretch>
                  </a:blipFill>
                </p:spPr>
                <p:txBody>
                  <a:bodyPr/>
                  <a:lstStyle/>
                  <a:p>
                    <a:r>
                      <a:rPr lang="zh-CN" altLang="en-US">
                        <a:noFill/>
                      </a:rPr>
                      <a:t> </a:t>
                    </a:r>
                  </a:p>
                </p:txBody>
              </p:sp>
            </mc:Fallback>
          </mc:AlternateContent>
        </p:grpSp>
      </p:grpSp>
      <p:cxnSp>
        <p:nvCxnSpPr>
          <p:cNvPr id="12" name="直接箭头连接符 11"/>
          <p:cNvCxnSpPr/>
          <p:nvPr/>
        </p:nvCxnSpPr>
        <p:spPr>
          <a:xfrm>
            <a:off x="2151981" y="5630108"/>
            <a:ext cx="5856551" cy="1357"/>
          </a:xfrm>
          <a:prstGeom prst="straightConnector1">
            <a:avLst/>
          </a:prstGeom>
          <a:ln w="76200">
            <a:tailEnd type="stealth"/>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964794" y="5672346"/>
            <a:ext cx="2031326" cy="369332"/>
          </a:xfrm>
          <a:prstGeom prst="rect">
            <a:avLst/>
          </a:prstGeom>
        </p:spPr>
        <p:txBody>
          <a:bodyPr wrap="none">
            <a:spAutoFit/>
          </a:bodyPr>
          <a:lstStyle/>
          <a:p>
            <a:pPr algn="ctr"/>
            <a:r>
              <a:rPr lang="zh-CN" altLang="en-US" dirty="0" smtClean="0">
                <a:latin typeface="微软雅黑" panose="020B0503020204020204" pitchFamily="34" charset="-122"/>
                <a:ea typeface="微软雅黑" panose="020B0503020204020204" pitchFamily="34" charset="-122"/>
              </a:rPr>
              <a:t>自</a:t>
            </a:r>
            <a:r>
              <a:rPr lang="zh-CN" altLang="en-US" dirty="0">
                <a:latin typeface="微软雅黑" panose="020B0503020204020204" pitchFamily="34" charset="-122"/>
                <a:ea typeface="微软雅黑" panose="020B0503020204020204" pitchFamily="34" charset="-122"/>
              </a:rPr>
              <a:t>左向右</a:t>
            </a:r>
            <a:r>
              <a:rPr lang="zh-CN" altLang="en-US" dirty="0" smtClean="0">
                <a:latin typeface="微软雅黑" panose="020B0503020204020204" pitchFamily="34" charset="-122"/>
                <a:ea typeface="微软雅黑" panose="020B0503020204020204" pitchFamily="34" charset="-122"/>
              </a:rPr>
              <a:t>依次计算</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7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15"/>
                                        </p:tgtEl>
                                        <p:attrNameLst>
                                          <p:attrName>style.visibility</p:attrName>
                                        </p:attrNameLst>
                                      </p:cBhvr>
                                      <p:to>
                                        <p:strVal val="visible"/>
                                      </p:to>
                                    </p:set>
                                    <p:animEffect transition="in" filter="fade">
                                      <p:cBhvr>
                                        <p:cTn id="16" dur="500"/>
                                        <p:tgtEl>
                                          <p:spTgt spid="2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5"/>
                                        </p:tgtEl>
                                        <p:attrNameLst>
                                          <p:attrName>style.visibility</p:attrName>
                                        </p:attrNameLst>
                                      </p:cBhvr>
                                      <p:to>
                                        <p:strVal val="visible"/>
                                      </p:to>
                                    </p:set>
                                    <p:animEffect transition="in" filter="fade">
                                      <p:cBhvr>
                                        <p:cTn id="21" dur="500"/>
                                        <p:tgtEl>
                                          <p:spTgt spid="22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17"/>
                                        </p:tgtEl>
                                        <p:attrNameLst>
                                          <p:attrName>style.visibility</p:attrName>
                                        </p:attrNameLst>
                                      </p:cBhvr>
                                      <p:to>
                                        <p:strVal val="visible"/>
                                      </p:to>
                                    </p:set>
                                    <p:animEffect transition="in" filter="fade">
                                      <p:cBhvr>
                                        <p:cTn id="26" dur="500"/>
                                        <p:tgtEl>
                                          <p:spTgt spid="2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8"/>
                                        </p:tgtEl>
                                        <p:attrNameLst>
                                          <p:attrName>style.visibility</p:attrName>
                                        </p:attrNameLst>
                                      </p:cBhvr>
                                      <p:to>
                                        <p:strVal val="visible"/>
                                      </p:to>
                                    </p:set>
                                    <p:animEffect transition="in" filter="fade">
                                      <p:cBhvr>
                                        <p:cTn id="31" dur="500"/>
                                        <p:tgtEl>
                                          <p:spTgt spid="20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7"/>
                                        </p:tgtEl>
                                        <p:attrNameLst>
                                          <p:attrName>style.visibility</p:attrName>
                                        </p:attrNameLst>
                                      </p:cBhvr>
                                      <p:to>
                                        <p:strVal val="visible"/>
                                      </p:to>
                                    </p:set>
                                    <p:animEffect transition="in" filter="fade">
                                      <p:cBhvr>
                                        <p:cTn id="34" dur="500"/>
                                        <p:tgtEl>
                                          <p:spTgt spid="20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4"/>
                                        </p:tgtEl>
                                        <p:attrNameLst>
                                          <p:attrName>style.visibility</p:attrName>
                                        </p:attrNameLst>
                                      </p:cBhvr>
                                      <p:to>
                                        <p:strVal val="visible"/>
                                      </p:to>
                                    </p:set>
                                    <p:animEffect transition="in" filter="fade">
                                      <p:cBhvr>
                                        <p:cTn id="37" dur="500"/>
                                        <p:tgtEl>
                                          <p:spTgt spid="2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6"/>
                                        </p:tgtEl>
                                        <p:attrNameLst>
                                          <p:attrName>style.visibility</p:attrName>
                                        </p:attrNameLst>
                                      </p:cBhvr>
                                      <p:to>
                                        <p:strVal val="visible"/>
                                      </p:to>
                                    </p:set>
                                    <p:animEffect transition="in" filter="fade">
                                      <p:cBhvr>
                                        <p:cTn id="42" dur="500"/>
                                        <p:tgtEl>
                                          <p:spTgt spid="2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8"/>
                                        </p:tgtEl>
                                        <p:attrNameLst>
                                          <p:attrName>style.visibility</p:attrName>
                                        </p:attrNameLst>
                                      </p:cBhvr>
                                      <p:to>
                                        <p:strVal val="visible"/>
                                      </p:to>
                                    </p:set>
                                    <p:animEffect transition="in" filter="fade">
                                      <p:cBhvr>
                                        <p:cTn id="47" dur="500"/>
                                        <p:tgtEl>
                                          <p:spTgt spid="2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p:bldP spid="206" grpId="0"/>
      <p:bldP spid="207" grpId="0"/>
      <p:bldP spid="208" grpId="0"/>
      <p:bldP spid="214" grpId="0"/>
      <p:bldP spid="225" grpId="0" animBg="1"/>
      <p:bldP spid="75" grpId="0"/>
      <p:bldP spid="217" grpId="0" animBg="1"/>
      <p:bldP spid="218" grpId="0" animBg="1"/>
      <p:bldP spid="215" grpId="0" animBg="1"/>
      <p:bldP spid="216" grpId="0" animBg="1"/>
      <p:bldP spid="1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sp>
        <p:nvSpPr>
          <p:cNvPr id="59" name="矩形 58"/>
          <p:cNvSpPr/>
          <p:nvPr/>
        </p:nvSpPr>
        <p:spPr>
          <a:xfrm>
            <a:off x="1241716" y="1321181"/>
            <a:ext cx="2534984" cy="553998"/>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前馈神经网络</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71" name="矩形 70"/>
          <p:cNvSpPr/>
          <p:nvPr/>
        </p:nvSpPr>
        <p:spPr>
          <a:xfrm>
            <a:off x="1815151" y="367001"/>
            <a:ext cx="7009360"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建立模型</a:t>
            </a:r>
          </a:p>
        </p:txBody>
      </p:sp>
      <p:cxnSp>
        <p:nvCxnSpPr>
          <p:cNvPr id="213" name="直線單箭頭接點 132"/>
          <p:cNvCxnSpPr/>
          <p:nvPr/>
        </p:nvCxnSpPr>
        <p:spPr>
          <a:xfrm flipV="1">
            <a:off x="3743476" y="4560644"/>
            <a:ext cx="0" cy="359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橢圓 19"/>
          <p:cNvSpPr/>
          <p:nvPr/>
        </p:nvSpPr>
        <p:spPr>
          <a:xfrm>
            <a:off x="1301981" y="2396547"/>
            <a:ext cx="683799" cy="6635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78" name="等腰三角形 77"/>
          <p:cNvSpPr/>
          <p:nvPr/>
        </p:nvSpPr>
        <p:spPr>
          <a:xfrm>
            <a:off x="3458014" y="4843851"/>
            <a:ext cx="570829" cy="504359"/>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橢圓 19"/>
          <p:cNvSpPr/>
          <p:nvPr/>
        </p:nvSpPr>
        <p:spPr>
          <a:xfrm>
            <a:off x="1302781" y="3989279"/>
            <a:ext cx="683799" cy="6635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161" name="直線單箭頭接點 12"/>
          <p:cNvCxnSpPr/>
          <p:nvPr/>
        </p:nvCxnSpPr>
        <p:spPr>
          <a:xfrm>
            <a:off x="9128985" y="4287183"/>
            <a:ext cx="6275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單箭頭接點 14"/>
          <p:cNvCxnSpPr/>
          <p:nvPr/>
        </p:nvCxnSpPr>
        <p:spPr>
          <a:xfrm>
            <a:off x="9128985" y="2731997"/>
            <a:ext cx="62115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1" name="群組 83"/>
          <p:cNvGrpSpPr/>
          <p:nvPr/>
        </p:nvGrpSpPr>
        <p:grpSpPr>
          <a:xfrm>
            <a:off x="2023098" y="2773079"/>
            <a:ext cx="1520697" cy="1534623"/>
            <a:chOff x="1013669" y="3459098"/>
            <a:chExt cx="1588876" cy="1638300"/>
          </a:xfrm>
        </p:grpSpPr>
        <p:cxnSp>
          <p:nvCxnSpPr>
            <p:cNvPr id="172"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3" name="群組 82"/>
            <p:cNvGrpSpPr/>
            <p:nvPr/>
          </p:nvGrpSpPr>
          <p:grpSpPr>
            <a:xfrm>
              <a:off x="1025705" y="3459098"/>
              <a:ext cx="1576840" cy="1638300"/>
              <a:chOff x="1025705" y="3459098"/>
              <a:chExt cx="1576840" cy="1638300"/>
            </a:xfrm>
          </p:grpSpPr>
          <p:cxnSp>
            <p:nvCxnSpPr>
              <p:cNvPr id="174"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7" name="群組 84"/>
          <p:cNvGrpSpPr/>
          <p:nvPr/>
        </p:nvGrpSpPr>
        <p:grpSpPr>
          <a:xfrm>
            <a:off x="4433450" y="2759569"/>
            <a:ext cx="1520697" cy="1534623"/>
            <a:chOff x="1013669" y="3459098"/>
            <a:chExt cx="1588876" cy="1638300"/>
          </a:xfrm>
        </p:grpSpPr>
        <p:cxnSp>
          <p:nvCxnSpPr>
            <p:cNvPr id="178"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9" name="群組 86"/>
            <p:cNvGrpSpPr/>
            <p:nvPr/>
          </p:nvGrpSpPr>
          <p:grpSpPr>
            <a:xfrm>
              <a:off x="1025705" y="3459098"/>
              <a:ext cx="1576840" cy="1638300"/>
              <a:chOff x="1025705" y="3459098"/>
              <a:chExt cx="1576840" cy="1638300"/>
            </a:xfrm>
          </p:grpSpPr>
          <p:cxnSp>
            <p:nvCxnSpPr>
              <p:cNvPr id="180"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3" name="群組 90"/>
          <p:cNvGrpSpPr/>
          <p:nvPr/>
        </p:nvGrpSpPr>
        <p:grpSpPr>
          <a:xfrm>
            <a:off x="6838242" y="2752561"/>
            <a:ext cx="1520697" cy="1534623"/>
            <a:chOff x="1013669" y="3459098"/>
            <a:chExt cx="1588876" cy="1638300"/>
          </a:xfrm>
        </p:grpSpPr>
        <p:cxnSp>
          <p:nvCxnSpPr>
            <p:cNvPr id="184"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5" name="群組 92"/>
            <p:cNvGrpSpPr/>
            <p:nvPr/>
          </p:nvGrpSpPr>
          <p:grpSpPr>
            <a:xfrm>
              <a:off x="1025705" y="3459098"/>
              <a:ext cx="1576840" cy="1638300"/>
              <a:chOff x="1025705" y="3459098"/>
              <a:chExt cx="1576840" cy="1638300"/>
            </a:xfrm>
          </p:grpSpPr>
          <p:cxnSp>
            <p:nvCxnSpPr>
              <p:cNvPr id="186"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03" name="文字方塊 110"/>
          <p:cNvSpPr txBox="1"/>
          <p:nvPr/>
        </p:nvSpPr>
        <p:spPr>
          <a:xfrm>
            <a:off x="1500798" y="2504588"/>
            <a:ext cx="328186" cy="432449"/>
          </a:xfrm>
          <a:prstGeom prst="rect">
            <a:avLst/>
          </a:prstGeom>
          <a:noFill/>
        </p:spPr>
        <p:txBody>
          <a:bodyPr wrap="square" rtlCol="0">
            <a:spAutoFit/>
          </a:bodyPr>
          <a:lstStyle/>
          <a:p>
            <a:pPr algn="ctr"/>
            <a:r>
              <a:rPr lang="en-US" altLang="zh-TW" sz="2400" dirty="0">
                <a:solidFill>
                  <a:srgbClr val="0000FF"/>
                </a:solidFill>
                <a:latin typeface="微软雅黑" panose="020B0503020204020204" pitchFamily="34" charset="-122"/>
                <a:ea typeface="微软雅黑" panose="020B0503020204020204" pitchFamily="34" charset="-122"/>
              </a:rPr>
              <a:t>1</a:t>
            </a:r>
            <a:endParaRPr lang="zh-TW" altLang="en-US" sz="2400" dirty="0">
              <a:solidFill>
                <a:srgbClr val="0000FF"/>
              </a:solidFill>
              <a:latin typeface="微软雅黑" panose="020B0503020204020204" pitchFamily="34" charset="-122"/>
              <a:ea typeface="微软雅黑" panose="020B0503020204020204" pitchFamily="34" charset="-122"/>
            </a:endParaRPr>
          </a:p>
        </p:txBody>
      </p:sp>
      <p:sp>
        <p:nvSpPr>
          <p:cNvPr id="204" name="文字方塊 111"/>
          <p:cNvSpPr txBox="1"/>
          <p:nvPr/>
        </p:nvSpPr>
        <p:spPr>
          <a:xfrm>
            <a:off x="1393808" y="4100236"/>
            <a:ext cx="541277" cy="432449"/>
          </a:xfrm>
          <a:prstGeom prst="rect">
            <a:avLst/>
          </a:prstGeom>
          <a:noFill/>
        </p:spPr>
        <p:txBody>
          <a:bodyPr wrap="square" rtlCol="0">
            <a:spAutoFit/>
          </a:bodyPr>
          <a:lstStyle/>
          <a:p>
            <a:pPr algn="ctr"/>
            <a:r>
              <a:rPr lang="en-US" altLang="zh-TW" sz="2400" dirty="0">
                <a:solidFill>
                  <a:srgbClr val="0000FF"/>
                </a:solidFill>
                <a:latin typeface="微软雅黑" panose="020B0503020204020204" pitchFamily="34" charset="-122"/>
                <a:ea typeface="微软雅黑" panose="020B0503020204020204" pitchFamily="34" charset="-122"/>
              </a:rPr>
              <a:t>-1</a:t>
            </a:r>
            <a:endParaRPr lang="zh-TW" altLang="en-US" sz="2400" dirty="0">
              <a:solidFill>
                <a:srgbClr val="0000FF"/>
              </a:solidFill>
              <a:latin typeface="微软雅黑" panose="020B0503020204020204" pitchFamily="34" charset="-122"/>
              <a:ea typeface="微软雅黑" panose="020B0503020204020204" pitchFamily="34" charset="-122"/>
            </a:endParaRPr>
          </a:p>
        </p:txBody>
      </p:sp>
      <p:sp>
        <p:nvSpPr>
          <p:cNvPr id="205" name="文字方塊 112"/>
          <p:cNvSpPr txBox="1"/>
          <p:nvPr/>
        </p:nvSpPr>
        <p:spPr>
          <a:xfrm>
            <a:off x="2657103" y="2335949"/>
            <a:ext cx="328186" cy="432449"/>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1</a:t>
            </a:r>
            <a:endParaRPr lang="zh-TW" altLang="en-US" sz="2400" dirty="0">
              <a:latin typeface="微软雅黑" panose="020B0503020204020204" pitchFamily="34" charset="-122"/>
              <a:ea typeface="微软雅黑" panose="020B0503020204020204" pitchFamily="34" charset="-122"/>
            </a:endParaRPr>
          </a:p>
        </p:txBody>
      </p:sp>
      <p:sp>
        <p:nvSpPr>
          <p:cNvPr id="206" name="文字方塊 113"/>
          <p:cNvSpPr txBox="1"/>
          <p:nvPr/>
        </p:nvSpPr>
        <p:spPr>
          <a:xfrm>
            <a:off x="2572004" y="2982206"/>
            <a:ext cx="570508" cy="432449"/>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-2</a:t>
            </a:r>
            <a:endParaRPr lang="zh-TW" altLang="en-US" sz="2400" dirty="0">
              <a:latin typeface="微软雅黑" panose="020B0503020204020204" pitchFamily="34" charset="-122"/>
              <a:ea typeface="微软雅黑" panose="020B0503020204020204" pitchFamily="34" charset="-122"/>
            </a:endParaRPr>
          </a:p>
        </p:txBody>
      </p:sp>
      <p:sp>
        <p:nvSpPr>
          <p:cNvPr id="207" name="文字方塊 114"/>
          <p:cNvSpPr txBox="1"/>
          <p:nvPr/>
        </p:nvSpPr>
        <p:spPr>
          <a:xfrm>
            <a:off x="2466925" y="4296260"/>
            <a:ext cx="684737" cy="432449"/>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1</a:t>
            </a:r>
            <a:endParaRPr lang="zh-TW" altLang="en-US" sz="2400" dirty="0">
              <a:latin typeface="微软雅黑" panose="020B0503020204020204" pitchFamily="34" charset="-122"/>
              <a:ea typeface="微软雅黑" panose="020B0503020204020204" pitchFamily="34" charset="-122"/>
            </a:endParaRPr>
          </a:p>
        </p:txBody>
      </p:sp>
      <p:sp>
        <p:nvSpPr>
          <p:cNvPr id="208" name="文字方塊 115"/>
          <p:cNvSpPr txBox="1"/>
          <p:nvPr/>
        </p:nvSpPr>
        <p:spPr>
          <a:xfrm>
            <a:off x="2481835" y="3619284"/>
            <a:ext cx="730487" cy="432449"/>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-1</a:t>
            </a:r>
            <a:endParaRPr lang="zh-TW" altLang="en-US" sz="2400" dirty="0">
              <a:latin typeface="微软雅黑" panose="020B0503020204020204" pitchFamily="34" charset="-122"/>
              <a:ea typeface="微软雅黑" panose="020B0503020204020204" pitchFamily="34" charset="-122"/>
            </a:endParaRPr>
          </a:p>
        </p:txBody>
      </p:sp>
      <p:cxnSp>
        <p:nvCxnSpPr>
          <p:cNvPr id="210" name="直線單箭頭接點 118"/>
          <p:cNvCxnSpPr/>
          <p:nvPr/>
        </p:nvCxnSpPr>
        <p:spPr>
          <a:xfrm flipV="1">
            <a:off x="3803876" y="3029047"/>
            <a:ext cx="0" cy="359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4" name="文字方塊 133"/>
          <p:cNvSpPr txBox="1"/>
          <p:nvPr/>
        </p:nvSpPr>
        <p:spPr>
          <a:xfrm>
            <a:off x="3543354" y="4940311"/>
            <a:ext cx="422726" cy="432449"/>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0</a:t>
            </a:r>
            <a:endParaRPr lang="zh-TW" altLang="en-US" sz="2400" dirty="0">
              <a:latin typeface="微软雅黑" panose="020B0503020204020204" pitchFamily="34" charset="-122"/>
              <a:ea typeface="微软雅黑" panose="020B0503020204020204" pitchFamily="34" charset="-122"/>
            </a:endParaRPr>
          </a:p>
        </p:txBody>
      </p:sp>
      <p:sp>
        <p:nvSpPr>
          <p:cNvPr id="74" name="等腰三角形 73"/>
          <p:cNvSpPr/>
          <p:nvPr/>
        </p:nvSpPr>
        <p:spPr>
          <a:xfrm>
            <a:off x="3503394" y="3269766"/>
            <a:ext cx="570829" cy="504359"/>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字方塊 112"/>
          <p:cNvSpPr txBox="1"/>
          <p:nvPr/>
        </p:nvSpPr>
        <p:spPr>
          <a:xfrm>
            <a:off x="3630508" y="3351581"/>
            <a:ext cx="328186" cy="432449"/>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1</a:t>
            </a:r>
            <a:endParaRPr lang="zh-TW" altLang="en-US" sz="24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3466147" y="2387628"/>
            <a:ext cx="826065" cy="663572"/>
            <a:chOff x="3908232" y="1597780"/>
            <a:chExt cx="863101" cy="708402"/>
          </a:xfrm>
        </p:grpSpPr>
        <p:sp>
          <p:nvSpPr>
            <p:cNvPr id="81" name="橢圓 19"/>
            <p:cNvSpPr/>
            <p:nvPr/>
          </p:nvSpPr>
          <p:spPr>
            <a:xfrm>
              <a:off x="4056876" y="1597780"/>
              <a:ext cx="714457" cy="708402"/>
            </a:xfrm>
            <a:prstGeom prst="ellipse">
              <a:avLst/>
            </a:prstGeom>
            <a:solidFill>
              <a:srgbClr val="B0E8B9"/>
            </a:solidFill>
            <a:ln>
              <a:solidFill>
                <a:srgbClr val="6EBF96"/>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98" name="手繪多邊形 105"/>
            <p:cNvSpPr/>
            <p:nvPr/>
          </p:nvSpPr>
          <p:spPr>
            <a:xfrm>
              <a:off x="4438887" y="1859977"/>
              <a:ext cx="325720" cy="2394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3" name="直接连接符 2"/>
            <p:cNvCxnSpPr>
              <a:stCxn id="81" idx="0"/>
              <a:endCxn id="81" idx="4"/>
            </p:cNvCxnSpPr>
            <p:nvPr/>
          </p:nvCxnSpPr>
          <p:spPr>
            <a:xfrm>
              <a:off x="4414105" y="1597780"/>
              <a:ext cx="0" cy="708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文本框 81"/>
                <p:cNvSpPr txBox="1"/>
                <p:nvPr/>
              </p:nvSpPr>
              <p:spPr>
                <a:xfrm>
                  <a:off x="3908232" y="1755672"/>
                  <a:ext cx="70723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sz="2400" dirty="0"/>
                </a:p>
              </p:txBody>
            </p:sp>
          </mc:Choice>
          <mc:Fallback xmlns="">
            <p:sp>
              <p:nvSpPr>
                <p:cNvPr id="82" name="文本框 81"/>
                <p:cNvSpPr txBox="1">
                  <a:spLocks noRot="1" noChangeAspect="1" noMove="1" noResize="1" noEditPoints="1" noAdjustHandles="1" noChangeArrowheads="1" noChangeShapeType="1" noTextEdit="1"/>
                </p:cNvSpPr>
                <p:nvPr/>
              </p:nvSpPr>
              <p:spPr>
                <a:xfrm>
                  <a:off x="3908232" y="1755672"/>
                  <a:ext cx="707231" cy="369332"/>
                </a:xfrm>
                <a:prstGeom prst="rect">
                  <a:avLst/>
                </a:prstGeom>
                <a:blipFill>
                  <a:blip r:embed="rId4"/>
                  <a:stretch>
                    <a:fillRect b="-35000"/>
                  </a:stretch>
                </a:blipFill>
              </p:spPr>
              <p:txBody>
                <a:bodyPr/>
                <a:lstStyle/>
                <a:p>
                  <a:r>
                    <a:rPr lang="zh-CN" altLang="en-US">
                      <a:noFill/>
                    </a:rPr>
                    <a:t> </a:t>
                  </a:r>
                </a:p>
              </p:txBody>
            </p:sp>
          </mc:Fallback>
        </mc:AlternateContent>
      </p:grpSp>
      <p:grpSp>
        <p:nvGrpSpPr>
          <p:cNvPr id="83" name="组合 82"/>
          <p:cNvGrpSpPr/>
          <p:nvPr/>
        </p:nvGrpSpPr>
        <p:grpSpPr>
          <a:xfrm>
            <a:off x="3461585" y="3962406"/>
            <a:ext cx="826065" cy="663572"/>
            <a:chOff x="3908232" y="1597780"/>
            <a:chExt cx="863101" cy="708402"/>
          </a:xfrm>
        </p:grpSpPr>
        <p:sp>
          <p:nvSpPr>
            <p:cNvPr id="84" name="橢圓 19"/>
            <p:cNvSpPr/>
            <p:nvPr/>
          </p:nvSpPr>
          <p:spPr>
            <a:xfrm>
              <a:off x="4056876" y="1597780"/>
              <a:ext cx="714457" cy="708402"/>
            </a:xfrm>
            <a:prstGeom prst="ellipse">
              <a:avLst/>
            </a:prstGeom>
            <a:solidFill>
              <a:srgbClr val="B0E8B9"/>
            </a:solidFill>
            <a:ln>
              <a:solidFill>
                <a:srgbClr val="6EBF96"/>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85" name="手繪多邊形 105"/>
            <p:cNvSpPr/>
            <p:nvPr/>
          </p:nvSpPr>
          <p:spPr>
            <a:xfrm>
              <a:off x="4438887" y="1859977"/>
              <a:ext cx="325720" cy="2394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86" name="直接连接符 85"/>
            <p:cNvCxnSpPr>
              <a:stCxn id="84" idx="0"/>
              <a:endCxn id="84" idx="4"/>
            </p:cNvCxnSpPr>
            <p:nvPr/>
          </p:nvCxnSpPr>
          <p:spPr>
            <a:xfrm>
              <a:off x="4414105" y="1597780"/>
              <a:ext cx="0" cy="708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文本框 86"/>
                <p:cNvSpPr txBox="1"/>
                <p:nvPr/>
              </p:nvSpPr>
              <p:spPr>
                <a:xfrm>
                  <a:off x="3908232" y="1755672"/>
                  <a:ext cx="70723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sz="2400" dirty="0"/>
                </a:p>
              </p:txBody>
            </p:sp>
          </mc:Choice>
          <mc:Fallback xmlns="">
            <p:sp>
              <p:nvSpPr>
                <p:cNvPr id="87" name="文本框 86"/>
                <p:cNvSpPr txBox="1">
                  <a:spLocks noRot="1" noChangeAspect="1" noMove="1" noResize="1" noEditPoints="1" noAdjustHandles="1" noChangeArrowheads="1" noChangeShapeType="1" noTextEdit="1"/>
                </p:cNvSpPr>
                <p:nvPr/>
              </p:nvSpPr>
              <p:spPr>
                <a:xfrm>
                  <a:off x="3908232" y="1755672"/>
                  <a:ext cx="707231" cy="369332"/>
                </a:xfrm>
                <a:prstGeom prst="rect">
                  <a:avLst/>
                </a:prstGeom>
                <a:blipFill>
                  <a:blip r:embed="rId5"/>
                  <a:stretch>
                    <a:fillRect b="-35000"/>
                  </a:stretch>
                </a:blipFill>
              </p:spPr>
              <p:txBody>
                <a:bodyPr/>
                <a:lstStyle/>
                <a:p>
                  <a:r>
                    <a:rPr lang="zh-CN" altLang="en-US">
                      <a:noFill/>
                    </a:rPr>
                    <a:t> </a:t>
                  </a:r>
                </a:p>
              </p:txBody>
            </p:sp>
          </mc:Fallback>
        </mc:AlternateContent>
      </p:grpSp>
      <p:sp>
        <p:nvSpPr>
          <p:cNvPr id="217" name="文字方塊 137"/>
          <p:cNvSpPr txBox="1"/>
          <p:nvPr/>
        </p:nvSpPr>
        <p:spPr>
          <a:xfrm>
            <a:off x="4130102" y="2103329"/>
            <a:ext cx="776814" cy="345959"/>
          </a:xfrm>
          <a:prstGeom prst="rect">
            <a:avLst/>
          </a:prstGeom>
          <a:solidFill>
            <a:srgbClr val="EDF7D8"/>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dirty="0">
                <a:solidFill>
                  <a:schemeClr val="accent6">
                    <a:lumMod val="75000"/>
                  </a:schemeClr>
                </a:solidFill>
                <a:latin typeface="微软雅黑" panose="020B0503020204020204" pitchFamily="34" charset="-122"/>
                <a:ea typeface="微软雅黑" panose="020B0503020204020204" pitchFamily="34" charset="-122"/>
              </a:rPr>
              <a:t>0.98</a:t>
            </a:r>
            <a:endParaRPr lang="zh-TW" altLang="en-US"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218" name="文字方塊 138"/>
          <p:cNvSpPr txBox="1"/>
          <p:nvPr/>
        </p:nvSpPr>
        <p:spPr>
          <a:xfrm>
            <a:off x="4175523" y="3742503"/>
            <a:ext cx="769951" cy="345959"/>
          </a:xfrm>
          <a:prstGeom prst="rect">
            <a:avLst/>
          </a:prstGeom>
          <a:solidFill>
            <a:srgbClr val="EDF7D8"/>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dirty="0">
                <a:solidFill>
                  <a:schemeClr val="accent6">
                    <a:lumMod val="75000"/>
                  </a:schemeClr>
                </a:solidFill>
                <a:latin typeface="微软雅黑" panose="020B0503020204020204" pitchFamily="34" charset="-122"/>
                <a:ea typeface="微软雅黑" panose="020B0503020204020204" pitchFamily="34" charset="-122"/>
              </a:rPr>
              <a:t>0.12</a:t>
            </a:r>
            <a:endParaRPr lang="zh-TW" altLang="en-US"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215" name="文字方塊 134"/>
          <p:cNvSpPr txBox="1"/>
          <p:nvPr/>
        </p:nvSpPr>
        <p:spPr>
          <a:xfrm>
            <a:off x="3127352" y="2125045"/>
            <a:ext cx="637147" cy="345959"/>
          </a:xfrm>
          <a:prstGeom prst="rect">
            <a:avLst/>
          </a:prstGeom>
          <a:solidFill>
            <a:srgbClr val="D0FFA8"/>
          </a:solidFill>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dirty="0">
                <a:solidFill>
                  <a:srgbClr val="51756B"/>
                </a:solidFill>
                <a:latin typeface="微软雅黑" panose="020B0503020204020204" pitchFamily="34" charset="-122"/>
                <a:ea typeface="微软雅黑" panose="020B0503020204020204" pitchFamily="34" charset="-122"/>
              </a:rPr>
              <a:t>4</a:t>
            </a:r>
            <a:endParaRPr lang="zh-TW" altLang="en-US" dirty="0">
              <a:solidFill>
                <a:srgbClr val="51756B"/>
              </a:solidFill>
              <a:latin typeface="微软雅黑" panose="020B0503020204020204" pitchFamily="34" charset="-122"/>
              <a:ea typeface="微软雅黑" panose="020B0503020204020204" pitchFamily="34" charset="-122"/>
            </a:endParaRPr>
          </a:p>
        </p:txBody>
      </p:sp>
      <p:sp>
        <p:nvSpPr>
          <p:cNvPr id="216" name="文字方塊 135"/>
          <p:cNvSpPr txBox="1"/>
          <p:nvPr/>
        </p:nvSpPr>
        <p:spPr>
          <a:xfrm>
            <a:off x="3144169" y="3776547"/>
            <a:ext cx="616058" cy="345959"/>
          </a:xfrm>
          <a:prstGeom prst="rect">
            <a:avLst/>
          </a:prstGeom>
          <a:solidFill>
            <a:srgbClr val="D0FFA8"/>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dirty="0">
                <a:solidFill>
                  <a:srgbClr val="51756B"/>
                </a:solidFill>
                <a:latin typeface="微软雅黑" panose="020B0503020204020204" pitchFamily="34" charset="-122"/>
                <a:ea typeface="微软雅黑" panose="020B0503020204020204" pitchFamily="34" charset="-122"/>
              </a:rPr>
              <a:t>-2</a:t>
            </a:r>
            <a:endParaRPr lang="zh-TW" altLang="en-US" dirty="0">
              <a:solidFill>
                <a:srgbClr val="51756B"/>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5887063" y="2386667"/>
            <a:ext cx="826065" cy="1386497"/>
            <a:chOff x="6842510" y="2357177"/>
            <a:chExt cx="863101" cy="1480167"/>
          </a:xfrm>
        </p:grpSpPr>
        <p:cxnSp>
          <p:nvCxnSpPr>
            <p:cNvPr id="96" name="直線單箭頭接點 118"/>
            <p:cNvCxnSpPr/>
            <p:nvPr/>
          </p:nvCxnSpPr>
          <p:spPr>
            <a:xfrm flipV="1">
              <a:off x="7195380" y="3041930"/>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等腰三角形 96"/>
            <p:cNvSpPr/>
            <p:nvPr/>
          </p:nvSpPr>
          <p:spPr>
            <a:xfrm>
              <a:off x="6881427" y="3298911"/>
              <a:ext cx="596422" cy="538433"/>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组合 97"/>
            <p:cNvGrpSpPr/>
            <p:nvPr/>
          </p:nvGrpSpPr>
          <p:grpSpPr>
            <a:xfrm>
              <a:off x="6842510" y="2357177"/>
              <a:ext cx="863101" cy="708402"/>
              <a:chOff x="3908232" y="1597780"/>
              <a:chExt cx="863101" cy="708402"/>
            </a:xfrm>
          </p:grpSpPr>
          <p:sp>
            <p:nvSpPr>
              <p:cNvPr id="99" name="橢圓 19"/>
              <p:cNvSpPr/>
              <p:nvPr/>
            </p:nvSpPr>
            <p:spPr>
              <a:xfrm>
                <a:off x="4056876" y="1597780"/>
                <a:ext cx="714457" cy="708402"/>
              </a:xfrm>
              <a:prstGeom prst="ellipse">
                <a:avLst/>
              </a:prstGeom>
              <a:solidFill>
                <a:srgbClr val="6EBF96"/>
              </a:solidFill>
              <a:ln>
                <a:solidFill>
                  <a:srgbClr val="6EBF96"/>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00" name="手繪多邊形 105"/>
              <p:cNvSpPr/>
              <p:nvPr/>
            </p:nvSpPr>
            <p:spPr>
              <a:xfrm>
                <a:off x="4438887" y="1859977"/>
                <a:ext cx="325720" cy="2394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101" name="直接连接符 100"/>
              <p:cNvCxnSpPr>
                <a:stCxn id="99" idx="0"/>
                <a:endCxn id="99" idx="4"/>
              </p:cNvCxnSpPr>
              <p:nvPr/>
            </p:nvCxnSpPr>
            <p:spPr>
              <a:xfrm>
                <a:off x="4414105" y="1597780"/>
                <a:ext cx="0" cy="708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文本框 101"/>
                  <p:cNvSpPr txBox="1"/>
                  <p:nvPr/>
                </p:nvSpPr>
                <p:spPr>
                  <a:xfrm>
                    <a:off x="3908232" y="1755672"/>
                    <a:ext cx="70723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sz="2400" dirty="0"/>
                  </a:p>
                </p:txBody>
              </p:sp>
            </mc:Choice>
            <mc:Fallback xmlns="">
              <p:sp>
                <p:nvSpPr>
                  <p:cNvPr id="102" name="文本框 101"/>
                  <p:cNvSpPr txBox="1">
                    <a:spLocks noRot="1" noChangeAspect="1" noMove="1" noResize="1" noEditPoints="1" noAdjustHandles="1" noChangeArrowheads="1" noChangeShapeType="1" noTextEdit="1"/>
                  </p:cNvSpPr>
                  <p:nvPr/>
                </p:nvSpPr>
                <p:spPr>
                  <a:xfrm>
                    <a:off x="3908232" y="1755672"/>
                    <a:ext cx="707231" cy="369332"/>
                  </a:xfrm>
                  <a:prstGeom prst="rect">
                    <a:avLst/>
                  </a:prstGeom>
                  <a:blipFill>
                    <a:blip r:embed="rId6"/>
                    <a:stretch>
                      <a:fillRect b="-35000"/>
                    </a:stretch>
                  </a:blipFill>
                </p:spPr>
                <p:txBody>
                  <a:bodyPr/>
                  <a:lstStyle/>
                  <a:p>
                    <a:r>
                      <a:rPr lang="zh-CN" altLang="en-US">
                        <a:noFill/>
                      </a:rPr>
                      <a:t> </a:t>
                    </a:r>
                  </a:p>
                </p:txBody>
              </p:sp>
            </mc:Fallback>
          </mc:AlternateContent>
        </p:grpSp>
      </p:grpSp>
      <p:grpSp>
        <p:nvGrpSpPr>
          <p:cNvPr id="103" name="组合 102"/>
          <p:cNvGrpSpPr/>
          <p:nvPr/>
        </p:nvGrpSpPr>
        <p:grpSpPr>
          <a:xfrm>
            <a:off x="5899218" y="4004564"/>
            <a:ext cx="826065" cy="1386497"/>
            <a:chOff x="6842510" y="2357177"/>
            <a:chExt cx="863101" cy="1480167"/>
          </a:xfrm>
        </p:grpSpPr>
        <p:cxnSp>
          <p:nvCxnSpPr>
            <p:cNvPr id="104" name="直線單箭頭接點 118"/>
            <p:cNvCxnSpPr/>
            <p:nvPr/>
          </p:nvCxnSpPr>
          <p:spPr>
            <a:xfrm flipV="1">
              <a:off x="7195380" y="3041930"/>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等腰三角形 104"/>
            <p:cNvSpPr/>
            <p:nvPr/>
          </p:nvSpPr>
          <p:spPr>
            <a:xfrm>
              <a:off x="6881427" y="3298911"/>
              <a:ext cx="596422" cy="538433"/>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组合 105"/>
            <p:cNvGrpSpPr/>
            <p:nvPr/>
          </p:nvGrpSpPr>
          <p:grpSpPr>
            <a:xfrm>
              <a:off x="6842510" y="2357177"/>
              <a:ext cx="863101" cy="708402"/>
              <a:chOff x="3908232" y="1597780"/>
              <a:chExt cx="863101" cy="708402"/>
            </a:xfrm>
          </p:grpSpPr>
          <p:sp>
            <p:nvSpPr>
              <p:cNvPr id="107" name="橢圓 19"/>
              <p:cNvSpPr/>
              <p:nvPr/>
            </p:nvSpPr>
            <p:spPr>
              <a:xfrm>
                <a:off x="4056876" y="1597780"/>
                <a:ext cx="714457" cy="708402"/>
              </a:xfrm>
              <a:prstGeom prst="ellipse">
                <a:avLst/>
              </a:prstGeom>
              <a:solidFill>
                <a:srgbClr val="6EBF96"/>
              </a:solidFill>
              <a:ln>
                <a:solidFill>
                  <a:srgbClr val="6EBF96"/>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08" name="手繪多邊形 105"/>
              <p:cNvSpPr/>
              <p:nvPr/>
            </p:nvSpPr>
            <p:spPr>
              <a:xfrm>
                <a:off x="4438887" y="1859977"/>
                <a:ext cx="325720" cy="2394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109" name="直接连接符 108"/>
              <p:cNvCxnSpPr>
                <a:stCxn id="107" idx="0"/>
                <a:endCxn id="107" idx="4"/>
              </p:cNvCxnSpPr>
              <p:nvPr/>
            </p:nvCxnSpPr>
            <p:spPr>
              <a:xfrm>
                <a:off x="4414105" y="1597780"/>
                <a:ext cx="0" cy="708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本框 109"/>
                  <p:cNvSpPr txBox="1"/>
                  <p:nvPr/>
                </p:nvSpPr>
                <p:spPr>
                  <a:xfrm>
                    <a:off x="3908232" y="1755672"/>
                    <a:ext cx="70723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sz="2400" dirty="0"/>
                  </a:p>
                </p:txBody>
              </p:sp>
            </mc:Choice>
            <mc:Fallback xmlns="">
              <p:sp>
                <p:nvSpPr>
                  <p:cNvPr id="110" name="文本框 109"/>
                  <p:cNvSpPr txBox="1">
                    <a:spLocks noRot="1" noChangeAspect="1" noMove="1" noResize="1" noEditPoints="1" noAdjustHandles="1" noChangeArrowheads="1" noChangeShapeType="1" noTextEdit="1"/>
                  </p:cNvSpPr>
                  <p:nvPr/>
                </p:nvSpPr>
                <p:spPr>
                  <a:xfrm>
                    <a:off x="3908232" y="1755672"/>
                    <a:ext cx="707231" cy="369332"/>
                  </a:xfrm>
                  <a:prstGeom prst="rect">
                    <a:avLst/>
                  </a:prstGeom>
                  <a:blipFill>
                    <a:blip r:embed="rId7"/>
                    <a:stretch>
                      <a:fillRect b="-34426"/>
                    </a:stretch>
                  </a:blipFill>
                </p:spPr>
                <p:txBody>
                  <a:bodyPr/>
                  <a:lstStyle/>
                  <a:p>
                    <a:r>
                      <a:rPr lang="zh-CN" altLang="en-US">
                        <a:noFill/>
                      </a:rPr>
                      <a:t> </a:t>
                    </a:r>
                  </a:p>
                </p:txBody>
              </p:sp>
            </mc:Fallback>
          </mc:AlternateContent>
        </p:grpSp>
      </p:grpSp>
      <p:grpSp>
        <p:nvGrpSpPr>
          <p:cNvPr id="111" name="组合 110"/>
          <p:cNvGrpSpPr/>
          <p:nvPr/>
        </p:nvGrpSpPr>
        <p:grpSpPr>
          <a:xfrm>
            <a:off x="8233922" y="2366869"/>
            <a:ext cx="826065" cy="1386497"/>
            <a:chOff x="6842510" y="2357177"/>
            <a:chExt cx="863101" cy="1480167"/>
          </a:xfrm>
        </p:grpSpPr>
        <p:cxnSp>
          <p:nvCxnSpPr>
            <p:cNvPr id="112" name="直線單箭頭接點 118"/>
            <p:cNvCxnSpPr/>
            <p:nvPr/>
          </p:nvCxnSpPr>
          <p:spPr>
            <a:xfrm flipV="1">
              <a:off x="7195380" y="3041930"/>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等腰三角形 112"/>
            <p:cNvSpPr/>
            <p:nvPr/>
          </p:nvSpPr>
          <p:spPr>
            <a:xfrm>
              <a:off x="6881427" y="3298911"/>
              <a:ext cx="596422" cy="538433"/>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p:cNvGrpSpPr/>
            <p:nvPr/>
          </p:nvGrpSpPr>
          <p:grpSpPr>
            <a:xfrm>
              <a:off x="6842510" y="2357177"/>
              <a:ext cx="863101" cy="708402"/>
              <a:chOff x="3908232" y="1597780"/>
              <a:chExt cx="863101" cy="708402"/>
            </a:xfrm>
          </p:grpSpPr>
          <p:sp>
            <p:nvSpPr>
              <p:cNvPr id="115" name="橢圓 19"/>
              <p:cNvSpPr/>
              <p:nvPr/>
            </p:nvSpPr>
            <p:spPr>
              <a:xfrm>
                <a:off x="4056876" y="1597780"/>
                <a:ext cx="714457" cy="708402"/>
              </a:xfrm>
              <a:prstGeom prst="ellipse">
                <a:avLst/>
              </a:prstGeom>
              <a:solidFill>
                <a:srgbClr val="51756B"/>
              </a:solidFill>
              <a:ln>
                <a:solidFill>
                  <a:srgbClr val="6EBF96"/>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16" name="手繪多邊形 105"/>
              <p:cNvSpPr/>
              <p:nvPr/>
            </p:nvSpPr>
            <p:spPr>
              <a:xfrm>
                <a:off x="4438887" y="1859977"/>
                <a:ext cx="325720" cy="2394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117" name="直接连接符 116"/>
              <p:cNvCxnSpPr>
                <a:stCxn id="115" idx="0"/>
                <a:endCxn id="115" idx="4"/>
              </p:cNvCxnSpPr>
              <p:nvPr/>
            </p:nvCxnSpPr>
            <p:spPr>
              <a:xfrm>
                <a:off x="4414105" y="1597780"/>
                <a:ext cx="0" cy="708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文本框 117"/>
                  <p:cNvSpPr txBox="1"/>
                  <p:nvPr/>
                </p:nvSpPr>
                <p:spPr>
                  <a:xfrm>
                    <a:off x="3908232" y="1755672"/>
                    <a:ext cx="70723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sz="2400" dirty="0"/>
                  </a:p>
                </p:txBody>
              </p:sp>
            </mc:Choice>
            <mc:Fallback xmlns="">
              <p:sp>
                <p:nvSpPr>
                  <p:cNvPr id="118" name="文本框 117"/>
                  <p:cNvSpPr txBox="1">
                    <a:spLocks noRot="1" noChangeAspect="1" noMove="1" noResize="1" noEditPoints="1" noAdjustHandles="1" noChangeArrowheads="1" noChangeShapeType="1" noTextEdit="1"/>
                  </p:cNvSpPr>
                  <p:nvPr/>
                </p:nvSpPr>
                <p:spPr>
                  <a:xfrm>
                    <a:off x="3908232" y="1755672"/>
                    <a:ext cx="707231" cy="369332"/>
                  </a:xfrm>
                  <a:prstGeom prst="rect">
                    <a:avLst/>
                  </a:prstGeom>
                  <a:blipFill>
                    <a:blip r:embed="rId8"/>
                    <a:stretch>
                      <a:fillRect b="-34426"/>
                    </a:stretch>
                  </a:blipFill>
                </p:spPr>
                <p:txBody>
                  <a:bodyPr/>
                  <a:lstStyle/>
                  <a:p>
                    <a:r>
                      <a:rPr lang="zh-CN" altLang="en-US">
                        <a:noFill/>
                      </a:rPr>
                      <a:t> </a:t>
                    </a:r>
                  </a:p>
                </p:txBody>
              </p:sp>
            </mc:Fallback>
          </mc:AlternateContent>
        </p:grpSp>
      </p:grpSp>
      <p:grpSp>
        <p:nvGrpSpPr>
          <p:cNvPr id="119" name="组合 118"/>
          <p:cNvGrpSpPr/>
          <p:nvPr/>
        </p:nvGrpSpPr>
        <p:grpSpPr>
          <a:xfrm>
            <a:off x="8246077" y="3984766"/>
            <a:ext cx="826065" cy="1386497"/>
            <a:chOff x="6842510" y="2357177"/>
            <a:chExt cx="863101" cy="1480167"/>
          </a:xfrm>
        </p:grpSpPr>
        <p:cxnSp>
          <p:nvCxnSpPr>
            <p:cNvPr id="120" name="直線單箭頭接點 118"/>
            <p:cNvCxnSpPr/>
            <p:nvPr/>
          </p:nvCxnSpPr>
          <p:spPr>
            <a:xfrm flipV="1">
              <a:off x="7195380" y="3041930"/>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等腰三角形 120"/>
            <p:cNvSpPr/>
            <p:nvPr/>
          </p:nvSpPr>
          <p:spPr>
            <a:xfrm>
              <a:off x="6881427" y="3298911"/>
              <a:ext cx="596422" cy="538433"/>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组合 121"/>
            <p:cNvGrpSpPr/>
            <p:nvPr/>
          </p:nvGrpSpPr>
          <p:grpSpPr>
            <a:xfrm>
              <a:off x="6842510" y="2357177"/>
              <a:ext cx="863101" cy="708402"/>
              <a:chOff x="3908232" y="1597780"/>
              <a:chExt cx="863101" cy="708402"/>
            </a:xfrm>
          </p:grpSpPr>
          <p:sp>
            <p:nvSpPr>
              <p:cNvPr id="123" name="橢圓 19"/>
              <p:cNvSpPr/>
              <p:nvPr/>
            </p:nvSpPr>
            <p:spPr>
              <a:xfrm>
                <a:off x="4056876" y="1597780"/>
                <a:ext cx="714457" cy="708402"/>
              </a:xfrm>
              <a:prstGeom prst="ellipse">
                <a:avLst/>
              </a:prstGeom>
              <a:solidFill>
                <a:srgbClr val="51756B"/>
              </a:solidFill>
              <a:ln>
                <a:solidFill>
                  <a:srgbClr val="6EBF96"/>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24" name="手繪多邊形 105"/>
              <p:cNvSpPr/>
              <p:nvPr/>
            </p:nvSpPr>
            <p:spPr>
              <a:xfrm>
                <a:off x="4438887" y="1859977"/>
                <a:ext cx="325720" cy="2394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125" name="直接连接符 124"/>
              <p:cNvCxnSpPr>
                <a:stCxn id="123" idx="0"/>
                <a:endCxn id="123" idx="4"/>
              </p:cNvCxnSpPr>
              <p:nvPr/>
            </p:nvCxnSpPr>
            <p:spPr>
              <a:xfrm>
                <a:off x="4414105" y="1597780"/>
                <a:ext cx="0" cy="708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文本框 125"/>
                  <p:cNvSpPr txBox="1"/>
                  <p:nvPr/>
                </p:nvSpPr>
                <p:spPr>
                  <a:xfrm>
                    <a:off x="3908232" y="1755672"/>
                    <a:ext cx="70723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sz="2400" dirty="0"/>
                  </a:p>
                </p:txBody>
              </p:sp>
            </mc:Choice>
            <mc:Fallback xmlns="">
              <p:sp>
                <p:nvSpPr>
                  <p:cNvPr id="126" name="文本框 125"/>
                  <p:cNvSpPr txBox="1">
                    <a:spLocks noRot="1" noChangeAspect="1" noMove="1" noResize="1" noEditPoints="1" noAdjustHandles="1" noChangeArrowheads="1" noChangeShapeType="1" noTextEdit="1"/>
                  </p:cNvSpPr>
                  <p:nvPr/>
                </p:nvSpPr>
                <p:spPr>
                  <a:xfrm>
                    <a:off x="3908232" y="1755672"/>
                    <a:ext cx="707231" cy="369332"/>
                  </a:xfrm>
                  <a:prstGeom prst="rect">
                    <a:avLst/>
                  </a:prstGeom>
                  <a:blipFill>
                    <a:blip r:embed="rId9"/>
                    <a:stretch>
                      <a:fillRect b="-35000"/>
                    </a:stretch>
                  </a:blipFill>
                </p:spPr>
                <p:txBody>
                  <a:bodyPr/>
                  <a:lstStyle/>
                  <a:p>
                    <a:r>
                      <a:rPr lang="zh-CN" altLang="en-US">
                        <a:noFill/>
                      </a:rPr>
                      <a:t> </a:t>
                    </a:r>
                  </a:p>
                </p:txBody>
              </p:sp>
            </mc:Fallback>
          </mc:AlternateContent>
        </p:grpSp>
      </p:grpSp>
      <p:sp>
        <p:nvSpPr>
          <p:cNvPr id="90" name="文字方塊 139"/>
          <p:cNvSpPr txBox="1"/>
          <p:nvPr/>
        </p:nvSpPr>
        <p:spPr>
          <a:xfrm>
            <a:off x="5135839" y="2340206"/>
            <a:ext cx="328186" cy="432449"/>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2</a:t>
            </a:r>
            <a:endParaRPr lang="zh-TW" altLang="en-US" sz="2400" dirty="0">
              <a:latin typeface="微软雅黑" panose="020B0503020204020204" pitchFamily="34" charset="-122"/>
              <a:ea typeface="微软雅黑" panose="020B0503020204020204" pitchFamily="34" charset="-122"/>
            </a:endParaRPr>
          </a:p>
        </p:txBody>
      </p:sp>
      <p:sp>
        <p:nvSpPr>
          <p:cNvPr id="91" name="文字方塊 140"/>
          <p:cNvSpPr txBox="1"/>
          <p:nvPr/>
        </p:nvSpPr>
        <p:spPr>
          <a:xfrm>
            <a:off x="4991884" y="2962670"/>
            <a:ext cx="601512" cy="432449"/>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-1</a:t>
            </a:r>
            <a:endParaRPr lang="zh-TW" altLang="en-US" sz="2400" dirty="0">
              <a:latin typeface="微软雅黑" panose="020B0503020204020204" pitchFamily="34" charset="-122"/>
              <a:ea typeface="微软雅黑" panose="020B0503020204020204" pitchFamily="34" charset="-122"/>
            </a:endParaRPr>
          </a:p>
        </p:txBody>
      </p:sp>
      <p:sp>
        <p:nvSpPr>
          <p:cNvPr id="92" name="文字方塊 141"/>
          <p:cNvSpPr txBox="1"/>
          <p:nvPr/>
        </p:nvSpPr>
        <p:spPr>
          <a:xfrm>
            <a:off x="4872730" y="4264827"/>
            <a:ext cx="684737" cy="432449"/>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-1</a:t>
            </a:r>
            <a:endParaRPr lang="zh-TW" altLang="en-US" sz="2400" dirty="0">
              <a:latin typeface="微软雅黑" panose="020B0503020204020204" pitchFamily="34" charset="-122"/>
              <a:ea typeface="微软雅黑" panose="020B0503020204020204" pitchFamily="34" charset="-122"/>
            </a:endParaRPr>
          </a:p>
        </p:txBody>
      </p:sp>
      <p:sp>
        <p:nvSpPr>
          <p:cNvPr id="93" name="文字方塊 142"/>
          <p:cNvSpPr txBox="1"/>
          <p:nvPr/>
        </p:nvSpPr>
        <p:spPr>
          <a:xfrm>
            <a:off x="4945545" y="3623540"/>
            <a:ext cx="684737" cy="432449"/>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-2</a:t>
            </a:r>
            <a:endParaRPr lang="zh-TW" altLang="en-US" sz="2400" dirty="0">
              <a:latin typeface="微软雅黑" panose="020B0503020204020204" pitchFamily="34" charset="-122"/>
              <a:ea typeface="微软雅黑" panose="020B0503020204020204" pitchFamily="34" charset="-122"/>
            </a:endParaRPr>
          </a:p>
        </p:txBody>
      </p:sp>
      <p:sp>
        <p:nvSpPr>
          <p:cNvPr id="94" name="文字方塊 149"/>
          <p:cNvSpPr txBox="1"/>
          <p:nvPr/>
        </p:nvSpPr>
        <p:spPr>
          <a:xfrm>
            <a:off x="6476913" y="2119530"/>
            <a:ext cx="776814" cy="345959"/>
          </a:xfrm>
          <a:prstGeom prst="rect">
            <a:avLst/>
          </a:prstGeom>
          <a:solidFill>
            <a:srgbClr val="EDF7D8"/>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dirty="0">
                <a:solidFill>
                  <a:schemeClr val="accent6">
                    <a:lumMod val="75000"/>
                  </a:schemeClr>
                </a:solidFill>
                <a:latin typeface="微软雅黑" panose="020B0503020204020204" pitchFamily="34" charset="-122"/>
                <a:ea typeface="微软雅黑" panose="020B0503020204020204" pitchFamily="34" charset="-122"/>
              </a:rPr>
              <a:t>0.86</a:t>
            </a:r>
            <a:endParaRPr lang="zh-TW" altLang="en-US"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95" name="文字方塊 150"/>
          <p:cNvSpPr txBox="1"/>
          <p:nvPr/>
        </p:nvSpPr>
        <p:spPr>
          <a:xfrm>
            <a:off x="6559049" y="3730523"/>
            <a:ext cx="776814" cy="345959"/>
          </a:xfrm>
          <a:prstGeom prst="rect">
            <a:avLst/>
          </a:prstGeom>
          <a:solidFill>
            <a:srgbClr val="EDF7D8"/>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dirty="0">
                <a:solidFill>
                  <a:schemeClr val="accent6">
                    <a:lumMod val="75000"/>
                  </a:schemeClr>
                </a:solidFill>
                <a:latin typeface="微软雅黑" panose="020B0503020204020204" pitchFamily="34" charset="-122"/>
                <a:ea typeface="微软雅黑" panose="020B0503020204020204" pitchFamily="34" charset="-122"/>
              </a:rPr>
              <a:t>0.11</a:t>
            </a:r>
            <a:endParaRPr lang="zh-TW" altLang="en-US"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127" name="文字方塊 143"/>
          <p:cNvSpPr txBox="1"/>
          <p:nvPr/>
        </p:nvSpPr>
        <p:spPr>
          <a:xfrm>
            <a:off x="7567879" y="2341065"/>
            <a:ext cx="328186" cy="432449"/>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3</a:t>
            </a:r>
            <a:endParaRPr lang="zh-TW" altLang="en-US" sz="2400" dirty="0">
              <a:latin typeface="微软雅黑" panose="020B0503020204020204" pitchFamily="34" charset="-122"/>
              <a:ea typeface="微软雅黑" panose="020B0503020204020204" pitchFamily="34" charset="-122"/>
            </a:endParaRPr>
          </a:p>
        </p:txBody>
      </p:sp>
      <p:sp>
        <p:nvSpPr>
          <p:cNvPr id="128" name="文字方塊 144"/>
          <p:cNvSpPr txBox="1"/>
          <p:nvPr/>
        </p:nvSpPr>
        <p:spPr>
          <a:xfrm>
            <a:off x="7438361" y="2939736"/>
            <a:ext cx="566306" cy="432449"/>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-1</a:t>
            </a:r>
            <a:endParaRPr lang="zh-TW" altLang="en-US" sz="2400" dirty="0">
              <a:latin typeface="微软雅黑" panose="020B0503020204020204" pitchFamily="34" charset="-122"/>
              <a:ea typeface="微软雅黑" panose="020B0503020204020204" pitchFamily="34" charset="-122"/>
            </a:endParaRPr>
          </a:p>
        </p:txBody>
      </p:sp>
      <p:sp>
        <p:nvSpPr>
          <p:cNvPr id="129" name="文字方塊 145"/>
          <p:cNvSpPr txBox="1"/>
          <p:nvPr/>
        </p:nvSpPr>
        <p:spPr>
          <a:xfrm>
            <a:off x="7414166" y="4229998"/>
            <a:ext cx="684737" cy="432449"/>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4</a:t>
            </a:r>
            <a:endParaRPr lang="zh-TW" altLang="en-US" sz="2400" dirty="0">
              <a:latin typeface="微软雅黑" panose="020B0503020204020204" pitchFamily="34" charset="-122"/>
              <a:ea typeface="微软雅黑" panose="020B0503020204020204" pitchFamily="34" charset="-122"/>
            </a:endParaRPr>
          </a:p>
        </p:txBody>
      </p:sp>
      <p:sp>
        <p:nvSpPr>
          <p:cNvPr id="130" name="文字方塊 146"/>
          <p:cNvSpPr txBox="1"/>
          <p:nvPr/>
        </p:nvSpPr>
        <p:spPr>
          <a:xfrm>
            <a:off x="7377585" y="3624399"/>
            <a:ext cx="684737" cy="432449"/>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-1</a:t>
            </a:r>
            <a:endParaRPr lang="zh-TW" altLang="en-US" sz="2400" dirty="0">
              <a:latin typeface="微软雅黑" panose="020B0503020204020204" pitchFamily="34" charset="-122"/>
              <a:ea typeface="微软雅黑" panose="020B0503020204020204" pitchFamily="34" charset="-122"/>
            </a:endParaRPr>
          </a:p>
        </p:txBody>
      </p:sp>
      <p:sp>
        <p:nvSpPr>
          <p:cNvPr id="131" name="文字方塊 153"/>
          <p:cNvSpPr txBox="1"/>
          <p:nvPr/>
        </p:nvSpPr>
        <p:spPr>
          <a:xfrm>
            <a:off x="8864119" y="2094670"/>
            <a:ext cx="776814" cy="345959"/>
          </a:xfrm>
          <a:prstGeom prst="rect">
            <a:avLst/>
          </a:prstGeom>
          <a:solidFill>
            <a:srgbClr val="EDF7D8"/>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dirty="0">
                <a:solidFill>
                  <a:schemeClr val="accent6">
                    <a:lumMod val="75000"/>
                  </a:schemeClr>
                </a:solidFill>
                <a:latin typeface="微软雅黑" panose="020B0503020204020204" pitchFamily="34" charset="-122"/>
                <a:ea typeface="微软雅黑" panose="020B0503020204020204" pitchFamily="34" charset="-122"/>
              </a:rPr>
              <a:t>0.62</a:t>
            </a:r>
            <a:endParaRPr lang="zh-TW" altLang="en-US"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132" name="文字方塊 154"/>
          <p:cNvSpPr txBox="1"/>
          <p:nvPr/>
        </p:nvSpPr>
        <p:spPr>
          <a:xfrm>
            <a:off x="8885481" y="3705664"/>
            <a:ext cx="776814" cy="345959"/>
          </a:xfrm>
          <a:prstGeom prst="rect">
            <a:avLst/>
          </a:prstGeom>
          <a:solidFill>
            <a:srgbClr val="EDF7D8"/>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dirty="0">
                <a:solidFill>
                  <a:schemeClr val="accent6">
                    <a:lumMod val="75000"/>
                  </a:schemeClr>
                </a:solidFill>
                <a:latin typeface="微软雅黑" panose="020B0503020204020204" pitchFamily="34" charset="-122"/>
                <a:ea typeface="微软雅黑" panose="020B0503020204020204" pitchFamily="34" charset="-122"/>
              </a:rPr>
              <a:t>0.83</a:t>
            </a:r>
            <a:endParaRPr lang="zh-TW" altLang="en-US"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133" name="文字方塊 133"/>
          <p:cNvSpPr txBox="1"/>
          <p:nvPr/>
        </p:nvSpPr>
        <p:spPr>
          <a:xfrm>
            <a:off x="6010605" y="3357377"/>
            <a:ext cx="422726" cy="432449"/>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0</a:t>
            </a:r>
            <a:endParaRPr lang="zh-TW" altLang="en-US" sz="2400" dirty="0">
              <a:latin typeface="微软雅黑" panose="020B0503020204020204" pitchFamily="34" charset="-122"/>
              <a:ea typeface="微软雅黑" panose="020B0503020204020204" pitchFamily="34" charset="-122"/>
            </a:endParaRPr>
          </a:p>
        </p:txBody>
      </p:sp>
      <p:sp>
        <p:nvSpPr>
          <p:cNvPr id="134" name="文字方塊 133"/>
          <p:cNvSpPr txBox="1"/>
          <p:nvPr/>
        </p:nvSpPr>
        <p:spPr>
          <a:xfrm>
            <a:off x="6025583" y="4987333"/>
            <a:ext cx="422726" cy="432449"/>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0</a:t>
            </a:r>
            <a:endParaRPr lang="zh-TW" altLang="en-US" sz="2400" dirty="0">
              <a:latin typeface="微软雅黑" panose="020B0503020204020204" pitchFamily="34" charset="-122"/>
              <a:ea typeface="微软雅黑" panose="020B0503020204020204" pitchFamily="34" charset="-122"/>
            </a:endParaRPr>
          </a:p>
        </p:txBody>
      </p:sp>
      <p:sp>
        <p:nvSpPr>
          <p:cNvPr id="135" name="文字方塊 133"/>
          <p:cNvSpPr txBox="1"/>
          <p:nvPr/>
        </p:nvSpPr>
        <p:spPr>
          <a:xfrm>
            <a:off x="8226581" y="3369561"/>
            <a:ext cx="661890" cy="432449"/>
          </a:xfrm>
          <a:prstGeom prst="rect">
            <a:avLst/>
          </a:prstGeom>
          <a:noFill/>
        </p:spPr>
        <p:txBody>
          <a:bodyPr wrap="square" rtlCol="0">
            <a:spAutoFit/>
          </a:bodyPr>
          <a:lstStyle/>
          <a:p>
            <a:pPr algn="ctr"/>
            <a:r>
              <a:rPr lang="en-US" altLang="zh-CN" sz="2400" dirty="0" smtClean="0">
                <a:latin typeface="微软雅黑" panose="020B0503020204020204" pitchFamily="34" charset="-122"/>
                <a:ea typeface="微软雅黑" panose="020B0503020204020204" pitchFamily="34" charset="-122"/>
              </a:rPr>
              <a:t>-2</a:t>
            </a:r>
            <a:endParaRPr lang="zh-TW" altLang="en-US" sz="2400" dirty="0">
              <a:latin typeface="微软雅黑" panose="020B0503020204020204" pitchFamily="34" charset="-122"/>
              <a:ea typeface="微软雅黑" panose="020B0503020204020204" pitchFamily="34" charset="-122"/>
            </a:endParaRPr>
          </a:p>
        </p:txBody>
      </p:sp>
      <p:sp>
        <p:nvSpPr>
          <p:cNvPr id="136" name="文字方塊 133"/>
          <p:cNvSpPr txBox="1"/>
          <p:nvPr/>
        </p:nvSpPr>
        <p:spPr>
          <a:xfrm>
            <a:off x="8214426" y="4975561"/>
            <a:ext cx="661890" cy="432449"/>
          </a:xfrm>
          <a:prstGeom prst="rect">
            <a:avLst/>
          </a:prstGeom>
          <a:noFill/>
        </p:spPr>
        <p:txBody>
          <a:bodyPr wrap="square" rtlCol="0">
            <a:spAutoFit/>
          </a:bodyPr>
          <a:lstStyle/>
          <a:p>
            <a:pPr algn="ctr"/>
            <a:r>
              <a:rPr lang="en-US" altLang="zh-CN" sz="2400" dirty="0" smtClean="0">
                <a:latin typeface="微软雅黑" panose="020B0503020204020204" pitchFamily="34" charset="-122"/>
                <a:ea typeface="微软雅黑" panose="020B0503020204020204" pitchFamily="34" charset="-122"/>
              </a:rPr>
              <a:t>2</a:t>
            </a:r>
            <a:endParaRPr lang="zh-TW"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8" name="矩形 137"/>
              <p:cNvSpPr/>
              <p:nvPr/>
            </p:nvSpPr>
            <p:spPr>
              <a:xfrm>
                <a:off x="1783478" y="5803898"/>
                <a:ext cx="2654445" cy="585288"/>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函数：</a:t>
                </a:r>
                <a14:m>
                  <m:oMath xmlns:m="http://schemas.openxmlformats.org/officeDocument/2006/math">
                    <m:r>
                      <a:rPr lang="en-US" altLang="zh-TW" i="1">
                        <a:latin typeface="Cambria Math" panose="02040503050406030204" pitchFamily="18" charset="0"/>
                      </a:rPr>
                      <m:t>𝑓</m:t>
                    </m:r>
                    <m:d>
                      <m:dPr>
                        <m:ctrlPr>
                          <a:rPr lang="en-US" altLang="zh-TW" i="1">
                            <a:latin typeface="Cambria Math" panose="02040503050406030204" pitchFamily="18" charset="0"/>
                          </a:rPr>
                        </m:ctrlPr>
                      </m:dPr>
                      <m:e>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1</m:t>
                                  </m:r>
                                </m:e>
                              </m:mr>
                              <m:mr>
                                <m:e>
                                  <m:r>
                                    <a:rPr lang="en-US" altLang="zh-TW" i="1">
                                      <a:latin typeface="Cambria Math" panose="02040503050406030204" pitchFamily="18" charset="0"/>
                                    </a:rPr>
                                    <m:t>−1</m:t>
                                  </m:r>
                                </m:e>
                              </m:mr>
                            </m:m>
                          </m:e>
                        </m:d>
                      </m:e>
                    </m:d>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0</m:t>
                              </m:r>
                              <m:r>
                                <a:rPr lang="en-US" altLang="zh-TW" i="1">
                                  <a:latin typeface="Cambria Math" panose="02040503050406030204" pitchFamily="18" charset="0"/>
                                </a:rPr>
                                <m:t>.62</m:t>
                              </m:r>
                            </m:e>
                          </m:mr>
                          <m:mr>
                            <m:e>
                              <m:r>
                                <a:rPr lang="en-US" altLang="zh-TW" i="1">
                                  <a:latin typeface="Cambria Math" panose="02040503050406030204" pitchFamily="18" charset="0"/>
                                </a:rPr>
                                <m:t>0.83</m:t>
                              </m:r>
                            </m:e>
                          </m:mr>
                        </m:m>
                      </m:e>
                    </m:d>
                  </m:oMath>
                </a14:m>
                <a:endParaRPr lang="zh-CN" altLang="en-US" dirty="0">
                  <a:latin typeface="微软雅黑" panose="020B0503020204020204" pitchFamily="34" charset="-122"/>
                  <a:ea typeface="微软雅黑" panose="020B0503020204020204" pitchFamily="34" charset="-122"/>
                </a:endParaRPr>
              </a:p>
            </p:txBody>
          </p:sp>
        </mc:Choice>
        <mc:Fallback xmlns="">
          <p:sp>
            <p:nvSpPr>
              <p:cNvPr id="138" name="矩形 137"/>
              <p:cNvSpPr>
                <a:spLocks noRot="1" noChangeAspect="1" noMove="1" noResize="1" noEditPoints="1" noAdjustHandles="1" noChangeArrowheads="1" noChangeShapeType="1" noTextEdit="1"/>
              </p:cNvSpPr>
              <p:nvPr/>
            </p:nvSpPr>
            <p:spPr>
              <a:xfrm>
                <a:off x="1783478" y="5803898"/>
                <a:ext cx="2654445" cy="585288"/>
              </a:xfrm>
              <a:prstGeom prst="rect">
                <a:avLst/>
              </a:prstGeom>
              <a:blipFill>
                <a:blip r:embed="rId10"/>
                <a:stretch>
                  <a:fillRect l="-20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579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500"/>
                                        <p:tgtEl>
                                          <p:spTgt spid="9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500"/>
                                        <p:tgtEl>
                                          <p:spTgt spid="9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fade">
                                      <p:cBhvr>
                                        <p:cTn id="19" dur="500"/>
                                        <p:tgtEl>
                                          <p:spTgt spid="1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fade">
                                      <p:cBhvr>
                                        <p:cTn id="25" dur="500"/>
                                        <p:tgtEl>
                                          <p:spTgt spid="9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fade">
                                      <p:cBhvr>
                                        <p:cTn id="31" dur="500"/>
                                        <p:tgtEl>
                                          <p:spTgt spid="1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8"/>
                                        </p:tgtEl>
                                        <p:attrNameLst>
                                          <p:attrName>style.visibility</p:attrName>
                                        </p:attrNameLst>
                                      </p:cBhvr>
                                      <p:to>
                                        <p:strVal val="visible"/>
                                      </p:to>
                                    </p:set>
                                    <p:animEffect transition="in" filter="fade">
                                      <p:cBhvr>
                                        <p:cTn id="34" dur="500"/>
                                        <p:tgtEl>
                                          <p:spTgt spid="1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0"/>
                                        </p:tgtEl>
                                        <p:attrNameLst>
                                          <p:attrName>style.visibility</p:attrName>
                                        </p:attrNameLst>
                                      </p:cBhvr>
                                      <p:to>
                                        <p:strVal val="visible"/>
                                      </p:to>
                                    </p:set>
                                    <p:animEffect transition="in" filter="fade">
                                      <p:cBhvr>
                                        <p:cTn id="37" dur="500"/>
                                        <p:tgtEl>
                                          <p:spTgt spid="13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fade">
                                      <p:cBhvr>
                                        <p:cTn id="40" dur="500"/>
                                        <p:tgtEl>
                                          <p:spTgt spid="1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5"/>
                                        </p:tgtEl>
                                        <p:attrNameLst>
                                          <p:attrName>style.visibility</p:attrName>
                                        </p:attrNameLst>
                                      </p:cBhvr>
                                      <p:to>
                                        <p:strVal val="visible"/>
                                      </p:to>
                                    </p:set>
                                    <p:animEffect transition="in" filter="fade">
                                      <p:cBhvr>
                                        <p:cTn id="43" dur="500"/>
                                        <p:tgtEl>
                                          <p:spTgt spid="1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6"/>
                                        </p:tgtEl>
                                        <p:attrNameLst>
                                          <p:attrName>style.visibility</p:attrName>
                                        </p:attrNameLst>
                                      </p:cBhvr>
                                      <p:to>
                                        <p:strVal val="visible"/>
                                      </p:to>
                                    </p:set>
                                    <p:animEffect transition="in" filter="fade">
                                      <p:cBhvr>
                                        <p:cTn id="46" dur="500"/>
                                        <p:tgtEl>
                                          <p:spTgt spid="1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
                                        </p:tgtEl>
                                        <p:attrNameLst>
                                          <p:attrName>style.visibility</p:attrName>
                                        </p:attrNameLst>
                                      </p:cBhvr>
                                      <p:to>
                                        <p:strVal val="visible"/>
                                      </p:to>
                                    </p:set>
                                    <p:animEffect transition="in" filter="fade">
                                      <p:cBhvr>
                                        <p:cTn id="49" dur="500"/>
                                        <p:tgtEl>
                                          <p:spTgt spid="13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1"/>
                                        </p:tgtEl>
                                        <p:attrNameLst>
                                          <p:attrName>style.visibility</p:attrName>
                                        </p:attrNameLst>
                                      </p:cBhvr>
                                      <p:to>
                                        <p:strVal val="visible"/>
                                      </p:to>
                                    </p:set>
                                    <p:animEffect transition="in" filter="fade">
                                      <p:cBhvr>
                                        <p:cTn id="52" dur="500"/>
                                        <p:tgtEl>
                                          <p:spTgt spid="13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P spid="92" grpId="0"/>
      <p:bldP spid="93" grpId="0"/>
      <p:bldP spid="94" grpId="0" animBg="1"/>
      <p:bldP spid="95" grpId="0" animBg="1"/>
      <p:bldP spid="127" grpId="0"/>
      <p:bldP spid="128" grpId="0"/>
      <p:bldP spid="129" grpId="0"/>
      <p:bldP spid="130" grpId="0"/>
      <p:bldP spid="131" grpId="0" animBg="1"/>
      <p:bldP spid="132" grpId="0" animBg="1"/>
      <p:bldP spid="133" grpId="0"/>
      <p:bldP spid="134" grpId="0"/>
      <p:bldP spid="135" grpId="0"/>
      <p:bldP spid="136" grpId="0"/>
      <p:bldP spid="13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sp>
        <p:nvSpPr>
          <p:cNvPr id="59" name="矩形 58"/>
          <p:cNvSpPr/>
          <p:nvPr/>
        </p:nvSpPr>
        <p:spPr>
          <a:xfrm>
            <a:off x="1193491" y="1339245"/>
            <a:ext cx="2534984" cy="553998"/>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前馈神经网络</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6" name="文字方塊 63"/>
          <p:cNvSpPr txBox="1"/>
          <p:nvPr/>
        </p:nvSpPr>
        <p:spPr>
          <a:xfrm>
            <a:off x="7773978" y="5660575"/>
            <a:ext cx="1300848" cy="461665"/>
          </a:xfrm>
          <a:prstGeom prst="rect">
            <a:avLst/>
          </a:prstGeom>
          <a:noFill/>
        </p:spPr>
        <p:txBody>
          <a:bodyPr wrap="square" rtlCol="0">
            <a:spAutoFit/>
          </a:bodyPr>
          <a:lstStyle/>
          <a:p>
            <a:pPr algn="ctr"/>
            <a:r>
              <a:rPr lang="zh-CN" altLang="en-US" sz="2400" b="1" dirty="0" smtClean="0">
                <a:latin typeface="微软雅黑" panose="020B0503020204020204" pitchFamily="34" charset="-122"/>
                <a:ea typeface="微软雅黑" panose="020B0503020204020204" pitchFamily="34" charset="-122"/>
              </a:rPr>
              <a:t>输出层</a:t>
            </a:r>
            <a:endParaRPr lang="zh-TW" altLang="en-US" sz="2400" b="1" dirty="0">
              <a:latin typeface="微软雅黑" panose="020B0503020204020204" pitchFamily="34" charset="-122"/>
              <a:ea typeface="微软雅黑" panose="020B0503020204020204" pitchFamily="34" charset="-122"/>
            </a:endParaRPr>
          </a:p>
        </p:txBody>
      </p:sp>
      <p:sp>
        <p:nvSpPr>
          <p:cNvPr id="7" name="文字方塊 64"/>
          <p:cNvSpPr txBox="1"/>
          <p:nvPr/>
        </p:nvSpPr>
        <p:spPr>
          <a:xfrm>
            <a:off x="4361267" y="5660575"/>
            <a:ext cx="2164189" cy="461665"/>
          </a:xfrm>
          <a:prstGeom prst="rect">
            <a:avLst/>
          </a:prstGeom>
          <a:noFill/>
        </p:spPr>
        <p:txBody>
          <a:bodyPr wrap="square" rtlCol="0">
            <a:spAutoFit/>
          </a:bodyPr>
          <a:lstStyle/>
          <a:p>
            <a:pPr algn="ctr"/>
            <a:r>
              <a:rPr lang="zh-CN" altLang="en-US" sz="2400" b="1" i="1" u="sng" dirty="0" smtClean="0">
                <a:latin typeface="微软雅黑" panose="020B0503020204020204" pitchFamily="34" charset="-122"/>
                <a:ea typeface="微软雅黑" panose="020B0503020204020204" pitchFamily="34" charset="-122"/>
              </a:rPr>
              <a:t>隐藏层</a:t>
            </a:r>
            <a:endParaRPr lang="zh-TW" altLang="en-US" sz="2400" b="1" i="1" u="sng" dirty="0">
              <a:latin typeface="微软雅黑" panose="020B0503020204020204" pitchFamily="34" charset="-122"/>
              <a:ea typeface="微软雅黑" panose="020B0503020204020204" pitchFamily="34" charset="-122"/>
            </a:endParaRPr>
          </a:p>
        </p:txBody>
      </p:sp>
      <p:sp>
        <p:nvSpPr>
          <p:cNvPr id="8" name="右大括弧 65"/>
          <p:cNvSpPr/>
          <p:nvPr/>
        </p:nvSpPr>
        <p:spPr>
          <a:xfrm rot="5400000">
            <a:off x="5376963" y="4100210"/>
            <a:ext cx="134500" cy="3045219"/>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0" name="文字方塊 59"/>
          <p:cNvSpPr txBox="1"/>
          <p:nvPr/>
        </p:nvSpPr>
        <p:spPr>
          <a:xfrm>
            <a:off x="2173062" y="5660575"/>
            <a:ext cx="1162485" cy="461665"/>
          </a:xfrm>
          <a:prstGeom prst="rect">
            <a:avLst/>
          </a:prstGeom>
          <a:noFill/>
        </p:spPr>
        <p:txBody>
          <a:bodyPr wrap="square" rtlCol="0">
            <a:spAutoFit/>
          </a:bodyPr>
          <a:lstStyle/>
          <a:p>
            <a:pPr algn="ctr"/>
            <a:r>
              <a:rPr lang="zh-CN" altLang="en-US" sz="2400" b="1" dirty="0" smtClean="0">
                <a:latin typeface="微软雅黑" panose="020B0503020204020204" pitchFamily="34" charset="-122"/>
                <a:ea typeface="微软雅黑" panose="020B0503020204020204" pitchFamily="34" charset="-122"/>
              </a:rPr>
              <a:t>输入层</a:t>
            </a:r>
            <a:endParaRPr lang="zh-TW" altLang="en-US" sz="2400" b="1" dirty="0">
              <a:latin typeface="微软雅黑" panose="020B0503020204020204" pitchFamily="34" charset="-122"/>
              <a:ea typeface="微软雅黑" panose="020B0503020204020204" pitchFamily="34" charset="-122"/>
            </a:endParaRPr>
          </a:p>
        </p:txBody>
      </p:sp>
      <p:sp>
        <p:nvSpPr>
          <p:cNvPr id="72" name="文字方塊 67"/>
          <p:cNvSpPr txBox="1"/>
          <p:nvPr/>
        </p:nvSpPr>
        <p:spPr>
          <a:xfrm>
            <a:off x="3594029" y="1400362"/>
            <a:ext cx="3932335" cy="400110"/>
          </a:xfrm>
          <a:prstGeom prst="rect">
            <a:avLst/>
          </a:prstGeom>
          <a:solidFill>
            <a:srgbClr val="EDF7D8"/>
          </a:solidFill>
          <a:ln>
            <a:noFill/>
          </a:ln>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000" dirty="0" smtClean="0">
                <a:solidFill>
                  <a:schemeClr val="tx1"/>
                </a:solidFill>
                <a:latin typeface="微软雅黑" panose="020B0503020204020204" pitchFamily="34" charset="-122"/>
                <a:ea typeface="微软雅黑" panose="020B0503020204020204" pitchFamily="34" charset="-122"/>
              </a:rPr>
              <a:t>隐藏层数很多意味着网络越深</a:t>
            </a:r>
            <a:endParaRPr lang="zh-TW" altLang="en-US" sz="2000" dirty="0">
              <a:solidFill>
                <a:schemeClr val="tx1"/>
              </a:solidFill>
              <a:latin typeface="微软雅黑" panose="020B0503020204020204" pitchFamily="34" charset="-122"/>
              <a:ea typeface="微软雅黑" panose="020B0503020204020204" pitchFamily="34" charset="-122"/>
            </a:endParaRPr>
          </a:p>
        </p:txBody>
      </p:sp>
      <p:sp>
        <p:nvSpPr>
          <p:cNvPr id="83" name="文字方塊 2"/>
          <p:cNvSpPr txBox="1"/>
          <p:nvPr/>
        </p:nvSpPr>
        <p:spPr>
          <a:xfrm>
            <a:off x="7870406" y="1394451"/>
            <a:ext cx="1078964" cy="400110"/>
          </a:xfrm>
          <a:prstGeom prst="rect">
            <a:avLst/>
          </a:prstGeom>
          <a:solidFill>
            <a:srgbClr val="EDF7D8"/>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000" dirty="0" smtClean="0">
                <a:solidFill>
                  <a:schemeClr val="tx1"/>
                </a:solidFill>
                <a:latin typeface="微软雅黑" panose="020B0503020204020204" pitchFamily="34" charset="-122"/>
                <a:ea typeface="微软雅黑" panose="020B0503020204020204" pitchFamily="34" charset="-122"/>
              </a:rPr>
              <a:t>神经元</a:t>
            </a:r>
            <a:endParaRPr lang="zh-TW" altLang="en-US" sz="2000" dirty="0">
              <a:solidFill>
                <a:schemeClr val="tx1"/>
              </a:solidFill>
              <a:latin typeface="微软雅黑" panose="020B0503020204020204" pitchFamily="34" charset="-122"/>
              <a:ea typeface="微软雅黑" panose="020B0503020204020204" pitchFamily="34" charset="-122"/>
            </a:endParaRPr>
          </a:p>
        </p:txBody>
      </p:sp>
      <p:sp>
        <p:nvSpPr>
          <p:cNvPr id="86" name="矩形 85"/>
          <p:cNvSpPr/>
          <p:nvPr/>
        </p:nvSpPr>
        <p:spPr>
          <a:xfrm>
            <a:off x="1815151" y="367001"/>
            <a:ext cx="7009360"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建立模型</a:t>
            </a:r>
          </a:p>
        </p:txBody>
      </p:sp>
      <p:cxnSp>
        <p:nvCxnSpPr>
          <p:cNvPr id="13" name="直線單箭頭接點 10"/>
          <p:cNvCxnSpPr/>
          <p:nvPr/>
        </p:nvCxnSpPr>
        <p:spPr>
          <a:xfrm>
            <a:off x="8424402" y="3501898"/>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1"/>
          <p:cNvCxnSpPr/>
          <p:nvPr/>
        </p:nvCxnSpPr>
        <p:spPr>
          <a:xfrm>
            <a:off x="8533718" y="4747788"/>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2"/>
          <p:cNvCxnSpPr/>
          <p:nvPr/>
        </p:nvCxnSpPr>
        <p:spPr>
          <a:xfrm>
            <a:off x="8400518" y="2723095"/>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284605" y="2383236"/>
            <a:ext cx="746342" cy="2726866"/>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24" name="橢圓 17"/>
          <p:cNvSpPr/>
          <p:nvPr/>
        </p:nvSpPr>
        <p:spPr>
          <a:xfrm>
            <a:off x="2381715" y="2464480"/>
            <a:ext cx="574158" cy="574158"/>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25" name="橢圓 18"/>
          <p:cNvSpPr/>
          <p:nvPr/>
        </p:nvSpPr>
        <p:spPr>
          <a:xfrm>
            <a:off x="2384057" y="3243050"/>
            <a:ext cx="574158" cy="574158"/>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26" name="橢圓 19"/>
          <p:cNvSpPr/>
          <p:nvPr/>
        </p:nvSpPr>
        <p:spPr>
          <a:xfrm>
            <a:off x="2372424" y="4471062"/>
            <a:ext cx="574158" cy="574158"/>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27" name="文字方塊 20"/>
          <p:cNvSpPr txBox="1"/>
          <p:nvPr/>
        </p:nvSpPr>
        <p:spPr>
          <a:xfrm rot="5400000">
            <a:off x="2369677" y="3893355"/>
            <a:ext cx="769257" cy="523220"/>
          </a:xfrm>
          <a:prstGeom prst="rect">
            <a:avLst/>
          </a:prstGeom>
          <a:noFill/>
        </p:spPr>
        <p:txBody>
          <a:bodyPr wrap="square" rtlCol="0">
            <a:spAutoFit/>
          </a:bodyPr>
          <a:lstStyle/>
          <a:p>
            <a:pPr algn="ctr"/>
            <a:r>
              <a:rPr lang="en-US" altLang="zh-TW" sz="2800" dirty="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sp>
        <p:nvSpPr>
          <p:cNvPr id="32" name="矩形 31"/>
          <p:cNvSpPr/>
          <p:nvPr/>
        </p:nvSpPr>
        <p:spPr>
          <a:xfrm>
            <a:off x="3901591" y="1852294"/>
            <a:ext cx="746342" cy="3523574"/>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34" name="橢圓 24"/>
          <p:cNvSpPr/>
          <p:nvPr/>
        </p:nvSpPr>
        <p:spPr>
          <a:xfrm>
            <a:off x="3988677" y="2725733"/>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35" name="橢圓 25"/>
          <p:cNvSpPr/>
          <p:nvPr/>
        </p:nvSpPr>
        <p:spPr>
          <a:xfrm>
            <a:off x="3991019" y="3504303"/>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36" name="橢圓 26"/>
          <p:cNvSpPr/>
          <p:nvPr/>
        </p:nvSpPr>
        <p:spPr>
          <a:xfrm>
            <a:off x="3979386" y="4732315"/>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37" name="文字方塊 27"/>
          <p:cNvSpPr txBox="1"/>
          <p:nvPr/>
        </p:nvSpPr>
        <p:spPr>
          <a:xfrm rot="5400000">
            <a:off x="3976639" y="4154608"/>
            <a:ext cx="769257" cy="523220"/>
          </a:xfrm>
          <a:prstGeom prst="rect">
            <a:avLst/>
          </a:prstGeom>
          <a:noFill/>
          <a:ln>
            <a:noFill/>
          </a:ln>
        </p:spPr>
        <p:txBody>
          <a:bodyPr wrap="square" rtlCol="0">
            <a:spAutoFit/>
          </a:bodyPr>
          <a:lstStyle/>
          <a:p>
            <a:pPr algn="ctr"/>
            <a:r>
              <a:rPr lang="en-US" altLang="zh-TW" sz="2800" dirty="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sp>
        <p:nvSpPr>
          <p:cNvPr id="39" name="矩形 38"/>
          <p:cNvSpPr/>
          <p:nvPr/>
        </p:nvSpPr>
        <p:spPr>
          <a:xfrm>
            <a:off x="8037595" y="2383235"/>
            <a:ext cx="746342" cy="2746111"/>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41" name="橢圓 28"/>
          <p:cNvSpPr/>
          <p:nvPr/>
        </p:nvSpPr>
        <p:spPr>
          <a:xfrm>
            <a:off x="8113439" y="2445372"/>
            <a:ext cx="574158" cy="574158"/>
          </a:xfrm>
          <a:prstGeom prst="ellipse">
            <a:avLst/>
          </a:prstGeom>
          <a:solidFill>
            <a:srgbClr val="51756B"/>
          </a:solidFill>
          <a:ln>
            <a:solidFill>
              <a:srgbClr val="B0E8B9"/>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42" name="橢圓 29"/>
          <p:cNvSpPr/>
          <p:nvPr/>
        </p:nvSpPr>
        <p:spPr>
          <a:xfrm>
            <a:off x="8115781" y="3205281"/>
            <a:ext cx="574158" cy="574158"/>
          </a:xfrm>
          <a:prstGeom prst="ellipse">
            <a:avLst/>
          </a:prstGeom>
          <a:solidFill>
            <a:srgbClr val="51756B"/>
          </a:solidFill>
          <a:ln>
            <a:solidFill>
              <a:srgbClr val="B0E8B9"/>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43" name="橢圓 30"/>
          <p:cNvSpPr/>
          <p:nvPr/>
        </p:nvSpPr>
        <p:spPr>
          <a:xfrm>
            <a:off x="8122809" y="4451954"/>
            <a:ext cx="574158" cy="574158"/>
          </a:xfrm>
          <a:prstGeom prst="ellipse">
            <a:avLst/>
          </a:prstGeom>
          <a:solidFill>
            <a:srgbClr val="51756B"/>
          </a:solidFill>
          <a:ln>
            <a:solidFill>
              <a:srgbClr val="B0E8B9"/>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44" name="文字方塊 31"/>
          <p:cNvSpPr txBox="1"/>
          <p:nvPr/>
        </p:nvSpPr>
        <p:spPr>
          <a:xfrm rot="5400000">
            <a:off x="8120062" y="3871084"/>
            <a:ext cx="769257" cy="523220"/>
          </a:xfrm>
          <a:prstGeom prst="rect">
            <a:avLst/>
          </a:prstGeom>
          <a:noFill/>
        </p:spPr>
        <p:txBody>
          <a:bodyPr wrap="square" rtlCol="0">
            <a:spAutoFit/>
          </a:bodyPr>
          <a:lstStyle/>
          <a:p>
            <a:pPr algn="ctr"/>
            <a:r>
              <a:rPr lang="en-US" altLang="zh-TW" sz="2800" dirty="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sp>
        <p:nvSpPr>
          <p:cNvPr id="45" name="文字方塊 32"/>
          <p:cNvSpPr txBox="1"/>
          <p:nvPr/>
        </p:nvSpPr>
        <p:spPr>
          <a:xfrm>
            <a:off x="6238035" y="1912984"/>
            <a:ext cx="769257" cy="523220"/>
          </a:xfrm>
          <a:prstGeom prst="rect">
            <a:avLst/>
          </a:prstGeom>
          <a:noFill/>
        </p:spPr>
        <p:txBody>
          <a:bodyPr wrap="square" rtlCol="0">
            <a:spAutoFit/>
          </a:bodyPr>
          <a:lstStyle/>
          <a:p>
            <a:pPr algn="ctr"/>
            <a:r>
              <a:rPr lang="en-US" altLang="zh-TW" sz="2800" dirty="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sp>
        <p:nvSpPr>
          <p:cNvPr id="46" name="文字方塊 33"/>
          <p:cNvSpPr txBox="1"/>
          <p:nvPr/>
        </p:nvSpPr>
        <p:spPr>
          <a:xfrm>
            <a:off x="6237085" y="2669407"/>
            <a:ext cx="769257" cy="523220"/>
          </a:xfrm>
          <a:prstGeom prst="rect">
            <a:avLst/>
          </a:prstGeom>
          <a:noFill/>
        </p:spPr>
        <p:txBody>
          <a:bodyPr wrap="square" rtlCol="0">
            <a:spAutoFit/>
          </a:bodyPr>
          <a:lstStyle/>
          <a:p>
            <a:pPr algn="ctr"/>
            <a:r>
              <a:rPr lang="en-US" altLang="zh-TW" sz="2800" dirty="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sp>
        <p:nvSpPr>
          <p:cNvPr id="47" name="文字方塊 34"/>
          <p:cNvSpPr txBox="1"/>
          <p:nvPr/>
        </p:nvSpPr>
        <p:spPr>
          <a:xfrm>
            <a:off x="6265083" y="4671800"/>
            <a:ext cx="769257" cy="523220"/>
          </a:xfrm>
          <a:prstGeom prst="rect">
            <a:avLst/>
          </a:prstGeom>
          <a:noFill/>
        </p:spPr>
        <p:txBody>
          <a:bodyPr wrap="square" rtlCol="0">
            <a:spAutoFit/>
          </a:bodyPr>
          <a:lstStyle/>
          <a:p>
            <a:pPr algn="ctr"/>
            <a:r>
              <a:rPr lang="en-US" altLang="zh-TW" sz="2800" dirty="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sp>
        <p:nvSpPr>
          <p:cNvPr id="68" name="文字方塊 53"/>
          <p:cNvSpPr txBox="1"/>
          <p:nvPr/>
        </p:nvSpPr>
        <p:spPr>
          <a:xfrm rot="5400000">
            <a:off x="9393080" y="3902056"/>
            <a:ext cx="769257" cy="523220"/>
          </a:xfrm>
          <a:prstGeom prst="rect">
            <a:avLst/>
          </a:prstGeom>
          <a:noFill/>
        </p:spPr>
        <p:txBody>
          <a:bodyPr wrap="square" rtlCol="0">
            <a:spAutoFit/>
          </a:bodyPr>
          <a:lstStyle/>
          <a:p>
            <a:pPr algn="ctr"/>
            <a:r>
              <a:rPr lang="en-US" altLang="zh-TW" sz="2800" dirty="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sp>
        <p:nvSpPr>
          <p:cNvPr id="69" name="文字方塊 54"/>
          <p:cNvSpPr txBox="1"/>
          <p:nvPr/>
        </p:nvSpPr>
        <p:spPr>
          <a:xfrm>
            <a:off x="9462173" y="2383235"/>
            <a:ext cx="631069" cy="523220"/>
          </a:xfrm>
          <a:prstGeom prst="rect">
            <a:avLst/>
          </a:prstGeom>
          <a:noFill/>
        </p:spPr>
        <p:txBody>
          <a:bodyPr wrap="square" rtlCol="0">
            <a:spAutoFit/>
          </a:bodyPr>
          <a:lstStyle/>
          <a:p>
            <a:r>
              <a:rPr lang="en-US" altLang="zh-TW" sz="2800" dirty="0">
                <a:latin typeface="微软雅黑" panose="020B0503020204020204" pitchFamily="34" charset="-122"/>
                <a:ea typeface="微软雅黑" panose="020B0503020204020204" pitchFamily="34" charset="-122"/>
              </a:rPr>
              <a:t>y</a:t>
            </a:r>
            <a:r>
              <a:rPr lang="en-US" altLang="zh-TW" sz="2800" baseline="-25000" dirty="0">
                <a:latin typeface="微软雅黑" panose="020B0503020204020204" pitchFamily="34" charset="-122"/>
                <a:ea typeface="微软雅黑" panose="020B0503020204020204" pitchFamily="34" charset="-122"/>
              </a:rPr>
              <a:t>1</a:t>
            </a:r>
            <a:endParaRPr lang="zh-TW" altLang="en-US" sz="2800" baseline="-25000" dirty="0">
              <a:latin typeface="微软雅黑" panose="020B0503020204020204" pitchFamily="34" charset="-122"/>
              <a:ea typeface="微软雅黑" panose="020B0503020204020204" pitchFamily="34" charset="-122"/>
            </a:endParaRPr>
          </a:p>
        </p:txBody>
      </p:sp>
      <p:sp>
        <p:nvSpPr>
          <p:cNvPr id="70" name="文字方塊 55"/>
          <p:cNvSpPr txBox="1"/>
          <p:nvPr/>
        </p:nvSpPr>
        <p:spPr>
          <a:xfrm>
            <a:off x="9450890" y="3181455"/>
            <a:ext cx="631069" cy="523220"/>
          </a:xfrm>
          <a:prstGeom prst="rect">
            <a:avLst/>
          </a:prstGeom>
          <a:noFill/>
        </p:spPr>
        <p:txBody>
          <a:bodyPr wrap="square" rtlCol="0">
            <a:spAutoFit/>
          </a:bodyPr>
          <a:lstStyle/>
          <a:p>
            <a:r>
              <a:rPr lang="en-US" altLang="zh-TW" sz="2800" dirty="0">
                <a:latin typeface="微软雅黑" panose="020B0503020204020204" pitchFamily="34" charset="-122"/>
                <a:ea typeface="微软雅黑" panose="020B0503020204020204" pitchFamily="34" charset="-122"/>
              </a:rPr>
              <a:t>y</a:t>
            </a:r>
            <a:r>
              <a:rPr lang="en-US" altLang="zh-TW" sz="2800" baseline="-25000" dirty="0">
                <a:latin typeface="微软雅黑" panose="020B0503020204020204" pitchFamily="34" charset="-122"/>
                <a:ea typeface="微软雅黑" panose="020B0503020204020204" pitchFamily="34" charset="-122"/>
              </a:rPr>
              <a:t>2</a:t>
            </a:r>
            <a:endParaRPr lang="zh-TW" altLang="en-US" sz="2800" baseline="-25000" dirty="0">
              <a:latin typeface="微软雅黑" panose="020B0503020204020204" pitchFamily="34" charset="-122"/>
              <a:ea typeface="微软雅黑" panose="020B0503020204020204" pitchFamily="34" charset="-122"/>
            </a:endParaRPr>
          </a:p>
        </p:txBody>
      </p:sp>
      <p:sp>
        <p:nvSpPr>
          <p:cNvPr id="71" name="文字方塊 56"/>
          <p:cNvSpPr txBox="1"/>
          <p:nvPr/>
        </p:nvSpPr>
        <p:spPr>
          <a:xfrm>
            <a:off x="9450890" y="4447687"/>
            <a:ext cx="631069" cy="523220"/>
          </a:xfrm>
          <a:prstGeom prst="rect">
            <a:avLst/>
          </a:prstGeom>
          <a:noFill/>
        </p:spPr>
        <p:txBody>
          <a:bodyPr wrap="square" rtlCol="0">
            <a:spAutoFit/>
          </a:bodyPr>
          <a:lstStyle/>
          <a:p>
            <a:r>
              <a:rPr lang="en-US" altLang="zh-TW" sz="2800" dirty="0" err="1" smtClean="0">
                <a:latin typeface="微软雅黑" panose="020B0503020204020204" pitchFamily="34" charset="-122"/>
                <a:ea typeface="微软雅黑" panose="020B0503020204020204" pitchFamily="34" charset="-122"/>
              </a:rPr>
              <a:t>y</a:t>
            </a:r>
            <a:r>
              <a:rPr lang="en-US" altLang="zh-TW" sz="2800" baseline="-25000" dirty="0" err="1">
                <a:latin typeface="微软雅黑" panose="020B0503020204020204" pitchFamily="34" charset="-122"/>
                <a:ea typeface="微软雅黑" panose="020B0503020204020204" pitchFamily="34" charset="-122"/>
              </a:rPr>
              <a:t>m</a:t>
            </a:r>
            <a:endParaRPr lang="zh-TW" altLang="en-US" sz="2800" baseline="-25000" dirty="0">
              <a:latin typeface="微软雅黑" panose="020B0503020204020204" pitchFamily="34" charset="-122"/>
              <a:ea typeface="微软雅黑" panose="020B0503020204020204" pitchFamily="34" charset="-122"/>
            </a:endParaRPr>
          </a:p>
        </p:txBody>
      </p:sp>
      <p:sp>
        <p:nvSpPr>
          <p:cNvPr id="87" name="橢圓 24"/>
          <p:cNvSpPr/>
          <p:nvPr/>
        </p:nvSpPr>
        <p:spPr>
          <a:xfrm>
            <a:off x="3988677" y="1947020"/>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93" name="直線單箭頭接點 35"/>
          <p:cNvCxnSpPr>
            <a:endCxn id="24" idx="2"/>
          </p:cNvCxnSpPr>
          <p:nvPr/>
        </p:nvCxnSpPr>
        <p:spPr>
          <a:xfrm>
            <a:off x="1815151" y="2751559"/>
            <a:ext cx="56656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35"/>
          <p:cNvCxnSpPr/>
          <p:nvPr/>
        </p:nvCxnSpPr>
        <p:spPr>
          <a:xfrm>
            <a:off x="1805860" y="3530129"/>
            <a:ext cx="56656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35"/>
          <p:cNvCxnSpPr/>
          <p:nvPr/>
        </p:nvCxnSpPr>
        <p:spPr>
          <a:xfrm>
            <a:off x="1805860" y="4762973"/>
            <a:ext cx="56656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文字方塊 54"/>
          <p:cNvSpPr txBox="1"/>
          <p:nvPr/>
        </p:nvSpPr>
        <p:spPr>
          <a:xfrm>
            <a:off x="1799464" y="2219156"/>
            <a:ext cx="631069" cy="523220"/>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x</a:t>
            </a:r>
            <a:r>
              <a:rPr lang="en-US" altLang="zh-TW" sz="2800" baseline="-25000" dirty="0" smtClean="0">
                <a:latin typeface="微软雅黑" panose="020B0503020204020204" pitchFamily="34" charset="-122"/>
                <a:ea typeface="微软雅黑" panose="020B0503020204020204" pitchFamily="34" charset="-122"/>
              </a:rPr>
              <a:t>1</a:t>
            </a:r>
            <a:endParaRPr lang="zh-TW" altLang="en-US" sz="2800" baseline="-25000" dirty="0">
              <a:latin typeface="微软雅黑" panose="020B0503020204020204" pitchFamily="34" charset="-122"/>
              <a:ea typeface="微软雅黑" panose="020B0503020204020204" pitchFamily="34" charset="-122"/>
            </a:endParaRPr>
          </a:p>
        </p:txBody>
      </p:sp>
      <p:sp>
        <p:nvSpPr>
          <p:cNvPr id="100" name="文字方塊 54"/>
          <p:cNvSpPr txBox="1"/>
          <p:nvPr/>
        </p:nvSpPr>
        <p:spPr>
          <a:xfrm>
            <a:off x="1782898" y="2993107"/>
            <a:ext cx="631069" cy="523220"/>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x</a:t>
            </a:r>
            <a:r>
              <a:rPr lang="en-US" altLang="zh-CN" sz="2800" baseline="-25000" dirty="0">
                <a:latin typeface="微软雅黑" panose="020B0503020204020204" pitchFamily="34" charset="-122"/>
                <a:ea typeface="微软雅黑" panose="020B0503020204020204" pitchFamily="34" charset="-122"/>
              </a:rPr>
              <a:t>2</a:t>
            </a:r>
            <a:endParaRPr lang="zh-TW" altLang="en-US" sz="2800" baseline="-25000" dirty="0">
              <a:latin typeface="微软雅黑" panose="020B0503020204020204" pitchFamily="34" charset="-122"/>
              <a:ea typeface="微软雅黑" panose="020B0503020204020204" pitchFamily="34" charset="-122"/>
            </a:endParaRPr>
          </a:p>
        </p:txBody>
      </p:sp>
      <p:sp>
        <p:nvSpPr>
          <p:cNvPr id="101" name="文字方塊 54"/>
          <p:cNvSpPr txBox="1"/>
          <p:nvPr/>
        </p:nvSpPr>
        <p:spPr>
          <a:xfrm>
            <a:off x="1794623" y="4280967"/>
            <a:ext cx="631069" cy="523220"/>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x</a:t>
            </a:r>
            <a:r>
              <a:rPr lang="en-US" altLang="zh-CN" sz="2800" baseline="-25000" dirty="0" smtClean="0">
                <a:latin typeface="微软雅黑" panose="020B0503020204020204" pitchFamily="34" charset="-122"/>
                <a:ea typeface="微软雅黑" panose="020B0503020204020204" pitchFamily="34" charset="-122"/>
              </a:rPr>
              <a:t>n</a:t>
            </a:r>
            <a:endParaRPr lang="zh-TW" altLang="en-US" sz="2800" baseline="-25000"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2936690" y="2234099"/>
            <a:ext cx="1051987" cy="2765941"/>
            <a:chOff x="2936690" y="2234099"/>
            <a:chExt cx="1051987" cy="2765941"/>
          </a:xfrm>
        </p:grpSpPr>
        <p:cxnSp>
          <p:nvCxnSpPr>
            <p:cNvPr id="49" name="直線單箭頭接點 35"/>
            <p:cNvCxnSpPr>
              <a:stCxn id="24" idx="6"/>
              <a:endCxn id="34" idx="2"/>
            </p:cNvCxnSpPr>
            <p:nvPr/>
          </p:nvCxnSpPr>
          <p:spPr>
            <a:xfrm>
              <a:off x="2945981" y="2732205"/>
              <a:ext cx="1032804" cy="261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36"/>
            <p:cNvCxnSpPr/>
            <p:nvPr/>
          </p:nvCxnSpPr>
          <p:spPr>
            <a:xfrm>
              <a:off x="2955873" y="3530129"/>
              <a:ext cx="1011125" cy="2806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37"/>
            <p:cNvCxnSpPr/>
            <p:nvPr/>
          </p:nvCxnSpPr>
          <p:spPr>
            <a:xfrm>
              <a:off x="2955873" y="4747788"/>
              <a:ext cx="1015362" cy="2405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38"/>
            <p:cNvCxnSpPr>
              <a:stCxn id="25" idx="6"/>
              <a:endCxn id="34" idx="2"/>
            </p:cNvCxnSpPr>
            <p:nvPr/>
          </p:nvCxnSpPr>
          <p:spPr>
            <a:xfrm flipV="1">
              <a:off x="2948323" y="2993458"/>
              <a:ext cx="1030462" cy="5173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39"/>
            <p:cNvCxnSpPr>
              <a:stCxn id="24" idx="6"/>
              <a:endCxn id="35" idx="2"/>
            </p:cNvCxnSpPr>
            <p:nvPr/>
          </p:nvCxnSpPr>
          <p:spPr>
            <a:xfrm>
              <a:off x="2945981" y="2732205"/>
              <a:ext cx="1035146" cy="1039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40"/>
            <p:cNvCxnSpPr>
              <a:stCxn id="24" idx="6"/>
              <a:endCxn id="36" idx="2"/>
            </p:cNvCxnSpPr>
            <p:nvPr/>
          </p:nvCxnSpPr>
          <p:spPr>
            <a:xfrm>
              <a:off x="2945981" y="2732205"/>
              <a:ext cx="1023513" cy="22678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41"/>
            <p:cNvCxnSpPr>
              <a:stCxn id="25" idx="6"/>
              <a:endCxn id="36" idx="2"/>
            </p:cNvCxnSpPr>
            <p:nvPr/>
          </p:nvCxnSpPr>
          <p:spPr>
            <a:xfrm>
              <a:off x="2948323" y="3510775"/>
              <a:ext cx="1021171" cy="14892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42"/>
            <p:cNvCxnSpPr>
              <a:stCxn id="26" idx="6"/>
              <a:endCxn id="34" idx="2"/>
            </p:cNvCxnSpPr>
            <p:nvPr/>
          </p:nvCxnSpPr>
          <p:spPr>
            <a:xfrm flipV="1">
              <a:off x="2936690" y="2993458"/>
              <a:ext cx="1042095" cy="17453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43"/>
            <p:cNvCxnSpPr>
              <a:stCxn id="26" idx="6"/>
              <a:endCxn id="35" idx="2"/>
            </p:cNvCxnSpPr>
            <p:nvPr/>
          </p:nvCxnSpPr>
          <p:spPr>
            <a:xfrm flipV="1">
              <a:off x="2936690" y="3772028"/>
              <a:ext cx="1044437" cy="9667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35"/>
            <p:cNvCxnSpPr>
              <a:endCxn id="87" idx="2"/>
            </p:cNvCxnSpPr>
            <p:nvPr/>
          </p:nvCxnSpPr>
          <p:spPr>
            <a:xfrm flipV="1">
              <a:off x="3015916" y="2234099"/>
              <a:ext cx="972761" cy="4889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38"/>
            <p:cNvCxnSpPr/>
            <p:nvPr/>
          </p:nvCxnSpPr>
          <p:spPr>
            <a:xfrm flipV="1">
              <a:off x="2955873" y="2234099"/>
              <a:ext cx="1022912" cy="12960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38"/>
            <p:cNvCxnSpPr>
              <a:stCxn id="26" idx="6"/>
            </p:cNvCxnSpPr>
            <p:nvPr/>
          </p:nvCxnSpPr>
          <p:spPr>
            <a:xfrm flipV="1">
              <a:off x="2946582" y="2234099"/>
              <a:ext cx="1032203" cy="25240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9" name="矩形 118"/>
          <p:cNvSpPr/>
          <p:nvPr/>
        </p:nvSpPr>
        <p:spPr>
          <a:xfrm>
            <a:off x="5500947" y="1853968"/>
            <a:ext cx="746342" cy="3523574"/>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20" name="橢圓 24"/>
          <p:cNvSpPr/>
          <p:nvPr/>
        </p:nvSpPr>
        <p:spPr>
          <a:xfrm>
            <a:off x="5588033" y="2727407"/>
            <a:ext cx="574158" cy="574158"/>
          </a:xfrm>
          <a:prstGeom prst="ellipse">
            <a:avLst/>
          </a:prstGeom>
          <a:solidFill>
            <a:srgbClr val="6EBF96"/>
          </a:solidFill>
          <a:ln>
            <a:solidFill>
              <a:srgbClr val="B0E8B9"/>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21" name="橢圓 25"/>
          <p:cNvSpPr/>
          <p:nvPr/>
        </p:nvSpPr>
        <p:spPr>
          <a:xfrm>
            <a:off x="5590375" y="3505977"/>
            <a:ext cx="574158" cy="574158"/>
          </a:xfrm>
          <a:prstGeom prst="ellipse">
            <a:avLst/>
          </a:prstGeom>
          <a:solidFill>
            <a:srgbClr val="6EBF96"/>
          </a:solidFill>
          <a:ln>
            <a:solidFill>
              <a:srgbClr val="B0E8B9"/>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22" name="橢圓 26"/>
          <p:cNvSpPr/>
          <p:nvPr/>
        </p:nvSpPr>
        <p:spPr>
          <a:xfrm>
            <a:off x="5578742" y="4733989"/>
            <a:ext cx="574158" cy="574158"/>
          </a:xfrm>
          <a:prstGeom prst="ellipse">
            <a:avLst/>
          </a:prstGeom>
          <a:solidFill>
            <a:srgbClr val="6EBF96"/>
          </a:solidFill>
          <a:ln>
            <a:solidFill>
              <a:srgbClr val="B0E8B9"/>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23" name="文字方塊 27"/>
          <p:cNvSpPr txBox="1"/>
          <p:nvPr/>
        </p:nvSpPr>
        <p:spPr>
          <a:xfrm rot="5400000">
            <a:off x="5575995" y="4156282"/>
            <a:ext cx="769257" cy="523220"/>
          </a:xfrm>
          <a:prstGeom prst="rect">
            <a:avLst/>
          </a:prstGeom>
          <a:noFill/>
          <a:ln>
            <a:noFill/>
          </a:ln>
        </p:spPr>
        <p:txBody>
          <a:bodyPr wrap="square" rtlCol="0">
            <a:spAutoFit/>
          </a:bodyPr>
          <a:lstStyle/>
          <a:p>
            <a:pPr algn="ctr"/>
            <a:r>
              <a:rPr lang="en-US" altLang="zh-TW" sz="2800" dirty="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sp>
        <p:nvSpPr>
          <p:cNvPr id="124" name="橢圓 24"/>
          <p:cNvSpPr/>
          <p:nvPr/>
        </p:nvSpPr>
        <p:spPr>
          <a:xfrm>
            <a:off x="5588033" y="1948694"/>
            <a:ext cx="574158" cy="574158"/>
          </a:xfrm>
          <a:prstGeom prst="ellipse">
            <a:avLst/>
          </a:prstGeom>
          <a:solidFill>
            <a:srgbClr val="6EBF96"/>
          </a:solidFill>
          <a:ln>
            <a:solidFill>
              <a:srgbClr val="B0E8B9"/>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grpSp>
        <p:nvGrpSpPr>
          <p:cNvPr id="177" name="组合 176"/>
          <p:cNvGrpSpPr/>
          <p:nvPr/>
        </p:nvGrpSpPr>
        <p:grpSpPr>
          <a:xfrm>
            <a:off x="4553544" y="2234099"/>
            <a:ext cx="1036831" cy="2792013"/>
            <a:chOff x="4553544" y="2234099"/>
            <a:chExt cx="1036831" cy="2792013"/>
          </a:xfrm>
        </p:grpSpPr>
        <p:cxnSp>
          <p:nvCxnSpPr>
            <p:cNvPr id="125" name="直線單箭頭接點 35"/>
            <p:cNvCxnSpPr>
              <a:stCxn id="87" idx="6"/>
              <a:endCxn id="124" idx="2"/>
            </p:cNvCxnSpPr>
            <p:nvPr/>
          </p:nvCxnSpPr>
          <p:spPr>
            <a:xfrm>
              <a:off x="4562835" y="2234099"/>
              <a:ext cx="1025198" cy="16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35"/>
            <p:cNvCxnSpPr>
              <a:stCxn id="87" idx="6"/>
              <a:endCxn id="120" idx="2"/>
            </p:cNvCxnSpPr>
            <p:nvPr/>
          </p:nvCxnSpPr>
          <p:spPr>
            <a:xfrm>
              <a:off x="4562835" y="2234099"/>
              <a:ext cx="1025198" cy="7803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35"/>
            <p:cNvCxnSpPr>
              <a:stCxn id="87" idx="6"/>
              <a:endCxn id="121" idx="2"/>
            </p:cNvCxnSpPr>
            <p:nvPr/>
          </p:nvCxnSpPr>
          <p:spPr>
            <a:xfrm>
              <a:off x="4562835" y="2234099"/>
              <a:ext cx="1027540" cy="1558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35"/>
            <p:cNvCxnSpPr>
              <a:endCxn id="122" idx="2"/>
            </p:cNvCxnSpPr>
            <p:nvPr/>
          </p:nvCxnSpPr>
          <p:spPr>
            <a:xfrm>
              <a:off x="4589452" y="2287149"/>
              <a:ext cx="989290" cy="27339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35"/>
            <p:cNvCxnSpPr>
              <a:stCxn id="34" idx="6"/>
              <a:endCxn id="124" idx="2"/>
            </p:cNvCxnSpPr>
            <p:nvPr/>
          </p:nvCxnSpPr>
          <p:spPr>
            <a:xfrm flipV="1">
              <a:off x="4562835" y="2235773"/>
              <a:ext cx="1025198" cy="7770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35"/>
            <p:cNvCxnSpPr>
              <a:stCxn id="34" idx="6"/>
              <a:endCxn id="120" idx="2"/>
            </p:cNvCxnSpPr>
            <p:nvPr/>
          </p:nvCxnSpPr>
          <p:spPr>
            <a:xfrm>
              <a:off x="4562835" y="3012812"/>
              <a:ext cx="1025198" cy="16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35"/>
            <p:cNvCxnSpPr>
              <a:endCxn id="121" idx="2"/>
            </p:cNvCxnSpPr>
            <p:nvPr/>
          </p:nvCxnSpPr>
          <p:spPr>
            <a:xfrm>
              <a:off x="4598743" y="3012812"/>
              <a:ext cx="991632" cy="7802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35"/>
            <p:cNvCxnSpPr>
              <a:stCxn id="34" idx="6"/>
              <a:endCxn id="122" idx="2"/>
            </p:cNvCxnSpPr>
            <p:nvPr/>
          </p:nvCxnSpPr>
          <p:spPr>
            <a:xfrm>
              <a:off x="4562835" y="3012812"/>
              <a:ext cx="1015907" cy="2008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35"/>
            <p:cNvCxnSpPr>
              <a:stCxn id="35" idx="6"/>
            </p:cNvCxnSpPr>
            <p:nvPr/>
          </p:nvCxnSpPr>
          <p:spPr>
            <a:xfrm flipV="1">
              <a:off x="4565177" y="2276260"/>
              <a:ext cx="1010214" cy="15151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單箭頭接點 35"/>
            <p:cNvCxnSpPr>
              <a:stCxn id="35" idx="6"/>
            </p:cNvCxnSpPr>
            <p:nvPr/>
          </p:nvCxnSpPr>
          <p:spPr>
            <a:xfrm flipV="1">
              <a:off x="4565177" y="3054973"/>
              <a:ext cx="1010214" cy="736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單箭頭接點 35"/>
            <p:cNvCxnSpPr>
              <a:stCxn id="35" idx="6"/>
              <a:endCxn id="121" idx="2"/>
            </p:cNvCxnSpPr>
            <p:nvPr/>
          </p:nvCxnSpPr>
          <p:spPr>
            <a:xfrm>
              <a:off x="4565177" y="3791382"/>
              <a:ext cx="1025198" cy="16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單箭頭接點 35"/>
            <p:cNvCxnSpPr>
              <a:stCxn id="35" idx="6"/>
              <a:endCxn id="122" idx="2"/>
            </p:cNvCxnSpPr>
            <p:nvPr/>
          </p:nvCxnSpPr>
          <p:spPr>
            <a:xfrm>
              <a:off x="4565177" y="3791382"/>
              <a:ext cx="1013565" cy="12296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35"/>
            <p:cNvCxnSpPr>
              <a:stCxn id="36" idx="6"/>
              <a:endCxn id="124" idx="2"/>
            </p:cNvCxnSpPr>
            <p:nvPr/>
          </p:nvCxnSpPr>
          <p:spPr>
            <a:xfrm flipV="1">
              <a:off x="4553544" y="2235773"/>
              <a:ext cx="1034489" cy="2783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單箭頭接點 35"/>
            <p:cNvCxnSpPr>
              <a:stCxn id="36" idx="6"/>
            </p:cNvCxnSpPr>
            <p:nvPr/>
          </p:nvCxnSpPr>
          <p:spPr>
            <a:xfrm flipV="1">
              <a:off x="4553544" y="3089778"/>
              <a:ext cx="1011553" cy="19296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35"/>
            <p:cNvCxnSpPr>
              <a:stCxn id="36" idx="6"/>
              <a:endCxn id="121" idx="2"/>
            </p:cNvCxnSpPr>
            <p:nvPr/>
          </p:nvCxnSpPr>
          <p:spPr>
            <a:xfrm flipV="1">
              <a:off x="4553544" y="3793056"/>
              <a:ext cx="1036831" cy="12263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35"/>
            <p:cNvCxnSpPr>
              <a:endCxn id="122" idx="2"/>
            </p:cNvCxnSpPr>
            <p:nvPr/>
          </p:nvCxnSpPr>
          <p:spPr>
            <a:xfrm flipV="1">
              <a:off x="4560493" y="5021068"/>
              <a:ext cx="1018249" cy="50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6" name="文字方塊 33"/>
          <p:cNvSpPr txBox="1"/>
          <p:nvPr/>
        </p:nvSpPr>
        <p:spPr>
          <a:xfrm>
            <a:off x="6249214" y="3443065"/>
            <a:ext cx="769257" cy="523220"/>
          </a:xfrm>
          <a:prstGeom prst="rect">
            <a:avLst/>
          </a:prstGeom>
          <a:noFill/>
        </p:spPr>
        <p:txBody>
          <a:bodyPr wrap="square" rtlCol="0">
            <a:spAutoFit/>
          </a:bodyPr>
          <a:lstStyle/>
          <a:p>
            <a:pPr algn="ctr"/>
            <a:r>
              <a:rPr lang="en-US" altLang="zh-TW" sz="2800" dirty="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cxnSp>
        <p:nvCxnSpPr>
          <p:cNvPr id="84" name="直線單箭頭接點 9"/>
          <p:cNvCxnSpPr>
            <a:stCxn id="41" idx="0"/>
            <a:endCxn id="83" idx="2"/>
          </p:cNvCxnSpPr>
          <p:nvPr/>
        </p:nvCxnSpPr>
        <p:spPr>
          <a:xfrm flipV="1">
            <a:off x="8400518" y="1794561"/>
            <a:ext cx="9370" cy="65081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6966823" y="2255872"/>
            <a:ext cx="1155986" cy="2785296"/>
            <a:chOff x="6966823" y="2255872"/>
            <a:chExt cx="1155986" cy="2785296"/>
          </a:xfrm>
        </p:grpSpPr>
        <p:cxnSp>
          <p:nvCxnSpPr>
            <p:cNvPr id="179" name="直線單箭頭接點 35"/>
            <p:cNvCxnSpPr>
              <a:endCxn id="41" idx="2"/>
            </p:cNvCxnSpPr>
            <p:nvPr/>
          </p:nvCxnSpPr>
          <p:spPr>
            <a:xfrm>
              <a:off x="6976114" y="2255872"/>
              <a:ext cx="1137325" cy="4765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單箭頭接點 35"/>
            <p:cNvCxnSpPr>
              <a:endCxn id="42" idx="2"/>
            </p:cNvCxnSpPr>
            <p:nvPr/>
          </p:nvCxnSpPr>
          <p:spPr>
            <a:xfrm>
              <a:off x="6976114" y="2255872"/>
              <a:ext cx="1139667" cy="12364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35"/>
            <p:cNvCxnSpPr>
              <a:endCxn id="43" idx="2"/>
            </p:cNvCxnSpPr>
            <p:nvPr/>
          </p:nvCxnSpPr>
          <p:spPr>
            <a:xfrm>
              <a:off x="6976114" y="2255872"/>
              <a:ext cx="1146695" cy="24831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35"/>
            <p:cNvCxnSpPr/>
            <p:nvPr/>
          </p:nvCxnSpPr>
          <p:spPr>
            <a:xfrm flipV="1">
              <a:off x="6976114" y="2731274"/>
              <a:ext cx="1100500" cy="3033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35"/>
            <p:cNvCxnSpPr>
              <a:endCxn id="42" idx="2"/>
            </p:cNvCxnSpPr>
            <p:nvPr/>
          </p:nvCxnSpPr>
          <p:spPr>
            <a:xfrm>
              <a:off x="7012022" y="3034585"/>
              <a:ext cx="1103759" cy="4577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35"/>
            <p:cNvCxnSpPr>
              <a:endCxn id="43" idx="2"/>
            </p:cNvCxnSpPr>
            <p:nvPr/>
          </p:nvCxnSpPr>
          <p:spPr>
            <a:xfrm>
              <a:off x="6976114" y="3034585"/>
              <a:ext cx="1146695" cy="170444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35"/>
            <p:cNvCxnSpPr>
              <a:endCxn id="41" idx="2"/>
            </p:cNvCxnSpPr>
            <p:nvPr/>
          </p:nvCxnSpPr>
          <p:spPr>
            <a:xfrm flipV="1">
              <a:off x="6978456" y="2732451"/>
              <a:ext cx="1134983" cy="10807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35"/>
            <p:cNvCxnSpPr>
              <a:endCxn id="42" idx="2"/>
            </p:cNvCxnSpPr>
            <p:nvPr/>
          </p:nvCxnSpPr>
          <p:spPr>
            <a:xfrm flipV="1">
              <a:off x="6978456" y="3492360"/>
              <a:ext cx="1137325" cy="3207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35"/>
            <p:cNvCxnSpPr>
              <a:endCxn id="43" idx="2"/>
            </p:cNvCxnSpPr>
            <p:nvPr/>
          </p:nvCxnSpPr>
          <p:spPr>
            <a:xfrm>
              <a:off x="6978456" y="3813155"/>
              <a:ext cx="1144353" cy="925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35"/>
            <p:cNvCxnSpPr>
              <a:endCxn id="41" idx="2"/>
            </p:cNvCxnSpPr>
            <p:nvPr/>
          </p:nvCxnSpPr>
          <p:spPr>
            <a:xfrm flipV="1">
              <a:off x="6966823" y="2732451"/>
              <a:ext cx="1146616" cy="23087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35"/>
            <p:cNvCxnSpPr>
              <a:endCxn id="43" idx="2"/>
            </p:cNvCxnSpPr>
            <p:nvPr/>
          </p:nvCxnSpPr>
          <p:spPr>
            <a:xfrm flipV="1">
              <a:off x="6966823" y="4739033"/>
              <a:ext cx="1155986" cy="3021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單箭頭接點 35"/>
            <p:cNvCxnSpPr>
              <a:endCxn id="42" idx="2"/>
            </p:cNvCxnSpPr>
            <p:nvPr/>
          </p:nvCxnSpPr>
          <p:spPr>
            <a:xfrm flipV="1">
              <a:off x="6966823" y="3492360"/>
              <a:ext cx="1148958" cy="15488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2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0"/>
                                        </p:tgtEl>
                                        <p:attrNameLst>
                                          <p:attrName>style.visibility</p:attrName>
                                        </p:attrNameLst>
                                      </p:cBhvr>
                                      <p:to>
                                        <p:strVal val="visible"/>
                                      </p:to>
                                    </p:set>
                                    <p:animEffect transition="in" filter="fade">
                                      <p:cBhvr>
                                        <p:cTn id="28" dur="500"/>
                                        <p:tgtEl>
                                          <p:spTgt spid="1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2"/>
                                        </p:tgtEl>
                                        <p:attrNameLst>
                                          <p:attrName>style.visibility</p:attrName>
                                        </p:attrNameLst>
                                      </p:cBhvr>
                                      <p:to>
                                        <p:strVal val="visible"/>
                                      </p:to>
                                    </p:set>
                                    <p:animEffect transition="in" filter="fade">
                                      <p:cBhvr>
                                        <p:cTn id="34" dur="500"/>
                                        <p:tgtEl>
                                          <p:spTgt spid="1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3"/>
                                        </p:tgtEl>
                                        <p:attrNameLst>
                                          <p:attrName>style.visibility</p:attrName>
                                        </p:attrNameLst>
                                      </p:cBhvr>
                                      <p:to>
                                        <p:strVal val="visible"/>
                                      </p:to>
                                    </p:set>
                                    <p:animEffect transition="in" filter="fade">
                                      <p:cBhvr>
                                        <p:cTn id="55" dur="500"/>
                                        <p:tgtEl>
                                          <p:spTgt spid="1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childTnLst>
                          </p:cTn>
                        </p:par>
                        <p:par>
                          <p:cTn id="71" fill="hold">
                            <p:stCondLst>
                              <p:cond delay="500"/>
                            </p:stCondLst>
                            <p:childTnLst>
                              <p:par>
                                <p:cTn id="72" presetID="16" presetClass="entr" presetSubtype="21" fill="hold" nodeType="afterEffect">
                                  <p:stCondLst>
                                    <p:cond delay="0"/>
                                  </p:stCondLst>
                                  <p:childTnLst>
                                    <p:set>
                                      <p:cBhvr>
                                        <p:cTn id="73" dur="1" fill="hold">
                                          <p:stCondLst>
                                            <p:cond delay="0"/>
                                          </p:stCondLst>
                                        </p:cTn>
                                        <p:tgtEl>
                                          <p:spTgt spid="177"/>
                                        </p:tgtEl>
                                        <p:attrNameLst>
                                          <p:attrName>style.visibility</p:attrName>
                                        </p:attrNameLst>
                                      </p:cBhvr>
                                      <p:to>
                                        <p:strVal val="visible"/>
                                      </p:to>
                                    </p:set>
                                    <p:animEffect transition="in" filter="barn(inVertical)">
                                      <p:cBhvr>
                                        <p:cTn id="74" dur="500"/>
                                        <p:tgtEl>
                                          <p:spTgt spid="177"/>
                                        </p:tgtEl>
                                      </p:cBhvr>
                                    </p:animEffect>
                                  </p:childTnLst>
                                </p:cTn>
                              </p:par>
                              <p:par>
                                <p:cTn id="75" presetID="16" presetClass="entr" presetSubtype="21" fill="hold" nodeType="with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barn(inVertical)">
                                      <p:cBhvr>
                                        <p:cTn id="77" dur="500"/>
                                        <p:tgtEl>
                                          <p:spTgt spid="2"/>
                                        </p:tgtEl>
                                      </p:cBhvr>
                                    </p:animEffect>
                                  </p:childTnLst>
                                </p:cTn>
                              </p:par>
                              <p:par>
                                <p:cTn id="78" presetID="16" presetClass="entr" presetSubtype="21" fill="hold" nodeType="with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barn(inVertical)">
                                      <p:cBhvr>
                                        <p:cTn id="80" dur="500"/>
                                        <p:tgtEl>
                                          <p:spTgt spid="5"/>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barn(inVertical)">
                                      <p:cBhvr>
                                        <p:cTn id="83" dur="500"/>
                                        <p:tgtEl>
                                          <p:spTgt spid="46"/>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176"/>
                                        </p:tgtEl>
                                        <p:attrNameLst>
                                          <p:attrName>style.visibility</p:attrName>
                                        </p:attrNameLst>
                                      </p:cBhvr>
                                      <p:to>
                                        <p:strVal val="visible"/>
                                      </p:to>
                                    </p:set>
                                    <p:animEffect transition="in" filter="barn(inVertical)">
                                      <p:cBhvr>
                                        <p:cTn id="86" dur="500"/>
                                        <p:tgtEl>
                                          <p:spTgt spid="176"/>
                                        </p:tgtEl>
                                      </p:cBhvr>
                                    </p:animEffect>
                                  </p:childTnLst>
                                </p:cTn>
                              </p:par>
                              <p:par>
                                <p:cTn id="87" presetID="16" presetClass="entr" presetSubtype="21"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animEffect transition="in" filter="barn(inVertical)">
                                      <p:cBhvr>
                                        <p:cTn id="89" dur="500"/>
                                        <p:tgtEl>
                                          <p:spTgt spid="47"/>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barn(inVertical)">
                                      <p:cBhvr>
                                        <p:cTn id="92" dur="500"/>
                                        <p:tgtEl>
                                          <p:spTgt spid="4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84"/>
                                        </p:tgtEl>
                                        <p:attrNameLst>
                                          <p:attrName>style.visibility</p:attrName>
                                        </p:attrNameLst>
                                      </p:cBhvr>
                                      <p:to>
                                        <p:strVal val="visible"/>
                                      </p:to>
                                    </p:set>
                                    <p:animEffect transition="in" filter="fade">
                                      <p:cBhvr>
                                        <p:cTn id="97" dur="500"/>
                                        <p:tgtEl>
                                          <p:spTgt spid="8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83"/>
                                        </p:tgtEl>
                                        <p:attrNameLst>
                                          <p:attrName>style.visibility</p:attrName>
                                        </p:attrNameLst>
                                      </p:cBhvr>
                                      <p:to>
                                        <p:strVal val="visible"/>
                                      </p:to>
                                    </p:set>
                                    <p:animEffect transition="in" filter="fade">
                                      <p:cBhvr>
                                        <p:cTn id="100" dur="500"/>
                                        <p:tgtEl>
                                          <p:spTgt spid="83"/>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9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0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68"/>
                                        </p:tgtEl>
                                        <p:attrNameLst>
                                          <p:attrName>style.visibility</p:attrName>
                                        </p:attrNameLst>
                                      </p:cBhvr>
                                      <p:to>
                                        <p:strVal val="visible"/>
                                      </p:to>
                                    </p:set>
                                    <p:animEffect transition="in" filter="fade">
                                      <p:cBhvr>
                                        <p:cTn id="119" dur="500"/>
                                        <p:tgtEl>
                                          <p:spTgt spid="6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9"/>
                                        </p:tgtEl>
                                        <p:attrNameLst>
                                          <p:attrName>style.visibility</p:attrName>
                                        </p:attrNameLst>
                                      </p:cBhvr>
                                      <p:to>
                                        <p:strVal val="visible"/>
                                      </p:to>
                                    </p:set>
                                    <p:animEffect transition="in" filter="fade">
                                      <p:cBhvr>
                                        <p:cTn id="122" dur="500"/>
                                        <p:tgtEl>
                                          <p:spTgt spid="6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0"/>
                                        </p:tgtEl>
                                        <p:attrNameLst>
                                          <p:attrName>style.visibility</p:attrName>
                                        </p:attrNameLst>
                                      </p:cBhvr>
                                      <p:to>
                                        <p:strVal val="visible"/>
                                      </p:to>
                                    </p:set>
                                    <p:animEffect transition="in" filter="fade">
                                      <p:cBhvr>
                                        <p:cTn id="125" dur="500"/>
                                        <p:tgtEl>
                                          <p:spTgt spid="70"/>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71"/>
                                        </p:tgtEl>
                                        <p:attrNameLst>
                                          <p:attrName>style.visibility</p:attrName>
                                        </p:attrNameLst>
                                      </p:cBhvr>
                                      <p:to>
                                        <p:strVal val="visible"/>
                                      </p:to>
                                    </p:set>
                                    <p:animEffect transition="in" filter="fade">
                                      <p:cBhvr>
                                        <p:cTn id="128" dur="500"/>
                                        <p:tgtEl>
                                          <p:spTgt spid="71"/>
                                        </p:tgtEl>
                                      </p:cBhvr>
                                    </p:animEffect>
                                  </p:childTnLst>
                                </p:cTn>
                              </p:par>
                              <p:par>
                                <p:cTn id="129" presetID="10" presetClass="entr" presetSubtype="0" fill="hold" nodeType="withEffect">
                                  <p:stCondLst>
                                    <p:cond delay="0"/>
                                  </p:stCondLst>
                                  <p:childTnLst>
                                    <p:set>
                                      <p:cBhvr>
                                        <p:cTn id="130" dur="1" fill="hold">
                                          <p:stCondLst>
                                            <p:cond delay="0"/>
                                          </p:stCondLst>
                                        </p:cTn>
                                        <p:tgtEl>
                                          <p:spTgt spid="16"/>
                                        </p:tgtEl>
                                        <p:attrNameLst>
                                          <p:attrName>style.visibility</p:attrName>
                                        </p:attrNameLst>
                                      </p:cBhvr>
                                      <p:to>
                                        <p:strVal val="visible"/>
                                      </p:to>
                                    </p:set>
                                    <p:animEffect transition="in" filter="fade">
                                      <p:cBhvr>
                                        <p:cTn id="131" dur="500"/>
                                        <p:tgtEl>
                                          <p:spTgt spid="16"/>
                                        </p:tgtEl>
                                      </p:cBhvr>
                                    </p:animEffect>
                                  </p:childTnLst>
                                </p:cTn>
                              </p:par>
                              <p:par>
                                <p:cTn id="132" presetID="10" presetClass="entr" presetSubtype="0" fill="hold" nodeType="withEffect">
                                  <p:stCondLst>
                                    <p:cond delay="0"/>
                                  </p:stCondLst>
                                  <p:childTnLst>
                                    <p:set>
                                      <p:cBhvr>
                                        <p:cTn id="133" dur="1" fill="hold">
                                          <p:stCondLst>
                                            <p:cond delay="0"/>
                                          </p:stCondLst>
                                        </p:cTn>
                                        <p:tgtEl>
                                          <p:spTgt spid="13"/>
                                        </p:tgtEl>
                                        <p:attrNameLst>
                                          <p:attrName>style.visibility</p:attrName>
                                        </p:attrNameLst>
                                      </p:cBhvr>
                                      <p:to>
                                        <p:strVal val="visible"/>
                                      </p:to>
                                    </p:set>
                                    <p:animEffect transition="in" filter="fade">
                                      <p:cBhvr>
                                        <p:cTn id="134" dur="500"/>
                                        <p:tgtEl>
                                          <p:spTgt spid="13"/>
                                        </p:tgtEl>
                                      </p:cBhvr>
                                    </p:animEffect>
                                  </p:childTnLst>
                                </p:cTn>
                              </p:par>
                              <p:par>
                                <p:cTn id="135" presetID="10" presetClass="entr" presetSubtype="0" fill="hold" nodeType="withEffect">
                                  <p:stCondLst>
                                    <p:cond delay="0"/>
                                  </p:stCondLst>
                                  <p:childTnLst>
                                    <p:set>
                                      <p:cBhvr>
                                        <p:cTn id="136" dur="1" fill="hold">
                                          <p:stCondLst>
                                            <p:cond delay="0"/>
                                          </p:stCondLst>
                                        </p:cTn>
                                        <p:tgtEl>
                                          <p:spTgt spid="14"/>
                                        </p:tgtEl>
                                        <p:attrNameLst>
                                          <p:attrName>style.visibility</p:attrName>
                                        </p:attrNameLst>
                                      </p:cBhvr>
                                      <p:to>
                                        <p:strVal val="visible"/>
                                      </p:to>
                                    </p:set>
                                    <p:animEffect transition="in" filter="fade">
                                      <p:cBhvr>
                                        <p:cTn id="137" dur="500"/>
                                        <p:tgtEl>
                                          <p:spTgt spid="14"/>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0"/>
                                        </p:tgtEl>
                                        <p:attrNameLst>
                                          <p:attrName>style.visibility</p:attrName>
                                        </p:attrNameLst>
                                      </p:cBhvr>
                                      <p:to>
                                        <p:strVal val="visible"/>
                                      </p:to>
                                    </p:set>
                                    <p:animEffect transition="in" filter="fade">
                                      <p:cBhvr>
                                        <p:cTn id="142" dur="500"/>
                                        <p:tgtEl>
                                          <p:spTgt spid="10"/>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
                                        </p:tgtEl>
                                        <p:attrNameLst>
                                          <p:attrName>style.visibility</p:attrName>
                                        </p:attrNameLst>
                                      </p:cBhvr>
                                      <p:to>
                                        <p:strVal val="visible"/>
                                      </p:to>
                                    </p:set>
                                    <p:animEffect transition="in" filter="fade">
                                      <p:cBhvr>
                                        <p:cTn id="147" dur="500"/>
                                        <p:tgtEl>
                                          <p:spTgt spid="7"/>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8"/>
                                        </p:tgtEl>
                                        <p:attrNameLst>
                                          <p:attrName>style.visibility</p:attrName>
                                        </p:attrNameLst>
                                      </p:cBhvr>
                                      <p:to>
                                        <p:strVal val="visible"/>
                                      </p:to>
                                    </p:set>
                                    <p:animEffect transition="in" filter="fade">
                                      <p:cBhvr>
                                        <p:cTn id="150" dur="500"/>
                                        <p:tgtEl>
                                          <p:spTgt spid="8"/>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6"/>
                                        </p:tgtEl>
                                        <p:attrNameLst>
                                          <p:attrName>style.visibility</p:attrName>
                                        </p:attrNameLst>
                                      </p:cBhvr>
                                      <p:to>
                                        <p:strVal val="visible"/>
                                      </p:to>
                                    </p:set>
                                    <p:animEffect transition="in" filter="fade">
                                      <p:cBhvr>
                                        <p:cTn id="155" dur="500"/>
                                        <p:tgtEl>
                                          <p:spTgt spid="6"/>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72"/>
                                        </p:tgtEl>
                                        <p:attrNameLst>
                                          <p:attrName>style.visibility</p:attrName>
                                        </p:attrNameLst>
                                      </p:cBhvr>
                                      <p:to>
                                        <p:strVal val="visible"/>
                                      </p:to>
                                    </p:set>
                                    <p:animEffect transition="in" filter="fade">
                                      <p:cBhvr>
                                        <p:cTn id="16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10" grpId="0"/>
      <p:bldP spid="72" grpId="0" animBg="1"/>
      <p:bldP spid="83" grpId="0" animBg="1"/>
      <p:bldP spid="22" grpId="0" animBg="1"/>
      <p:bldP spid="24" grpId="0" animBg="1"/>
      <p:bldP spid="25" grpId="0" animBg="1"/>
      <p:bldP spid="26" grpId="0" animBg="1"/>
      <p:bldP spid="27" grpId="0"/>
      <p:bldP spid="32" grpId="0" animBg="1"/>
      <p:bldP spid="34" grpId="0" animBg="1"/>
      <p:bldP spid="35" grpId="0" animBg="1"/>
      <p:bldP spid="36" grpId="0" animBg="1"/>
      <p:bldP spid="37" grpId="0"/>
      <p:bldP spid="39" grpId="0" animBg="1"/>
      <p:bldP spid="41" grpId="0" animBg="1"/>
      <p:bldP spid="42" grpId="0" animBg="1"/>
      <p:bldP spid="43" grpId="0" animBg="1"/>
      <p:bldP spid="44" grpId="0"/>
      <p:bldP spid="45" grpId="0"/>
      <p:bldP spid="46" grpId="0"/>
      <p:bldP spid="47" grpId="0"/>
      <p:bldP spid="68" grpId="0"/>
      <p:bldP spid="69" grpId="0"/>
      <p:bldP spid="70" grpId="0"/>
      <p:bldP spid="71" grpId="0"/>
      <p:bldP spid="87" grpId="0" animBg="1"/>
      <p:bldP spid="99" grpId="0"/>
      <p:bldP spid="100" grpId="0"/>
      <p:bldP spid="101" grpId="0"/>
      <p:bldP spid="119" grpId="0" animBg="1"/>
      <p:bldP spid="120" grpId="0" animBg="1"/>
      <p:bldP spid="121" grpId="0" animBg="1"/>
      <p:bldP spid="122" grpId="0" animBg="1"/>
      <p:bldP spid="123" grpId="0"/>
      <p:bldP spid="124" grpId="0" animBg="1"/>
      <p:bldP spid="17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sp>
        <p:nvSpPr>
          <p:cNvPr id="48" name="矩形 47"/>
          <p:cNvSpPr/>
          <p:nvPr/>
        </p:nvSpPr>
        <p:spPr>
          <a:xfrm>
            <a:off x="1312458" y="1298296"/>
            <a:ext cx="934169" cy="553998"/>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例子</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49" name="矩形 48"/>
          <p:cNvSpPr/>
          <p:nvPr/>
        </p:nvSpPr>
        <p:spPr>
          <a:xfrm>
            <a:off x="1815151" y="367001"/>
            <a:ext cx="7009360"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建立模型</a:t>
            </a:r>
          </a:p>
        </p:txBody>
      </p:sp>
      <p:graphicFrame>
        <p:nvGraphicFramePr>
          <p:cNvPr id="2" name="表格 1"/>
          <p:cNvGraphicFramePr>
            <a:graphicFrameLocks noGrp="1"/>
          </p:cNvGraphicFramePr>
          <p:nvPr>
            <p:extLst>
              <p:ext uri="{D42A27DB-BD31-4B8C-83A1-F6EECF244321}">
                <p14:modId xmlns:p14="http://schemas.microsoft.com/office/powerpoint/2010/main" val="456143942"/>
              </p:ext>
            </p:extLst>
          </p:nvPr>
        </p:nvGraphicFramePr>
        <p:xfrm>
          <a:off x="1312458" y="1852294"/>
          <a:ext cx="7463242" cy="4205606"/>
        </p:xfrm>
        <a:graphic>
          <a:graphicData uri="http://schemas.openxmlformats.org/drawingml/2006/table">
            <a:tbl>
              <a:tblPr firstRow="1" bandRow="1">
                <a:tableStyleId>{7E9639D4-E3E2-4D34-9284-5A2195B3D0D7}</a:tableStyleId>
              </a:tblPr>
              <a:tblGrid>
                <a:gridCol w="1799988">
                  <a:extLst>
                    <a:ext uri="{9D8B030D-6E8A-4147-A177-3AD203B41FA5}">
                      <a16:colId xmlns="" xmlns:a16="http://schemas.microsoft.com/office/drawing/2014/main" val="1523039126"/>
                    </a:ext>
                  </a:extLst>
                </a:gridCol>
                <a:gridCol w="1142054">
                  <a:extLst>
                    <a:ext uri="{9D8B030D-6E8A-4147-A177-3AD203B41FA5}">
                      <a16:colId xmlns="" xmlns:a16="http://schemas.microsoft.com/office/drawing/2014/main" val="2937874559"/>
                    </a:ext>
                  </a:extLst>
                </a:gridCol>
                <a:gridCol w="3492500">
                  <a:extLst>
                    <a:ext uri="{9D8B030D-6E8A-4147-A177-3AD203B41FA5}">
                      <a16:colId xmlns="" xmlns:a16="http://schemas.microsoft.com/office/drawing/2014/main" val="671786786"/>
                    </a:ext>
                  </a:extLst>
                </a:gridCol>
                <a:gridCol w="1028700">
                  <a:extLst>
                    <a:ext uri="{9D8B030D-6E8A-4147-A177-3AD203B41FA5}">
                      <a16:colId xmlns="" xmlns:a16="http://schemas.microsoft.com/office/drawing/2014/main" val="1318157915"/>
                    </a:ext>
                  </a:extLst>
                </a:gridCol>
              </a:tblGrid>
              <a:tr h="433706">
                <a:tc>
                  <a:txBody>
                    <a:bodyPr/>
                    <a:lstStyle/>
                    <a:p>
                      <a:r>
                        <a:rPr lang="zh-CN" altLang="en-US" dirty="0" smtClean="0"/>
                        <a:t>模型</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dirty="0" smtClean="0"/>
                        <a:t>层数</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dirty="0" smtClean="0"/>
                        <a:t>结构</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dirty="0" smtClean="0"/>
                        <a:t>错误率</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6398033"/>
                  </a:ext>
                </a:extLst>
              </a:tr>
              <a:tr h="863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AlexNet</a:t>
                      </a:r>
                      <a:r>
                        <a:rPr lang="en-US" altLang="zh-TW" sz="1800" dirty="0" smtClean="0"/>
                        <a:t> (2012)</a:t>
                      </a:r>
                      <a:endParaRPr lang="zh-TW" altLang="en-US" sz="1800" dirty="0" smtClean="0"/>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smtClean="0"/>
                        <a:t>8</a:t>
                      </a:r>
                      <a:r>
                        <a:rPr lang="zh-CN" altLang="en-US" dirty="0" smtClean="0"/>
                        <a:t>层</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16.4%</a:t>
                      </a:r>
                      <a:endParaRPr lang="zh-TW" altLang="en-US" sz="1800" dirty="0" smtClean="0"/>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13726611"/>
                  </a:ext>
                </a:extLst>
              </a:tr>
              <a:tr h="8987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VGG (2014)</a:t>
                      </a:r>
                      <a:endParaRPr lang="zh-TW" altLang="en-US" sz="1800" dirty="0" smtClean="0"/>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smtClean="0"/>
                        <a:t>19</a:t>
                      </a:r>
                      <a:r>
                        <a:rPr lang="zh-CN" altLang="en-US" dirty="0" smtClean="0"/>
                        <a:t>层</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6.7%</a:t>
                      </a:r>
                      <a:endParaRPr lang="zh-TW" altLang="en-US" sz="1800" dirty="0" smtClean="0"/>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699088207"/>
                  </a:ext>
                </a:extLst>
              </a:tr>
              <a:tr h="10824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GoogleNet</a:t>
                      </a:r>
                      <a:r>
                        <a:rPr lang="en-US" altLang="zh-TW" sz="1800" dirty="0" smtClean="0"/>
                        <a:t> (2014)</a:t>
                      </a:r>
                      <a:endParaRPr lang="zh-TW" altLang="en-US" sz="1800" dirty="0" smtClean="0"/>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smtClean="0"/>
                        <a:t>22</a:t>
                      </a:r>
                      <a:r>
                        <a:rPr lang="zh-CN" altLang="en-US" dirty="0" smtClean="0"/>
                        <a:t>层</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6.7%</a:t>
                      </a:r>
                      <a:endParaRPr lang="zh-TW" altLang="en-US" sz="1800" dirty="0" smtClean="0"/>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483394381"/>
                  </a:ext>
                </a:extLst>
              </a:tr>
              <a:tr h="9271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Residual Net (2015)</a:t>
                      </a:r>
                      <a:endParaRPr lang="zh-TW" altLang="en-US" sz="1800" dirty="0" smtClean="0"/>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smtClean="0"/>
                        <a:t>152</a:t>
                      </a:r>
                      <a:r>
                        <a:rPr lang="zh-CN" altLang="en-US" dirty="0" smtClean="0"/>
                        <a:t>层</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3.57%</a:t>
                      </a:r>
                      <a:endParaRPr lang="zh-TW" altLang="en-US" sz="1800" dirty="0" smtClean="0"/>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062350473"/>
                  </a:ext>
                </a:extLst>
              </a:tr>
            </a:tbl>
          </a:graphicData>
        </a:graphic>
      </p:graphicFrame>
      <p:pic>
        <p:nvPicPr>
          <p:cNvPr id="50" name="圖片 4"/>
          <p:cNvPicPr>
            <a:picLocks noChangeAspect="1"/>
          </p:cNvPicPr>
          <p:nvPr/>
        </p:nvPicPr>
        <p:blipFill>
          <a:blip r:embed="rId3"/>
          <a:stretch>
            <a:fillRect/>
          </a:stretch>
        </p:blipFill>
        <p:spPr>
          <a:xfrm>
            <a:off x="4420403" y="2276593"/>
            <a:ext cx="1798855" cy="796953"/>
          </a:xfrm>
          <a:prstGeom prst="rect">
            <a:avLst/>
          </a:prstGeom>
        </p:spPr>
      </p:pic>
      <p:pic>
        <p:nvPicPr>
          <p:cNvPr id="51" name="圖片 5"/>
          <p:cNvPicPr>
            <a:picLocks noChangeAspect="1"/>
          </p:cNvPicPr>
          <p:nvPr/>
        </p:nvPicPr>
        <p:blipFill>
          <a:blip r:embed="rId4"/>
          <a:stretch>
            <a:fillRect/>
          </a:stretch>
        </p:blipFill>
        <p:spPr>
          <a:xfrm rot="5400000" flipV="1">
            <a:off x="4961953" y="2593301"/>
            <a:ext cx="861901" cy="1945003"/>
          </a:xfrm>
          <a:prstGeom prst="rect">
            <a:avLst/>
          </a:prstGeom>
        </p:spPr>
      </p:pic>
      <p:pic>
        <p:nvPicPr>
          <p:cNvPr id="52" name="圖片 3"/>
          <p:cNvPicPr>
            <a:picLocks noChangeAspect="1"/>
          </p:cNvPicPr>
          <p:nvPr/>
        </p:nvPicPr>
        <p:blipFill>
          <a:blip r:embed="rId5"/>
          <a:stretch>
            <a:fillRect/>
          </a:stretch>
        </p:blipFill>
        <p:spPr>
          <a:xfrm rot="10800000">
            <a:off x="4420403" y="4117142"/>
            <a:ext cx="3076193" cy="952490"/>
          </a:xfrm>
          <a:prstGeom prst="rect">
            <a:avLst/>
          </a:prstGeom>
        </p:spPr>
      </p:pic>
      <p:pic>
        <p:nvPicPr>
          <p:cNvPr id="53" name="圖片 3"/>
          <p:cNvPicPr>
            <a:picLocks noChangeAspect="1"/>
          </p:cNvPicPr>
          <p:nvPr/>
        </p:nvPicPr>
        <p:blipFill>
          <a:blip r:embed="rId6"/>
          <a:stretch>
            <a:fillRect/>
          </a:stretch>
        </p:blipFill>
        <p:spPr>
          <a:xfrm rot="16200000">
            <a:off x="5784297" y="4068905"/>
            <a:ext cx="342996" cy="3076194"/>
          </a:xfrm>
          <a:prstGeom prst="rect">
            <a:avLst/>
          </a:prstGeom>
        </p:spPr>
      </p:pic>
      <p:sp>
        <p:nvSpPr>
          <p:cNvPr id="75" name="矩形 74"/>
          <p:cNvSpPr/>
          <p:nvPr/>
        </p:nvSpPr>
        <p:spPr>
          <a:xfrm rot="16200000" flipH="1">
            <a:off x="4805456" y="5232265"/>
            <a:ext cx="477561" cy="744079"/>
          </a:xfrm>
          <a:prstGeom prst="rect">
            <a:avLst/>
          </a:prstGeom>
          <a:solidFill>
            <a:schemeClr val="tx1">
              <a:alpha val="52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76" name="矩形 75"/>
          <p:cNvSpPr/>
          <p:nvPr/>
        </p:nvSpPr>
        <p:spPr>
          <a:xfrm rot="16200000">
            <a:off x="6059289" y="4855760"/>
            <a:ext cx="1354789" cy="1480693"/>
          </a:xfrm>
          <a:prstGeom prst="rect">
            <a:avLst/>
          </a:prstGeom>
          <a:solidFill>
            <a:schemeClr val="tx1">
              <a:alpha val="62000"/>
            </a:schemeClr>
          </a:solidFill>
          <a:ln w="38100">
            <a:solidFill>
              <a:srgbClr val="FF0000">
                <a:alpha val="9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83" name="直線接點 56"/>
          <p:cNvCxnSpPr/>
          <p:nvPr/>
        </p:nvCxnSpPr>
        <p:spPr>
          <a:xfrm flipH="1">
            <a:off x="5366227" y="4918712"/>
            <a:ext cx="625247" cy="4717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線接點 56"/>
          <p:cNvCxnSpPr/>
          <p:nvPr/>
        </p:nvCxnSpPr>
        <p:spPr>
          <a:xfrm flipH="1" flipV="1">
            <a:off x="5421999" y="5851992"/>
            <a:ext cx="569475" cy="4379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rot="16200000">
            <a:off x="6166715" y="4907203"/>
            <a:ext cx="1134933" cy="1313263"/>
            <a:chOff x="2757052" y="2116266"/>
            <a:chExt cx="1899537" cy="2230578"/>
          </a:xfrm>
        </p:grpSpPr>
        <p:cxnSp>
          <p:nvCxnSpPr>
            <p:cNvPr id="55" name="直線單箭頭接點 26"/>
            <p:cNvCxnSpPr/>
            <p:nvPr/>
          </p:nvCxnSpPr>
          <p:spPr>
            <a:xfrm flipV="1">
              <a:off x="3519460" y="3813360"/>
              <a:ext cx="0" cy="533484"/>
            </a:xfrm>
            <a:prstGeom prst="straightConnector1">
              <a:avLst/>
            </a:prstGeom>
            <a:ln w="38100">
              <a:solidFill>
                <a:srgbClr val="6EBF96"/>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2757052" y="2649750"/>
              <a:ext cx="1567543" cy="319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57" name="矩形 56"/>
            <p:cNvSpPr/>
            <p:nvPr/>
          </p:nvSpPr>
          <p:spPr>
            <a:xfrm>
              <a:off x="2757052" y="3502548"/>
              <a:ext cx="1567543" cy="319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58" name="直線單箭頭接點 36"/>
            <p:cNvCxnSpPr/>
            <p:nvPr/>
          </p:nvCxnSpPr>
          <p:spPr>
            <a:xfrm flipV="1">
              <a:off x="3520835" y="2969064"/>
              <a:ext cx="0" cy="533484"/>
            </a:xfrm>
            <a:prstGeom prst="straightConnector1">
              <a:avLst/>
            </a:prstGeom>
            <a:ln w="38100">
              <a:solidFill>
                <a:srgbClr val="6EBF9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37"/>
            <p:cNvCxnSpPr/>
            <p:nvPr/>
          </p:nvCxnSpPr>
          <p:spPr>
            <a:xfrm flipV="1">
              <a:off x="3540823" y="2116266"/>
              <a:ext cx="0" cy="533484"/>
            </a:xfrm>
            <a:prstGeom prst="straightConnector1">
              <a:avLst/>
            </a:prstGeom>
            <a:ln w="38100">
              <a:solidFill>
                <a:srgbClr val="6EBF96"/>
              </a:solidFill>
              <a:tailEnd type="triangle"/>
            </a:ln>
          </p:spPr>
          <p:style>
            <a:lnRef idx="1">
              <a:schemeClr val="accent1"/>
            </a:lnRef>
            <a:fillRef idx="0">
              <a:schemeClr val="accent1"/>
            </a:fillRef>
            <a:effectRef idx="0">
              <a:schemeClr val="accent1"/>
            </a:effectRef>
            <a:fontRef idx="minor">
              <a:schemeClr val="tx1"/>
            </a:fontRef>
          </p:style>
        </p:cxnSp>
        <p:sp>
          <p:nvSpPr>
            <p:cNvPr id="60" name="橢圓 38"/>
            <p:cNvSpPr/>
            <p:nvPr/>
          </p:nvSpPr>
          <p:spPr>
            <a:xfrm>
              <a:off x="2832345" y="271940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latin typeface="微软雅黑" panose="020B0503020204020204" pitchFamily="34" charset="-122"/>
                <a:ea typeface="微软雅黑" panose="020B0503020204020204" pitchFamily="34" charset="-122"/>
              </a:endParaRPr>
            </a:p>
          </p:txBody>
        </p:sp>
        <p:sp>
          <p:nvSpPr>
            <p:cNvPr id="61" name="橢圓 39"/>
            <p:cNvSpPr/>
            <p:nvPr/>
          </p:nvSpPr>
          <p:spPr>
            <a:xfrm>
              <a:off x="3079406" y="2718956"/>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latin typeface="微软雅黑" panose="020B0503020204020204" pitchFamily="34" charset="-122"/>
                <a:ea typeface="微软雅黑" panose="020B0503020204020204" pitchFamily="34" charset="-122"/>
              </a:endParaRPr>
            </a:p>
          </p:txBody>
        </p:sp>
        <p:sp>
          <p:nvSpPr>
            <p:cNvPr id="62" name="橢圓 40"/>
            <p:cNvSpPr/>
            <p:nvPr/>
          </p:nvSpPr>
          <p:spPr>
            <a:xfrm>
              <a:off x="3334699" y="2718956"/>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latin typeface="微软雅黑" panose="020B0503020204020204" pitchFamily="34" charset="-122"/>
                <a:ea typeface="微软雅黑" panose="020B0503020204020204" pitchFamily="34" charset="-122"/>
              </a:endParaRPr>
            </a:p>
          </p:txBody>
        </p:sp>
        <p:sp>
          <p:nvSpPr>
            <p:cNvPr id="63" name="橢圓 41"/>
            <p:cNvSpPr/>
            <p:nvPr/>
          </p:nvSpPr>
          <p:spPr>
            <a:xfrm>
              <a:off x="3574354" y="2721950"/>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latin typeface="微软雅黑" panose="020B0503020204020204" pitchFamily="34" charset="-122"/>
                <a:ea typeface="微软雅黑" panose="020B0503020204020204" pitchFamily="34" charset="-122"/>
              </a:endParaRPr>
            </a:p>
          </p:txBody>
        </p:sp>
        <p:sp>
          <p:nvSpPr>
            <p:cNvPr id="64" name="橢圓 42"/>
            <p:cNvSpPr/>
            <p:nvPr/>
          </p:nvSpPr>
          <p:spPr>
            <a:xfrm>
              <a:off x="3817004" y="2718956"/>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latin typeface="微软雅黑" panose="020B0503020204020204" pitchFamily="34" charset="-122"/>
                <a:ea typeface="微软雅黑" panose="020B0503020204020204" pitchFamily="34" charset="-122"/>
              </a:endParaRPr>
            </a:p>
          </p:txBody>
        </p:sp>
        <p:sp>
          <p:nvSpPr>
            <p:cNvPr id="65" name="橢圓 43"/>
            <p:cNvSpPr/>
            <p:nvPr/>
          </p:nvSpPr>
          <p:spPr>
            <a:xfrm>
              <a:off x="4076708" y="271876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latin typeface="微软雅黑" panose="020B0503020204020204" pitchFamily="34" charset="-122"/>
                <a:ea typeface="微软雅黑" panose="020B0503020204020204" pitchFamily="34" charset="-122"/>
              </a:endParaRPr>
            </a:p>
          </p:txBody>
        </p:sp>
        <p:sp>
          <p:nvSpPr>
            <p:cNvPr id="66" name="橢圓 44"/>
            <p:cNvSpPr/>
            <p:nvPr/>
          </p:nvSpPr>
          <p:spPr>
            <a:xfrm>
              <a:off x="2832345" y="351792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latin typeface="微软雅黑" panose="020B0503020204020204" pitchFamily="34" charset="-122"/>
                <a:ea typeface="微软雅黑" panose="020B0503020204020204" pitchFamily="34" charset="-122"/>
              </a:endParaRPr>
            </a:p>
          </p:txBody>
        </p:sp>
        <p:sp>
          <p:nvSpPr>
            <p:cNvPr id="67" name="橢圓 45"/>
            <p:cNvSpPr/>
            <p:nvPr/>
          </p:nvSpPr>
          <p:spPr>
            <a:xfrm>
              <a:off x="3079406" y="351747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latin typeface="微软雅黑" panose="020B0503020204020204" pitchFamily="34" charset="-122"/>
                <a:ea typeface="微软雅黑" panose="020B0503020204020204" pitchFamily="34" charset="-122"/>
              </a:endParaRPr>
            </a:p>
          </p:txBody>
        </p:sp>
        <p:sp>
          <p:nvSpPr>
            <p:cNvPr id="68" name="橢圓 46"/>
            <p:cNvSpPr/>
            <p:nvPr/>
          </p:nvSpPr>
          <p:spPr>
            <a:xfrm>
              <a:off x="3334699" y="351747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latin typeface="微软雅黑" panose="020B0503020204020204" pitchFamily="34" charset="-122"/>
                <a:ea typeface="微软雅黑" panose="020B0503020204020204" pitchFamily="34" charset="-122"/>
              </a:endParaRPr>
            </a:p>
          </p:txBody>
        </p:sp>
        <p:sp>
          <p:nvSpPr>
            <p:cNvPr id="69" name="橢圓 47"/>
            <p:cNvSpPr/>
            <p:nvPr/>
          </p:nvSpPr>
          <p:spPr>
            <a:xfrm>
              <a:off x="3574354" y="3520471"/>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latin typeface="微软雅黑" panose="020B0503020204020204" pitchFamily="34" charset="-122"/>
                <a:ea typeface="微软雅黑" panose="020B0503020204020204" pitchFamily="34" charset="-122"/>
              </a:endParaRPr>
            </a:p>
          </p:txBody>
        </p:sp>
        <p:sp>
          <p:nvSpPr>
            <p:cNvPr id="70" name="橢圓 48"/>
            <p:cNvSpPr/>
            <p:nvPr/>
          </p:nvSpPr>
          <p:spPr>
            <a:xfrm>
              <a:off x="3817004" y="351747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latin typeface="微软雅黑" panose="020B0503020204020204" pitchFamily="34" charset="-122"/>
                <a:ea typeface="微软雅黑" panose="020B0503020204020204" pitchFamily="34" charset="-122"/>
              </a:endParaRPr>
            </a:p>
          </p:txBody>
        </p:sp>
        <p:sp>
          <p:nvSpPr>
            <p:cNvPr id="71" name="橢圓 49"/>
            <p:cNvSpPr/>
            <p:nvPr/>
          </p:nvSpPr>
          <p:spPr>
            <a:xfrm>
              <a:off x="4076708" y="351728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latin typeface="微软雅黑" panose="020B0503020204020204" pitchFamily="34" charset="-122"/>
                <a:ea typeface="微软雅黑" panose="020B0503020204020204" pitchFamily="34" charset="-122"/>
              </a:endParaRPr>
            </a:p>
          </p:txBody>
        </p:sp>
        <p:cxnSp>
          <p:nvCxnSpPr>
            <p:cNvPr id="72" name="直線接點 50"/>
            <p:cNvCxnSpPr/>
            <p:nvPr/>
          </p:nvCxnSpPr>
          <p:spPr>
            <a:xfrm>
              <a:off x="3519817" y="4094850"/>
              <a:ext cx="1136772" cy="0"/>
            </a:xfrm>
            <a:prstGeom prst="line">
              <a:avLst/>
            </a:prstGeom>
            <a:ln w="38100">
              <a:solidFill>
                <a:srgbClr val="6EBF96"/>
              </a:solidFill>
            </a:ln>
          </p:spPr>
          <p:style>
            <a:lnRef idx="1">
              <a:schemeClr val="accent1"/>
            </a:lnRef>
            <a:fillRef idx="0">
              <a:schemeClr val="accent1"/>
            </a:fillRef>
            <a:effectRef idx="0">
              <a:schemeClr val="accent1"/>
            </a:effectRef>
            <a:fontRef idx="minor">
              <a:schemeClr val="tx1"/>
            </a:fontRef>
          </p:style>
        </p:cxnSp>
        <p:cxnSp>
          <p:nvCxnSpPr>
            <p:cNvPr id="73" name="直線接點 51"/>
            <p:cNvCxnSpPr/>
            <p:nvPr/>
          </p:nvCxnSpPr>
          <p:spPr>
            <a:xfrm flipV="1">
              <a:off x="4656589" y="2481721"/>
              <a:ext cx="0" cy="1568884"/>
            </a:xfrm>
            <a:prstGeom prst="line">
              <a:avLst/>
            </a:prstGeom>
            <a:ln w="38100">
              <a:solidFill>
                <a:srgbClr val="6EBF96"/>
              </a:solidFill>
            </a:ln>
          </p:spPr>
          <p:style>
            <a:lnRef idx="1">
              <a:schemeClr val="accent1"/>
            </a:lnRef>
            <a:fillRef idx="0">
              <a:schemeClr val="accent1"/>
            </a:fillRef>
            <a:effectRef idx="0">
              <a:schemeClr val="accent1"/>
            </a:effectRef>
            <a:fontRef idx="minor">
              <a:schemeClr val="tx1"/>
            </a:fontRef>
          </p:style>
        </p:cxnSp>
        <p:cxnSp>
          <p:nvCxnSpPr>
            <p:cNvPr id="74" name="直線接點 52"/>
            <p:cNvCxnSpPr/>
            <p:nvPr/>
          </p:nvCxnSpPr>
          <p:spPr>
            <a:xfrm flipH="1">
              <a:off x="3574831" y="2481721"/>
              <a:ext cx="1040141" cy="0"/>
            </a:xfrm>
            <a:prstGeom prst="line">
              <a:avLst/>
            </a:prstGeom>
            <a:ln w="38100">
              <a:solidFill>
                <a:srgbClr val="6EBF9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66720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646000" y="2394922"/>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prstClr val="black"/>
                </a:solidFill>
                <a:latin typeface="微软雅黑" panose="020B0503020204020204" pitchFamily="34" charset="-122"/>
                <a:ea typeface="微软雅黑" panose="020B0503020204020204" pitchFamily="34" charset="-122"/>
              </a:rPr>
              <a:t>图像识别目标</a:t>
            </a:r>
          </a:p>
        </p:txBody>
      </p:sp>
      <p:sp>
        <p:nvSpPr>
          <p:cNvPr id="11" name="矩形 10"/>
          <p:cNvSpPr/>
          <p:nvPr/>
        </p:nvSpPr>
        <p:spPr>
          <a:xfrm>
            <a:off x="1589554" y="325322"/>
            <a:ext cx="46821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dirty="0">
                <a:solidFill>
                  <a:prstClr val="black"/>
                </a:solidFill>
                <a:latin typeface="微软雅黑" panose="020B0503020204020204" pitchFamily="34" charset="-122"/>
                <a:ea typeface="微软雅黑" panose="020B0503020204020204" pitchFamily="34" charset="-122"/>
              </a:rPr>
              <a:t>概述</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圆角矩形 11"/>
          <p:cNvSpPr/>
          <p:nvPr/>
        </p:nvSpPr>
        <p:spPr>
          <a:xfrm>
            <a:off x="3646000" y="3557736"/>
            <a:ext cx="5030967" cy="769711"/>
          </a:xfrm>
          <a:prstGeom prst="roundRect">
            <a:avLst/>
          </a:prstGeom>
          <a:solidFill>
            <a:srgbClr val="F4B183"/>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prstClr val="black"/>
                </a:solidFill>
                <a:latin typeface="微软雅黑" panose="020B0503020204020204" pitchFamily="34" charset="-122"/>
                <a:ea typeface="微软雅黑" panose="020B0503020204020204" pitchFamily="34" charset="-122"/>
              </a:rPr>
              <a:t>图像识别挑战</a:t>
            </a:r>
          </a:p>
        </p:txBody>
      </p:sp>
      <p:sp>
        <p:nvSpPr>
          <p:cNvPr id="16" name="圆角矩形 15"/>
          <p:cNvSpPr/>
          <p:nvPr/>
        </p:nvSpPr>
        <p:spPr>
          <a:xfrm>
            <a:off x="3646000" y="4720550"/>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prstClr val="black"/>
                </a:solidFill>
                <a:latin typeface="微软雅黑" panose="020B0503020204020204" pitchFamily="34" charset="-122"/>
                <a:ea typeface="微软雅黑" panose="020B0503020204020204" pitchFamily="34" charset="-122"/>
              </a:rPr>
              <a:t>图像识别基本框架</a:t>
            </a:r>
          </a:p>
        </p:txBody>
      </p:sp>
    </p:spTree>
    <p:extLst>
      <p:ext uri="{BB962C8B-B14F-4D97-AF65-F5344CB8AC3E}">
        <p14:creationId xmlns:p14="http://schemas.microsoft.com/office/powerpoint/2010/main" val="23460505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圆角矩形 73"/>
          <p:cNvSpPr/>
          <p:nvPr/>
        </p:nvSpPr>
        <p:spPr>
          <a:xfrm rot="5400000">
            <a:off x="412395" y="3569850"/>
            <a:ext cx="2759670" cy="8088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sp>
        <p:nvSpPr>
          <p:cNvPr id="59" name="矩形 58"/>
          <p:cNvSpPr/>
          <p:nvPr/>
        </p:nvSpPr>
        <p:spPr>
          <a:xfrm>
            <a:off x="1360215" y="1305113"/>
            <a:ext cx="6691747" cy="553998"/>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输出层</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6" name="文本框 5"/>
          <p:cNvSpPr txBox="1"/>
          <p:nvPr/>
        </p:nvSpPr>
        <p:spPr>
          <a:xfrm>
            <a:off x="1249914" y="1927447"/>
            <a:ext cx="8528293" cy="477054"/>
          </a:xfrm>
          <a:prstGeom prst="rect">
            <a:avLst/>
          </a:prstGeom>
          <a:noFill/>
        </p:spPr>
        <p:txBody>
          <a:bodyPr wrap="square" rtlCol="0">
            <a:spAutoFit/>
          </a:bodyPr>
          <a:lstStyle/>
          <a:p>
            <a:pPr marL="342900" lvl="0" indent="-342900">
              <a:lnSpc>
                <a:spcPct val="125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常用</a:t>
            </a:r>
            <a:r>
              <a:rPr lang="en-US" altLang="zh-CN" sz="2000" dirty="0" err="1">
                <a:latin typeface="微软雅黑" panose="020B0503020204020204" pitchFamily="34" charset="-122"/>
                <a:ea typeface="微软雅黑" panose="020B0503020204020204" pitchFamily="34" charset="-122"/>
              </a:rPr>
              <a:t>softmax</a:t>
            </a:r>
            <a:r>
              <a:rPr lang="zh-CN" altLang="en-US" sz="2000" dirty="0">
                <a:latin typeface="微软雅黑" panose="020B0503020204020204" pitchFamily="34" charset="-122"/>
                <a:ea typeface="微软雅黑" panose="020B0503020204020204" pitchFamily="34" charset="-122"/>
              </a:rPr>
              <a:t>函数作为输出层</a:t>
            </a:r>
            <a:r>
              <a:rPr lang="zh-CN" altLang="en-US" sz="2000" dirty="0" smtClean="0">
                <a:latin typeface="微软雅黑" panose="020B0503020204020204" pitchFamily="34" charset="-122"/>
                <a:ea typeface="微软雅黑" panose="020B0503020204020204" pitchFamily="34" charset="-122"/>
              </a:rPr>
              <a:t>激活函数：容易理解、便于计算</a:t>
            </a:r>
            <a:endParaRPr lang="en-US" altLang="zh-CN"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05" name="文字方塊 63"/>
              <p:cNvSpPr txBox="1"/>
              <p:nvPr/>
            </p:nvSpPr>
            <p:spPr>
              <a:xfrm>
                <a:off x="7016407" y="5331073"/>
                <a:ext cx="2206927" cy="1015984"/>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相当于计算概率值</a:t>
                </a:r>
                <a:r>
                  <a:rPr lang="en-US" altLang="zh-TW" sz="2400" dirty="0" smtClean="0">
                    <a:latin typeface="微软雅黑" panose="020B0503020204020204" pitchFamily="34" charset="-122"/>
                    <a:ea typeface="微软雅黑" panose="020B0503020204020204" pitchFamily="34" charset="-122"/>
                  </a:rPr>
                  <a:t>:</a:t>
                </a:r>
                <a:endParaRPr lang="en-US" altLang="zh-TW"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14:m>
                  <m:oMath xmlns:m="http://schemas.openxmlformats.org/officeDocument/2006/math">
                    <m:r>
                      <a:rPr lang="en-US" altLang="zh-TW" b="0" i="1" smtClean="0">
                        <a:latin typeface="Cambria Math" panose="02040503050406030204" pitchFamily="18" charset="0"/>
                      </a:rPr>
                      <m:t>1&gt;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i="1">
                            <a:latin typeface="Cambria Math" panose="02040503050406030204" pitchFamily="18" charset="0"/>
                          </a:rPr>
                          <m:t>𝑖</m:t>
                        </m:r>
                      </m:sub>
                    </m:sSub>
                    <m:r>
                      <a:rPr lang="en-US" altLang="zh-TW" b="0" i="1" smtClean="0">
                        <a:latin typeface="Cambria Math" panose="02040503050406030204" pitchFamily="18" charset="0"/>
                      </a:rPr>
                      <m:t>&gt;0</m:t>
                    </m:r>
                  </m:oMath>
                </a14:m>
                <a:endParaRPr lang="en-US" altLang="zh-TW"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14:m>
                  <m:oMath xmlns:m="http://schemas.openxmlformats.org/officeDocument/2006/math">
                    <m:nary>
                      <m:naryPr>
                        <m:chr m:val="∑"/>
                        <m:supHide m:val="on"/>
                        <m:ctrlPr>
                          <a:rPr lang="en-US" altLang="zh-TW" i="1" smtClean="0">
                            <a:latin typeface="Cambria Math" panose="02040503050406030204" pitchFamily="18" charset="0"/>
                          </a:rPr>
                        </m:ctrlPr>
                      </m:naryPr>
                      <m:sub>
                        <m:r>
                          <m:rPr>
                            <m:brk m:alnAt="7"/>
                          </m:rPr>
                          <a:rPr lang="en-US" altLang="zh-TW" b="0" i="1" smtClean="0">
                            <a:latin typeface="Cambria Math" panose="02040503050406030204" pitchFamily="18" charset="0"/>
                          </a:rPr>
                          <m:t>𝑖</m:t>
                        </m:r>
                      </m:sub>
                      <m:sup/>
                      <m:e>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=1</m:t>
                        </m:r>
                      </m:e>
                    </m:nary>
                  </m:oMath>
                </a14:m>
                <a:endParaRPr lang="zh-TW" altLang="en-US" dirty="0">
                  <a:latin typeface="微软雅黑" panose="020B0503020204020204" pitchFamily="34" charset="-122"/>
                  <a:ea typeface="微软雅黑" panose="020B0503020204020204" pitchFamily="34" charset="-122"/>
                </a:endParaRPr>
              </a:p>
            </p:txBody>
          </p:sp>
        </mc:Choice>
        <mc:Fallback xmlns="">
          <p:sp>
            <p:nvSpPr>
              <p:cNvPr id="205" name="文字方塊 63"/>
              <p:cNvSpPr txBox="1">
                <a:spLocks noRot="1" noChangeAspect="1" noMove="1" noResize="1" noEditPoints="1" noAdjustHandles="1" noChangeArrowheads="1" noChangeShapeType="1" noTextEdit="1"/>
              </p:cNvSpPr>
              <p:nvPr/>
            </p:nvSpPr>
            <p:spPr>
              <a:xfrm>
                <a:off x="7016407" y="5331073"/>
                <a:ext cx="2206927" cy="1015984"/>
              </a:xfrm>
              <a:prstGeom prst="rect">
                <a:avLst/>
              </a:prstGeom>
              <a:blipFill>
                <a:blip r:embed="rId4"/>
                <a:stretch>
                  <a:fillRect l="-2486" t="-4819" b="-68072"/>
                </a:stretch>
              </a:blipFill>
            </p:spPr>
            <p:txBody>
              <a:bodyPr/>
              <a:lstStyle/>
              <a:p>
                <a:r>
                  <a:rPr lang="zh-CN" altLang="en-US">
                    <a:noFill/>
                  </a:rPr>
                  <a:t> </a:t>
                </a:r>
              </a:p>
            </p:txBody>
          </p:sp>
        </mc:Fallback>
      </mc:AlternateContent>
      <p:graphicFrame>
        <p:nvGraphicFramePr>
          <p:cNvPr id="116" name="Object 12"/>
          <p:cNvGraphicFramePr>
            <a:graphicFrameLocks noChangeAspect="1"/>
          </p:cNvGraphicFramePr>
          <p:nvPr>
            <p:extLst>
              <p:ext uri="{D42A27DB-BD31-4B8C-83A1-F6EECF244321}">
                <p14:modId xmlns:p14="http://schemas.microsoft.com/office/powerpoint/2010/main" val="3231422720"/>
              </p:ext>
            </p:extLst>
          </p:nvPr>
        </p:nvGraphicFramePr>
        <p:xfrm>
          <a:off x="8932457" y="2599396"/>
          <a:ext cx="2032000" cy="947737"/>
        </p:xfrm>
        <a:graphic>
          <a:graphicData uri="http://schemas.openxmlformats.org/presentationml/2006/ole">
            <mc:AlternateContent xmlns:mc="http://schemas.openxmlformats.org/markup-compatibility/2006">
              <mc:Choice xmlns:v="urn:schemas-microsoft-com:vml" Requires="v">
                <p:oleObj spid="_x0000_s59336" name="方程式" r:id="rId5" imgW="952200" imgH="444240" progId="Equation.3">
                  <p:embed/>
                </p:oleObj>
              </mc:Choice>
              <mc:Fallback>
                <p:oleObj name="方程式" r:id="rId5" imgW="952200" imgH="444240" progId="Equation.3">
                  <p:embed/>
                  <p:pic>
                    <p:nvPicPr>
                      <p:cNvPr id="116" name="Object 12"/>
                      <p:cNvPicPr>
                        <a:picLocks noChangeAspect="1" noChangeArrowheads="1"/>
                      </p:cNvPicPr>
                      <p:nvPr/>
                    </p:nvPicPr>
                    <p:blipFill>
                      <a:blip r:embed="rId6"/>
                      <a:srcRect/>
                      <a:stretch>
                        <a:fillRect/>
                      </a:stretch>
                    </p:blipFill>
                    <p:spPr bwMode="auto">
                      <a:xfrm>
                        <a:off x="8932457" y="2599396"/>
                        <a:ext cx="2032000"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1" name="矩形 140"/>
          <p:cNvSpPr/>
          <p:nvPr/>
        </p:nvSpPr>
        <p:spPr>
          <a:xfrm>
            <a:off x="2312346" y="2642897"/>
            <a:ext cx="493752" cy="461665"/>
          </a:xfrm>
          <a:prstGeom prst="rect">
            <a:avLst/>
          </a:prstGeom>
        </p:spPr>
        <p:txBody>
          <a:bodyPr wrap="square">
            <a:spAutoFit/>
          </a:bodyPr>
          <a:lstStyle/>
          <a:p>
            <a:r>
              <a:rPr lang="en-US" altLang="zh-TW" sz="2400" b="1" dirty="0">
                <a:solidFill>
                  <a:srgbClr val="FF0000"/>
                </a:solidFill>
                <a:latin typeface="微软雅黑" panose="020B0503020204020204" pitchFamily="34" charset="-122"/>
                <a:ea typeface="微软雅黑" panose="020B0503020204020204" pitchFamily="34" charset="-122"/>
              </a:rPr>
              <a:t>3</a:t>
            </a:r>
            <a:endParaRPr lang="zh-TW" altLang="en-US" sz="2400" b="1" dirty="0">
              <a:solidFill>
                <a:srgbClr val="FF0000"/>
              </a:solidFill>
              <a:latin typeface="微软雅黑" panose="020B0503020204020204" pitchFamily="34" charset="-122"/>
              <a:ea typeface="微软雅黑" panose="020B0503020204020204" pitchFamily="34" charset="-122"/>
            </a:endParaRPr>
          </a:p>
        </p:txBody>
      </p:sp>
      <p:sp>
        <p:nvSpPr>
          <p:cNvPr id="144" name="矩形 143"/>
          <p:cNvSpPr/>
          <p:nvPr/>
        </p:nvSpPr>
        <p:spPr>
          <a:xfrm>
            <a:off x="5585621" y="3501743"/>
            <a:ext cx="665082" cy="461665"/>
          </a:xfrm>
          <a:prstGeom prst="rect">
            <a:avLst/>
          </a:prstGeom>
        </p:spPr>
        <p:txBody>
          <a:bodyPr wrap="square">
            <a:spAutoFit/>
          </a:bodyPr>
          <a:lstStyle/>
          <a:p>
            <a:r>
              <a:rPr lang="en-US" altLang="zh-TW" sz="2400" b="1" dirty="0">
                <a:solidFill>
                  <a:srgbClr val="FF0000"/>
                </a:solidFill>
                <a:latin typeface="微软雅黑" panose="020B0503020204020204" pitchFamily="34" charset="-122"/>
                <a:ea typeface="微软雅黑" panose="020B0503020204020204" pitchFamily="34" charset="-122"/>
              </a:rPr>
              <a:t>2.7</a:t>
            </a:r>
            <a:endParaRPr lang="zh-TW" altLang="en-US" sz="2400" b="1" dirty="0">
              <a:solidFill>
                <a:srgbClr val="FF0000"/>
              </a:solidFill>
              <a:latin typeface="微软雅黑" panose="020B0503020204020204" pitchFamily="34" charset="-122"/>
              <a:ea typeface="微软雅黑" panose="020B0503020204020204" pitchFamily="34" charset="-122"/>
            </a:endParaRPr>
          </a:p>
        </p:txBody>
      </p:sp>
      <p:sp>
        <p:nvSpPr>
          <p:cNvPr id="145" name="矩形 144"/>
          <p:cNvSpPr/>
          <p:nvPr/>
        </p:nvSpPr>
        <p:spPr>
          <a:xfrm>
            <a:off x="5602285" y="2663149"/>
            <a:ext cx="562975" cy="461665"/>
          </a:xfrm>
          <a:prstGeom prst="rect">
            <a:avLst/>
          </a:prstGeom>
        </p:spPr>
        <p:txBody>
          <a:bodyPr wrap="none">
            <a:spAutoFit/>
          </a:bodyPr>
          <a:lstStyle/>
          <a:p>
            <a:r>
              <a:rPr lang="en-US" altLang="zh-TW" sz="2400" b="1" dirty="0">
                <a:solidFill>
                  <a:srgbClr val="FF0000"/>
                </a:solidFill>
                <a:latin typeface="微软雅黑" panose="020B0503020204020204" pitchFamily="34" charset="-122"/>
                <a:ea typeface="微软雅黑" panose="020B0503020204020204" pitchFamily="34" charset="-122"/>
              </a:rPr>
              <a:t>20</a:t>
            </a:r>
            <a:endParaRPr lang="zh-TW" altLang="en-US" sz="2400" b="1" dirty="0">
              <a:solidFill>
                <a:srgbClr val="FF0000"/>
              </a:solidFill>
              <a:latin typeface="微软雅黑" panose="020B0503020204020204" pitchFamily="34" charset="-122"/>
              <a:ea typeface="微软雅黑" panose="020B0503020204020204" pitchFamily="34" charset="-122"/>
            </a:endParaRPr>
          </a:p>
        </p:txBody>
      </p:sp>
      <p:sp>
        <p:nvSpPr>
          <p:cNvPr id="146" name="矩形 145"/>
          <p:cNvSpPr/>
          <p:nvPr/>
        </p:nvSpPr>
        <p:spPr>
          <a:xfrm>
            <a:off x="5567661" y="4352584"/>
            <a:ext cx="1036480" cy="461665"/>
          </a:xfrm>
          <a:prstGeom prst="rect">
            <a:avLst/>
          </a:prstGeom>
        </p:spPr>
        <p:txBody>
          <a:bodyPr wrap="square">
            <a:spAutoFit/>
          </a:bodyPr>
          <a:lstStyle/>
          <a:p>
            <a:r>
              <a:rPr lang="en-US" altLang="zh-TW" sz="2400" b="1" dirty="0">
                <a:solidFill>
                  <a:srgbClr val="FF0000"/>
                </a:solidFill>
                <a:latin typeface="微软雅黑" panose="020B0503020204020204" pitchFamily="34" charset="-122"/>
                <a:ea typeface="微软雅黑" panose="020B0503020204020204" pitchFamily="34" charset="-122"/>
              </a:rPr>
              <a:t>0.05</a:t>
            </a:r>
            <a:endParaRPr lang="zh-TW" altLang="en-US" sz="2400" b="1" dirty="0">
              <a:solidFill>
                <a:srgbClr val="FF0000"/>
              </a:solidFill>
              <a:latin typeface="微软雅黑" panose="020B0503020204020204" pitchFamily="34" charset="-122"/>
              <a:ea typeface="微软雅黑" panose="020B0503020204020204" pitchFamily="34" charset="-122"/>
            </a:endParaRPr>
          </a:p>
        </p:txBody>
      </p:sp>
      <p:graphicFrame>
        <p:nvGraphicFramePr>
          <p:cNvPr id="208" name="Object 12"/>
          <p:cNvGraphicFramePr>
            <a:graphicFrameLocks noChangeAspect="1"/>
          </p:cNvGraphicFramePr>
          <p:nvPr>
            <p:extLst>
              <p:ext uri="{D42A27DB-BD31-4B8C-83A1-F6EECF244321}">
                <p14:modId xmlns:p14="http://schemas.microsoft.com/office/powerpoint/2010/main" val="2494199195"/>
              </p:ext>
            </p:extLst>
          </p:nvPr>
        </p:nvGraphicFramePr>
        <p:xfrm>
          <a:off x="8899119" y="3531258"/>
          <a:ext cx="2085975" cy="947738"/>
        </p:xfrm>
        <a:graphic>
          <a:graphicData uri="http://schemas.openxmlformats.org/presentationml/2006/ole">
            <mc:AlternateContent xmlns:mc="http://schemas.openxmlformats.org/markup-compatibility/2006">
              <mc:Choice xmlns:v="urn:schemas-microsoft-com:vml" Requires="v">
                <p:oleObj spid="_x0000_s59337" name="方程式" r:id="rId7" imgW="977760" imgH="444240" progId="Equation.3">
                  <p:embed/>
                </p:oleObj>
              </mc:Choice>
              <mc:Fallback>
                <p:oleObj name="方程式" r:id="rId7" imgW="977760" imgH="444240" progId="Equation.3">
                  <p:embed/>
                  <p:pic>
                    <p:nvPicPr>
                      <p:cNvPr id="208" name="Object 12"/>
                      <p:cNvPicPr>
                        <a:picLocks noChangeAspect="1" noChangeArrowheads="1"/>
                      </p:cNvPicPr>
                      <p:nvPr/>
                    </p:nvPicPr>
                    <p:blipFill>
                      <a:blip r:embed="rId8"/>
                      <a:srcRect/>
                      <a:stretch>
                        <a:fillRect/>
                      </a:stretch>
                    </p:blipFill>
                    <p:spPr bwMode="auto">
                      <a:xfrm>
                        <a:off x="8899119" y="3531258"/>
                        <a:ext cx="2085975" cy="94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9" name="Object 12"/>
          <p:cNvGraphicFramePr>
            <a:graphicFrameLocks noChangeAspect="1"/>
          </p:cNvGraphicFramePr>
          <p:nvPr>
            <p:extLst>
              <p:ext uri="{D42A27DB-BD31-4B8C-83A1-F6EECF244321}">
                <p14:modId xmlns:p14="http://schemas.microsoft.com/office/powerpoint/2010/main" val="3347325699"/>
              </p:ext>
            </p:extLst>
          </p:nvPr>
        </p:nvGraphicFramePr>
        <p:xfrm>
          <a:off x="8889594" y="4459946"/>
          <a:ext cx="2060575" cy="947737"/>
        </p:xfrm>
        <a:graphic>
          <a:graphicData uri="http://schemas.openxmlformats.org/presentationml/2006/ole">
            <mc:AlternateContent xmlns:mc="http://schemas.openxmlformats.org/markup-compatibility/2006">
              <mc:Choice xmlns:v="urn:schemas-microsoft-com:vml" Requires="v">
                <p:oleObj spid="_x0000_s59338" name="方程式" r:id="rId9" imgW="965160" imgH="444240" progId="Equation.3">
                  <p:embed/>
                </p:oleObj>
              </mc:Choice>
              <mc:Fallback>
                <p:oleObj name="方程式" r:id="rId9" imgW="965160" imgH="444240" progId="Equation.3">
                  <p:embed/>
                  <p:pic>
                    <p:nvPicPr>
                      <p:cNvPr id="209" name="Object 12"/>
                      <p:cNvPicPr>
                        <a:picLocks noChangeAspect="1" noChangeArrowheads="1"/>
                      </p:cNvPicPr>
                      <p:nvPr/>
                    </p:nvPicPr>
                    <p:blipFill>
                      <a:blip r:embed="rId10"/>
                      <a:srcRect/>
                      <a:stretch>
                        <a:fillRect/>
                      </a:stretch>
                    </p:blipFill>
                    <p:spPr bwMode="auto">
                      <a:xfrm>
                        <a:off x="8889594" y="4459946"/>
                        <a:ext cx="2060575"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 name="矩形 67"/>
          <p:cNvSpPr/>
          <p:nvPr/>
        </p:nvSpPr>
        <p:spPr>
          <a:xfrm>
            <a:off x="1815151" y="367001"/>
            <a:ext cx="7009360"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建立模型</a:t>
            </a:r>
          </a:p>
        </p:txBody>
      </p:sp>
      <p:sp>
        <p:nvSpPr>
          <p:cNvPr id="73" name="橢圓 6"/>
          <p:cNvSpPr/>
          <p:nvPr/>
        </p:nvSpPr>
        <p:spPr>
          <a:xfrm>
            <a:off x="2949642" y="4500847"/>
            <a:ext cx="595086" cy="595086"/>
          </a:xfrm>
          <a:prstGeom prst="ellipse">
            <a:avLst/>
          </a:prstGeom>
          <a:solidFill>
            <a:srgbClr val="FFCCFF"/>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81" name="直線單箭頭接點 10"/>
          <p:cNvCxnSpPr>
            <a:stCxn id="2" idx="3"/>
            <a:endCxn id="98" idx="2"/>
          </p:cNvCxnSpPr>
          <p:nvPr/>
        </p:nvCxnSpPr>
        <p:spPr>
          <a:xfrm flipV="1">
            <a:off x="2088096" y="3091360"/>
            <a:ext cx="861546" cy="70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489109" y="2799138"/>
            <a:ext cx="598987" cy="598464"/>
            <a:chOff x="1358901" y="5638801"/>
            <a:chExt cx="598987" cy="598464"/>
          </a:xfrm>
        </p:grpSpPr>
        <p:sp>
          <p:nvSpPr>
            <p:cNvPr id="2" name="圆角矩形 1"/>
            <p:cNvSpPr/>
            <p:nvPr/>
          </p:nvSpPr>
          <p:spPr>
            <a:xfrm>
              <a:off x="1358901" y="5638801"/>
              <a:ext cx="598987" cy="5984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1" name="Object 12"/>
            <p:cNvGraphicFramePr>
              <a:graphicFrameLocks noChangeAspect="1"/>
            </p:cNvGraphicFramePr>
            <p:nvPr>
              <p:extLst>
                <p:ext uri="{D42A27DB-BD31-4B8C-83A1-F6EECF244321}">
                  <p14:modId xmlns:p14="http://schemas.microsoft.com/office/powerpoint/2010/main" val="429991774"/>
                </p:ext>
              </p:extLst>
            </p:nvPr>
          </p:nvGraphicFramePr>
          <p:xfrm>
            <a:off x="1466843" y="5672784"/>
            <a:ext cx="352425" cy="487363"/>
          </p:xfrm>
          <a:graphic>
            <a:graphicData uri="http://schemas.openxmlformats.org/presentationml/2006/ole">
              <mc:AlternateContent xmlns:mc="http://schemas.openxmlformats.org/markup-compatibility/2006">
                <mc:Choice xmlns:v="urn:schemas-microsoft-com:vml" Requires="v">
                  <p:oleObj spid="_x0000_s59339" name="方程式" r:id="rId11" imgW="164880" imgH="228600" progId="Equation.3">
                    <p:embed/>
                  </p:oleObj>
                </mc:Choice>
                <mc:Fallback>
                  <p:oleObj name="方程式" r:id="rId11" imgW="164880" imgH="228600" progId="Equation.3">
                    <p:embed/>
                    <p:pic>
                      <p:nvPicPr>
                        <p:cNvPr id="101" name="Object 12"/>
                        <p:cNvPicPr>
                          <a:picLocks noChangeAspect="1" noChangeArrowheads="1"/>
                        </p:cNvPicPr>
                        <p:nvPr/>
                      </p:nvPicPr>
                      <p:blipFill>
                        <a:blip r:embed="rId12"/>
                        <a:srcRect/>
                        <a:stretch>
                          <a:fillRect/>
                        </a:stretch>
                      </p:blipFill>
                      <p:spPr bwMode="auto">
                        <a:xfrm>
                          <a:off x="1466843" y="5672784"/>
                          <a:ext cx="35242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6" name="组合 25"/>
          <p:cNvGrpSpPr/>
          <p:nvPr/>
        </p:nvGrpSpPr>
        <p:grpSpPr>
          <a:xfrm>
            <a:off x="1487469" y="3647835"/>
            <a:ext cx="598987" cy="598464"/>
            <a:chOff x="2374901" y="5638801"/>
            <a:chExt cx="598987" cy="598464"/>
          </a:xfrm>
        </p:grpSpPr>
        <p:sp>
          <p:nvSpPr>
            <p:cNvPr id="75" name="圆角矩形 74"/>
            <p:cNvSpPr/>
            <p:nvPr/>
          </p:nvSpPr>
          <p:spPr>
            <a:xfrm>
              <a:off x="2374901" y="5638801"/>
              <a:ext cx="598987" cy="5984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2" name="Object 12"/>
            <p:cNvGraphicFramePr>
              <a:graphicFrameLocks noChangeAspect="1"/>
            </p:cNvGraphicFramePr>
            <p:nvPr>
              <p:extLst>
                <p:ext uri="{D42A27DB-BD31-4B8C-83A1-F6EECF244321}">
                  <p14:modId xmlns:p14="http://schemas.microsoft.com/office/powerpoint/2010/main" val="2805420876"/>
                </p:ext>
              </p:extLst>
            </p:nvPr>
          </p:nvGraphicFramePr>
          <p:xfrm>
            <a:off x="2515268" y="5672784"/>
            <a:ext cx="352425" cy="487362"/>
          </p:xfrm>
          <a:graphic>
            <a:graphicData uri="http://schemas.openxmlformats.org/presentationml/2006/ole">
              <mc:AlternateContent xmlns:mc="http://schemas.openxmlformats.org/markup-compatibility/2006">
                <mc:Choice xmlns:v="urn:schemas-microsoft-com:vml" Requires="v">
                  <p:oleObj spid="_x0000_s59340" name="方程式" r:id="rId13" imgW="164880" imgH="228600" progId="Equation.3">
                    <p:embed/>
                  </p:oleObj>
                </mc:Choice>
                <mc:Fallback>
                  <p:oleObj name="方程式" r:id="rId13" imgW="164880" imgH="228600" progId="Equation.3">
                    <p:embed/>
                    <p:pic>
                      <p:nvPicPr>
                        <p:cNvPr id="102" name="Object 12"/>
                        <p:cNvPicPr>
                          <a:picLocks noChangeAspect="1" noChangeArrowheads="1"/>
                        </p:cNvPicPr>
                        <p:nvPr/>
                      </p:nvPicPr>
                      <p:blipFill>
                        <a:blip r:embed="rId14"/>
                        <a:srcRect/>
                        <a:stretch>
                          <a:fillRect/>
                        </a:stretch>
                      </p:blipFill>
                      <p:spPr bwMode="auto">
                        <a:xfrm>
                          <a:off x="2515268" y="5672784"/>
                          <a:ext cx="35242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7" name="组合 26"/>
          <p:cNvGrpSpPr/>
          <p:nvPr/>
        </p:nvGrpSpPr>
        <p:grpSpPr>
          <a:xfrm>
            <a:off x="1487468" y="4497469"/>
            <a:ext cx="598987" cy="598464"/>
            <a:chOff x="3302001" y="5638801"/>
            <a:chExt cx="598987" cy="598464"/>
          </a:xfrm>
        </p:grpSpPr>
        <p:sp>
          <p:nvSpPr>
            <p:cNvPr id="76" name="圆角矩形 75"/>
            <p:cNvSpPr/>
            <p:nvPr/>
          </p:nvSpPr>
          <p:spPr>
            <a:xfrm>
              <a:off x="3302001" y="5638801"/>
              <a:ext cx="598987" cy="5984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3" name="Object 12"/>
            <p:cNvGraphicFramePr>
              <a:graphicFrameLocks noChangeAspect="1"/>
            </p:cNvGraphicFramePr>
            <p:nvPr>
              <p:extLst>
                <p:ext uri="{D42A27DB-BD31-4B8C-83A1-F6EECF244321}">
                  <p14:modId xmlns:p14="http://schemas.microsoft.com/office/powerpoint/2010/main" val="3760967249"/>
                </p:ext>
              </p:extLst>
            </p:nvPr>
          </p:nvGraphicFramePr>
          <p:xfrm>
            <a:off x="3487116" y="5659290"/>
            <a:ext cx="352425" cy="514350"/>
          </p:xfrm>
          <a:graphic>
            <a:graphicData uri="http://schemas.openxmlformats.org/presentationml/2006/ole">
              <mc:AlternateContent xmlns:mc="http://schemas.openxmlformats.org/markup-compatibility/2006">
                <mc:Choice xmlns:v="urn:schemas-microsoft-com:vml" Requires="v">
                  <p:oleObj spid="_x0000_s59341" name="方程式" r:id="rId15" imgW="164880" imgH="241200" progId="Equation.3">
                    <p:embed/>
                  </p:oleObj>
                </mc:Choice>
                <mc:Fallback>
                  <p:oleObj name="方程式" r:id="rId15" imgW="164880" imgH="241200" progId="Equation.3">
                    <p:embed/>
                    <p:pic>
                      <p:nvPicPr>
                        <p:cNvPr id="103" name="Object 12"/>
                        <p:cNvPicPr>
                          <a:picLocks noChangeAspect="1" noChangeArrowheads="1"/>
                        </p:cNvPicPr>
                        <p:nvPr/>
                      </p:nvPicPr>
                      <p:blipFill>
                        <a:blip r:embed="rId16"/>
                        <a:srcRect/>
                        <a:stretch>
                          <a:fillRect/>
                        </a:stretch>
                      </p:blipFill>
                      <p:spPr bwMode="auto">
                        <a:xfrm>
                          <a:off x="3487116" y="5659290"/>
                          <a:ext cx="35242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8" name="组合 27"/>
          <p:cNvGrpSpPr/>
          <p:nvPr/>
        </p:nvGrpSpPr>
        <p:grpSpPr>
          <a:xfrm>
            <a:off x="2949642" y="2793817"/>
            <a:ext cx="595086" cy="595086"/>
            <a:chOff x="5589315" y="4523313"/>
            <a:chExt cx="595086" cy="595086"/>
          </a:xfrm>
          <a:solidFill>
            <a:srgbClr val="FFCCFF"/>
          </a:solidFill>
        </p:grpSpPr>
        <p:sp>
          <p:nvSpPr>
            <p:cNvPr id="98" name="橢圓 6"/>
            <p:cNvSpPr/>
            <p:nvPr/>
          </p:nvSpPr>
          <p:spPr>
            <a:xfrm>
              <a:off x="5589315" y="4523313"/>
              <a:ext cx="595086" cy="595086"/>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graphicFrame>
          <p:nvGraphicFramePr>
            <p:cNvPr id="104" name="Object 12"/>
            <p:cNvGraphicFramePr>
              <a:graphicFrameLocks noChangeAspect="1"/>
            </p:cNvGraphicFramePr>
            <p:nvPr>
              <p:extLst>
                <p:ext uri="{D42A27DB-BD31-4B8C-83A1-F6EECF244321}">
                  <p14:modId xmlns:p14="http://schemas.microsoft.com/office/powerpoint/2010/main" val="1476023351"/>
                </p:ext>
              </p:extLst>
            </p:nvPr>
          </p:nvGraphicFramePr>
          <p:xfrm>
            <a:off x="5780606" y="4681902"/>
            <a:ext cx="242888" cy="298450"/>
          </p:xfrm>
          <a:graphic>
            <a:graphicData uri="http://schemas.openxmlformats.org/presentationml/2006/ole">
              <mc:AlternateContent xmlns:mc="http://schemas.openxmlformats.org/markup-compatibility/2006">
                <mc:Choice xmlns:v="urn:schemas-microsoft-com:vml" Requires="v">
                  <p:oleObj spid="_x0000_s59342" name="方程式" r:id="rId17" imgW="114120" imgH="139680" progId="Equation.3">
                    <p:embed/>
                  </p:oleObj>
                </mc:Choice>
                <mc:Fallback>
                  <p:oleObj name="方程式" r:id="rId17" imgW="114120" imgH="139680" progId="Equation.3">
                    <p:embed/>
                    <p:pic>
                      <p:nvPicPr>
                        <p:cNvPr id="104" name="Object 12"/>
                        <p:cNvPicPr>
                          <a:picLocks noChangeAspect="1" noChangeArrowheads="1"/>
                        </p:cNvPicPr>
                        <p:nvPr/>
                      </p:nvPicPr>
                      <p:blipFill>
                        <a:blip r:embed="rId18"/>
                        <a:srcRect/>
                        <a:stretch>
                          <a:fillRect/>
                        </a:stretch>
                      </p:blipFill>
                      <p:spPr bwMode="auto">
                        <a:xfrm>
                          <a:off x="5780606" y="4681902"/>
                          <a:ext cx="24288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9" name="组合 28"/>
          <p:cNvGrpSpPr/>
          <p:nvPr/>
        </p:nvGrpSpPr>
        <p:grpSpPr>
          <a:xfrm>
            <a:off x="2949642" y="3647332"/>
            <a:ext cx="595086" cy="595086"/>
            <a:chOff x="6607902" y="4523313"/>
            <a:chExt cx="595086" cy="595086"/>
          </a:xfrm>
          <a:solidFill>
            <a:srgbClr val="FFCCFF"/>
          </a:solidFill>
        </p:grpSpPr>
        <p:sp>
          <p:nvSpPr>
            <p:cNvPr id="72" name="橢圓 6"/>
            <p:cNvSpPr/>
            <p:nvPr/>
          </p:nvSpPr>
          <p:spPr>
            <a:xfrm>
              <a:off x="6607902" y="4523313"/>
              <a:ext cx="595086" cy="595086"/>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graphicFrame>
          <p:nvGraphicFramePr>
            <p:cNvPr id="89" name="Object 12"/>
            <p:cNvGraphicFramePr>
              <a:graphicFrameLocks noChangeAspect="1"/>
            </p:cNvGraphicFramePr>
            <p:nvPr>
              <p:extLst>
                <p:ext uri="{D42A27DB-BD31-4B8C-83A1-F6EECF244321}">
                  <p14:modId xmlns:p14="http://schemas.microsoft.com/office/powerpoint/2010/main" val="3078580203"/>
                </p:ext>
              </p:extLst>
            </p:nvPr>
          </p:nvGraphicFramePr>
          <p:xfrm>
            <a:off x="6781770" y="4671154"/>
            <a:ext cx="298649" cy="298450"/>
          </p:xfrm>
          <a:graphic>
            <a:graphicData uri="http://schemas.openxmlformats.org/presentationml/2006/ole">
              <mc:AlternateContent xmlns:mc="http://schemas.openxmlformats.org/markup-compatibility/2006">
                <mc:Choice xmlns:v="urn:schemas-microsoft-com:vml" Requires="v">
                  <p:oleObj spid="_x0000_s59343" name="方程式" r:id="rId19" imgW="114120" imgH="139680" progId="Equation.3">
                    <p:embed/>
                  </p:oleObj>
                </mc:Choice>
                <mc:Fallback>
                  <p:oleObj name="方程式" r:id="rId19" imgW="114120" imgH="139680" progId="Equation.3">
                    <p:embed/>
                    <p:pic>
                      <p:nvPicPr>
                        <p:cNvPr id="104" name="Object 12"/>
                        <p:cNvPicPr>
                          <a:picLocks noChangeAspect="1" noChangeArrowheads="1"/>
                        </p:cNvPicPr>
                        <p:nvPr/>
                      </p:nvPicPr>
                      <p:blipFill>
                        <a:blip r:embed="rId18"/>
                        <a:srcRect/>
                        <a:stretch>
                          <a:fillRect/>
                        </a:stretch>
                      </p:blipFill>
                      <p:spPr bwMode="auto">
                        <a:xfrm>
                          <a:off x="6781770" y="4671154"/>
                          <a:ext cx="298649" cy="298450"/>
                        </a:xfrm>
                        <a:prstGeom prst="rect">
                          <a:avLst/>
                        </a:prstGeom>
                        <a:noFill/>
                        <a:extLst/>
                      </p:spPr>
                    </p:pic>
                  </p:oleObj>
                </mc:Fallback>
              </mc:AlternateContent>
            </a:graphicData>
          </a:graphic>
        </p:graphicFrame>
      </p:grpSp>
      <p:grpSp>
        <p:nvGrpSpPr>
          <p:cNvPr id="46" name="组合 45"/>
          <p:cNvGrpSpPr/>
          <p:nvPr/>
        </p:nvGrpSpPr>
        <p:grpSpPr>
          <a:xfrm>
            <a:off x="4752697" y="2595175"/>
            <a:ext cx="808878" cy="2759670"/>
            <a:chOff x="4612997" y="2899975"/>
            <a:chExt cx="808878" cy="2759670"/>
          </a:xfrm>
        </p:grpSpPr>
        <p:sp>
          <p:nvSpPr>
            <p:cNvPr id="77" name="圆角矩形 76"/>
            <p:cNvSpPr/>
            <p:nvPr/>
          </p:nvSpPr>
          <p:spPr>
            <a:xfrm rot="5400000">
              <a:off x="3637601" y="3875371"/>
              <a:ext cx="2759670" cy="8088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4710217" y="3110453"/>
              <a:ext cx="609305" cy="598464"/>
              <a:chOff x="5661804" y="3340417"/>
              <a:chExt cx="609305" cy="598464"/>
            </a:xfrm>
          </p:grpSpPr>
          <p:sp>
            <p:nvSpPr>
              <p:cNvPr id="78" name="圆角矩形 77"/>
              <p:cNvSpPr/>
              <p:nvPr/>
            </p:nvSpPr>
            <p:spPr>
              <a:xfrm>
                <a:off x="5661804" y="3340417"/>
                <a:ext cx="598987" cy="5984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0" name="Object 12"/>
              <p:cNvGraphicFramePr>
                <a:graphicFrameLocks noChangeAspect="1"/>
              </p:cNvGraphicFramePr>
              <p:nvPr>
                <p:extLst>
                  <p:ext uri="{D42A27DB-BD31-4B8C-83A1-F6EECF244321}">
                    <p14:modId xmlns:p14="http://schemas.microsoft.com/office/powerpoint/2010/main" val="3190721058"/>
                  </p:ext>
                </p:extLst>
              </p:nvPr>
            </p:nvGraphicFramePr>
            <p:xfrm>
              <a:off x="5837722" y="3343862"/>
              <a:ext cx="433387" cy="487362"/>
            </p:xfrm>
            <a:graphic>
              <a:graphicData uri="http://schemas.openxmlformats.org/presentationml/2006/ole">
                <mc:AlternateContent xmlns:mc="http://schemas.openxmlformats.org/markup-compatibility/2006">
                  <mc:Choice xmlns:v="urn:schemas-microsoft-com:vml" Requires="v">
                    <p:oleObj spid="_x0000_s59344" name="方程式" r:id="rId20" imgW="203040" imgH="228600" progId="Equation.3">
                      <p:embed/>
                    </p:oleObj>
                  </mc:Choice>
                  <mc:Fallback>
                    <p:oleObj name="方程式" r:id="rId20" imgW="203040" imgH="228600" progId="Equation.3">
                      <p:embed/>
                      <p:pic>
                        <p:nvPicPr>
                          <p:cNvPr id="110" name="Object 12"/>
                          <p:cNvPicPr>
                            <a:picLocks noChangeAspect="1" noChangeArrowheads="1"/>
                          </p:cNvPicPr>
                          <p:nvPr/>
                        </p:nvPicPr>
                        <p:blipFill>
                          <a:blip r:embed="rId21"/>
                          <a:srcRect/>
                          <a:stretch>
                            <a:fillRect/>
                          </a:stretch>
                        </p:blipFill>
                        <p:spPr bwMode="auto">
                          <a:xfrm>
                            <a:off x="5837722" y="3343862"/>
                            <a:ext cx="4333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 name="组合 40"/>
            <p:cNvGrpSpPr/>
            <p:nvPr/>
          </p:nvGrpSpPr>
          <p:grpSpPr>
            <a:xfrm>
              <a:off x="4708580" y="3949537"/>
              <a:ext cx="598987" cy="598464"/>
              <a:chOff x="6627004" y="3340417"/>
              <a:chExt cx="598987" cy="598464"/>
            </a:xfrm>
          </p:grpSpPr>
          <p:sp>
            <p:nvSpPr>
              <p:cNvPr id="79" name="圆角矩形 78"/>
              <p:cNvSpPr/>
              <p:nvPr/>
            </p:nvSpPr>
            <p:spPr>
              <a:xfrm>
                <a:off x="6627004" y="3340417"/>
                <a:ext cx="598987" cy="5984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1" name="Object 12"/>
              <p:cNvGraphicFramePr>
                <a:graphicFrameLocks noChangeAspect="1"/>
              </p:cNvGraphicFramePr>
              <p:nvPr>
                <p:extLst>
                  <p:ext uri="{D42A27DB-BD31-4B8C-83A1-F6EECF244321}">
                    <p14:modId xmlns:p14="http://schemas.microsoft.com/office/powerpoint/2010/main" val="635224564"/>
                  </p:ext>
                </p:extLst>
              </p:nvPr>
            </p:nvGraphicFramePr>
            <p:xfrm>
              <a:off x="6768982" y="3341624"/>
              <a:ext cx="433387" cy="487363"/>
            </p:xfrm>
            <a:graphic>
              <a:graphicData uri="http://schemas.openxmlformats.org/presentationml/2006/ole">
                <mc:AlternateContent xmlns:mc="http://schemas.openxmlformats.org/markup-compatibility/2006">
                  <mc:Choice xmlns:v="urn:schemas-microsoft-com:vml" Requires="v">
                    <p:oleObj spid="_x0000_s59345" name="方程式" r:id="rId22" imgW="203040" imgH="228600" progId="Equation.3">
                      <p:embed/>
                    </p:oleObj>
                  </mc:Choice>
                  <mc:Fallback>
                    <p:oleObj name="方程式" r:id="rId22" imgW="203040" imgH="228600" progId="Equation.3">
                      <p:embed/>
                      <p:pic>
                        <p:nvPicPr>
                          <p:cNvPr id="111" name="Object 12"/>
                          <p:cNvPicPr>
                            <a:picLocks noChangeAspect="1" noChangeArrowheads="1"/>
                          </p:cNvPicPr>
                          <p:nvPr/>
                        </p:nvPicPr>
                        <p:blipFill>
                          <a:blip r:embed="rId23"/>
                          <a:srcRect/>
                          <a:stretch>
                            <a:fillRect/>
                          </a:stretch>
                        </p:blipFill>
                        <p:spPr bwMode="auto">
                          <a:xfrm>
                            <a:off x="6768982" y="3341624"/>
                            <a:ext cx="433387"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2" name="组合 41"/>
            <p:cNvGrpSpPr/>
            <p:nvPr/>
          </p:nvGrpSpPr>
          <p:grpSpPr>
            <a:xfrm>
              <a:off x="4720535" y="4826814"/>
              <a:ext cx="598987" cy="598464"/>
              <a:chOff x="7554104" y="3340417"/>
              <a:chExt cx="598987" cy="598464"/>
            </a:xfrm>
          </p:grpSpPr>
          <p:sp>
            <p:nvSpPr>
              <p:cNvPr id="80" name="圆角矩形 79"/>
              <p:cNvSpPr/>
              <p:nvPr/>
            </p:nvSpPr>
            <p:spPr>
              <a:xfrm>
                <a:off x="7554104" y="3340417"/>
                <a:ext cx="598987" cy="5984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2" name="Object 12"/>
              <p:cNvGraphicFramePr>
                <a:graphicFrameLocks noChangeAspect="1"/>
              </p:cNvGraphicFramePr>
              <p:nvPr>
                <p:extLst>
                  <p:ext uri="{D42A27DB-BD31-4B8C-83A1-F6EECF244321}">
                    <p14:modId xmlns:p14="http://schemas.microsoft.com/office/powerpoint/2010/main" val="1538108516"/>
                  </p:ext>
                </p:extLst>
              </p:nvPr>
            </p:nvGraphicFramePr>
            <p:xfrm>
              <a:off x="7696701" y="3367419"/>
              <a:ext cx="433387" cy="487362"/>
            </p:xfrm>
            <a:graphic>
              <a:graphicData uri="http://schemas.openxmlformats.org/presentationml/2006/ole">
                <mc:AlternateContent xmlns:mc="http://schemas.openxmlformats.org/markup-compatibility/2006">
                  <mc:Choice xmlns:v="urn:schemas-microsoft-com:vml" Requires="v">
                    <p:oleObj spid="_x0000_s59346" name="方程式" r:id="rId24" imgW="203040" imgH="228600" progId="Equation.3">
                      <p:embed/>
                    </p:oleObj>
                  </mc:Choice>
                  <mc:Fallback>
                    <p:oleObj name="方程式" r:id="rId24" imgW="203040" imgH="228600" progId="Equation.3">
                      <p:embed/>
                      <p:pic>
                        <p:nvPicPr>
                          <p:cNvPr id="112" name="Object 12"/>
                          <p:cNvPicPr>
                            <a:picLocks noChangeAspect="1" noChangeArrowheads="1"/>
                          </p:cNvPicPr>
                          <p:nvPr/>
                        </p:nvPicPr>
                        <p:blipFill>
                          <a:blip r:embed="rId25"/>
                          <a:srcRect/>
                          <a:stretch>
                            <a:fillRect/>
                          </a:stretch>
                        </p:blipFill>
                        <p:spPr bwMode="auto">
                          <a:xfrm>
                            <a:off x="7696701" y="3367419"/>
                            <a:ext cx="4333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44" name="组合 43"/>
          <p:cNvGrpSpPr/>
          <p:nvPr/>
        </p:nvGrpSpPr>
        <p:grpSpPr>
          <a:xfrm>
            <a:off x="4541478" y="5622073"/>
            <a:ext cx="1504623" cy="949325"/>
            <a:chOff x="4741381" y="5797963"/>
            <a:chExt cx="1504623" cy="949325"/>
          </a:xfrm>
        </p:grpSpPr>
        <p:graphicFrame>
          <p:nvGraphicFramePr>
            <p:cNvPr id="117" name="Object 12"/>
            <p:cNvGraphicFramePr>
              <a:graphicFrameLocks noChangeAspect="1"/>
            </p:cNvGraphicFramePr>
            <p:nvPr>
              <p:extLst>
                <p:ext uri="{D42A27DB-BD31-4B8C-83A1-F6EECF244321}">
                  <p14:modId xmlns:p14="http://schemas.microsoft.com/office/powerpoint/2010/main" val="2264976151"/>
                </p:ext>
              </p:extLst>
            </p:nvPr>
          </p:nvGraphicFramePr>
          <p:xfrm>
            <a:off x="5377642" y="5797963"/>
            <a:ext cx="868362" cy="949325"/>
          </p:xfrm>
          <a:graphic>
            <a:graphicData uri="http://schemas.openxmlformats.org/presentationml/2006/ole">
              <mc:AlternateContent xmlns:mc="http://schemas.openxmlformats.org/markup-compatibility/2006">
                <mc:Choice xmlns:v="urn:schemas-microsoft-com:vml" Requires="v">
                  <p:oleObj spid="_x0000_s59347" name="方程式" r:id="rId26" imgW="406080" imgH="444240" progId="Equation.3">
                    <p:embed/>
                  </p:oleObj>
                </mc:Choice>
                <mc:Fallback>
                  <p:oleObj name="方程式" r:id="rId26" imgW="406080" imgH="444240" progId="Equation.3">
                    <p:embed/>
                    <p:pic>
                      <p:nvPicPr>
                        <p:cNvPr id="117" name="Object 12"/>
                        <p:cNvPicPr>
                          <a:picLocks noChangeAspect="1" noChangeArrowheads="1"/>
                        </p:cNvPicPr>
                        <p:nvPr/>
                      </p:nvPicPr>
                      <p:blipFill>
                        <a:blip r:embed="rId27"/>
                        <a:srcRect/>
                        <a:stretch>
                          <a:fillRect/>
                        </a:stretch>
                      </p:blipFill>
                      <p:spPr bwMode="auto">
                        <a:xfrm>
                          <a:off x="5377642" y="5797963"/>
                          <a:ext cx="868362"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3" name="组合 42"/>
            <p:cNvGrpSpPr/>
            <p:nvPr/>
          </p:nvGrpSpPr>
          <p:grpSpPr>
            <a:xfrm>
              <a:off x="4741381" y="5959533"/>
              <a:ext cx="595086" cy="595086"/>
              <a:chOff x="4296881" y="5400733"/>
              <a:chExt cx="595086" cy="595086"/>
            </a:xfrm>
          </p:grpSpPr>
          <p:sp>
            <p:nvSpPr>
              <p:cNvPr id="91" name="橢圓 6"/>
              <p:cNvSpPr/>
              <p:nvPr/>
            </p:nvSpPr>
            <p:spPr>
              <a:xfrm>
                <a:off x="4296881" y="5400733"/>
                <a:ext cx="595086" cy="595086"/>
              </a:xfrm>
              <a:prstGeom prst="ellipse">
                <a:avLst/>
              </a:prstGeom>
              <a:solidFill>
                <a:srgbClr val="FFCCFF"/>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graphicFrame>
            <p:nvGraphicFramePr>
              <p:cNvPr id="92" name="Object 12"/>
              <p:cNvGraphicFramePr>
                <a:graphicFrameLocks noChangeAspect="1"/>
              </p:cNvGraphicFramePr>
              <p:nvPr>
                <p:extLst>
                  <p:ext uri="{D42A27DB-BD31-4B8C-83A1-F6EECF244321}">
                    <p14:modId xmlns:p14="http://schemas.microsoft.com/office/powerpoint/2010/main" val="154461580"/>
                  </p:ext>
                </p:extLst>
              </p:nvPr>
            </p:nvGraphicFramePr>
            <p:xfrm>
              <a:off x="4437599" y="5491612"/>
              <a:ext cx="385763" cy="387350"/>
            </p:xfrm>
            <a:graphic>
              <a:graphicData uri="http://schemas.openxmlformats.org/presentationml/2006/ole">
                <mc:AlternateContent xmlns:mc="http://schemas.openxmlformats.org/markup-compatibility/2006">
                  <mc:Choice xmlns:v="urn:schemas-microsoft-com:vml" Requires="v">
                    <p:oleObj spid="_x0000_s59348" name="方程式" r:id="rId28" imgW="139680" imgH="139680" progId="Equation.3">
                      <p:embed/>
                    </p:oleObj>
                  </mc:Choice>
                  <mc:Fallback>
                    <p:oleObj name="方程式" r:id="rId28" imgW="139680" imgH="139680" progId="Equation.3">
                      <p:embed/>
                      <p:pic>
                        <p:nvPicPr>
                          <p:cNvPr id="115" name="Object 12"/>
                          <p:cNvPicPr>
                            <a:picLocks noChangeAspect="1" noChangeArrowheads="1"/>
                          </p:cNvPicPr>
                          <p:nvPr/>
                        </p:nvPicPr>
                        <p:blipFill>
                          <a:blip r:embed="rId29"/>
                          <a:srcRect/>
                          <a:stretch>
                            <a:fillRect/>
                          </a:stretch>
                        </p:blipFill>
                        <p:spPr bwMode="auto">
                          <a:xfrm>
                            <a:off x="4437599" y="5491612"/>
                            <a:ext cx="385763" cy="387350"/>
                          </a:xfrm>
                          <a:prstGeom prst="rect">
                            <a:avLst/>
                          </a:prstGeom>
                          <a:noFill/>
                          <a:extLst/>
                        </p:spPr>
                      </p:pic>
                    </p:oleObj>
                  </mc:Fallback>
                </mc:AlternateContent>
              </a:graphicData>
            </a:graphic>
          </p:graphicFrame>
        </p:grpSp>
      </p:grpSp>
      <p:graphicFrame>
        <p:nvGraphicFramePr>
          <p:cNvPr id="153" name="Object 12"/>
          <p:cNvGraphicFramePr>
            <a:graphicFrameLocks noChangeAspect="1"/>
          </p:cNvGraphicFramePr>
          <p:nvPr>
            <p:extLst>
              <p:ext uri="{D42A27DB-BD31-4B8C-83A1-F6EECF244321}">
                <p14:modId xmlns:p14="http://schemas.microsoft.com/office/powerpoint/2010/main" val="3624125105"/>
              </p:ext>
            </p:extLst>
          </p:nvPr>
        </p:nvGraphicFramePr>
        <p:xfrm>
          <a:off x="3128233" y="4654206"/>
          <a:ext cx="242888" cy="298450"/>
        </p:xfrm>
        <a:graphic>
          <a:graphicData uri="http://schemas.openxmlformats.org/presentationml/2006/ole">
            <mc:AlternateContent xmlns:mc="http://schemas.openxmlformats.org/markup-compatibility/2006">
              <mc:Choice xmlns:v="urn:schemas-microsoft-com:vml" Requires="v">
                <p:oleObj spid="_x0000_s59349" name="方程式" r:id="rId30" imgW="114120" imgH="139680" progId="Equation.3">
                  <p:embed/>
                </p:oleObj>
              </mc:Choice>
              <mc:Fallback>
                <p:oleObj name="方程式" r:id="rId30" imgW="114120" imgH="139680" progId="Equation.3">
                  <p:embed/>
                  <p:pic>
                    <p:nvPicPr>
                      <p:cNvPr id="104" name="Object 12"/>
                      <p:cNvPicPr>
                        <a:picLocks noChangeAspect="1" noChangeArrowheads="1"/>
                      </p:cNvPicPr>
                      <p:nvPr/>
                    </p:nvPicPr>
                    <p:blipFill>
                      <a:blip r:embed="rId18"/>
                      <a:srcRect/>
                      <a:stretch>
                        <a:fillRect/>
                      </a:stretch>
                    </p:blipFill>
                    <p:spPr bwMode="auto">
                      <a:xfrm>
                        <a:off x="3128233" y="4654206"/>
                        <a:ext cx="24288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54" name="直線單箭頭接點 10"/>
          <p:cNvCxnSpPr>
            <a:stCxn id="75" idx="3"/>
            <a:endCxn id="72" idx="2"/>
          </p:cNvCxnSpPr>
          <p:nvPr/>
        </p:nvCxnSpPr>
        <p:spPr>
          <a:xfrm flipV="1">
            <a:off x="2086456" y="3944875"/>
            <a:ext cx="863186" cy="2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10"/>
          <p:cNvCxnSpPr>
            <a:stCxn id="76" idx="3"/>
            <a:endCxn id="73" idx="2"/>
          </p:cNvCxnSpPr>
          <p:nvPr/>
        </p:nvCxnSpPr>
        <p:spPr>
          <a:xfrm>
            <a:off x="2086455" y="4796701"/>
            <a:ext cx="863187" cy="16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6695931" y="2781608"/>
            <a:ext cx="595086" cy="595086"/>
            <a:chOff x="6810231" y="3035608"/>
            <a:chExt cx="595086" cy="595086"/>
          </a:xfrm>
          <a:solidFill>
            <a:srgbClr val="FFCCFF"/>
          </a:solidFill>
        </p:grpSpPr>
        <p:sp>
          <p:nvSpPr>
            <p:cNvPr id="156" name="橢圓 6"/>
            <p:cNvSpPr/>
            <p:nvPr/>
          </p:nvSpPr>
          <p:spPr>
            <a:xfrm>
              <a:off x="6810231" y="3035608"/>
              <a:ext cx="595086" cy="595086"/>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graphicFrame>
          <p:nvGraphicFramePr>
            <p:cNvPr id="157" name="Object 12"/>
            <p:cNvGraphicFramePr>
              <a:graphicFrameLocks noChangeAspect="1"/>
            </p:cNvGraphicFramePr>
            <p:nvPr>
              <p:extLst>
                <p:ext uri="{D42A27DB-BD31-4B8C-83A1-F6EECF244321}">
                  <p14:modId xmlns:p14="http://schemas.microsoft.com/office/powerpoint/2010/main" val="1426598178"/>
                </p:ext>
              </p:extLst>
            </p:nvPr>
          </p:nvGraphicFramePr>
          <p:xfrm>
            <a:off x="6955289" y="3144572"/>
            <a:ext cx="350837" cy="352425"/>
          </p:xfrm>
          <a:graphic>
            <a:graphicData uri="http://schemas.openxmlformats.org/presentationml/2006/ole">
              <mc:AlternateContent xmlns:mc="http://schemas.openxmlformats.org/markup-compatibility/2006">
                <mc:Choice xmlns:v="urn:schemas-microsoft-com:vml" Requires="v">
                  <p:oleObj spid="_x0000_s59350" name="方程式" r:id="rId31" imgW="126720" imgH="126720" progId="Equation.3">
                    <p:embed/>
                  </p:oleObj>
                </mc:Choice>
                <mc:Fallback>
                  <p:oleObj name="方程式" r:id="rId31" imgW="126720" imgH="126720" progId="Equation.3">
                    <p:embed/>
                    <p:pic>
                      <p:nvPicPr>
                        <p:cNvPr id="120" name="Object 12"/>
                        <p:cNvPicPr>
                          <a:picLocks noChangeAspect="1" noChangeArrowheads="1"/>
                        </p:cNvPicPr>
                        <p:nvPr/>
                      </p:nvPicPr>
                      <p:blipFill>
                        <a:blip r:embed="rId32"/>
                        <a:srcRect/>
                        <a:stretch>
                          <a:fillRect/>
                        </a:stretch>
                      </p:blipFill>
                      <p:spPr bwMode="auto">
                        <a:xfrm>
                          <a:off x="6955289" y="3144572"/>
                          <a:ext cx="350837" cy="352425"/>
                        </a:xfrm>
                        <a:prstGeom prst="rect">
                          <a:avLst/>
                        </a:prstGeom>
                        <a:noFill/>
                        <a:extLst/>
                      </p:spPr>
                    </p:pic>
                  </p:oleObj>
                </mc:Fallback>
              </mc:AlternateContent>
            </a:graphicData>
          </a:graphic>
        </p:graphicFrame>
      </p:grpSp>
      <p:grpSp>
        <p:nvGrpSpPr>
          <p:cNvPr id="158" name="组合 157"/>
          <p:cNvGrpSpPr/>
          <p:nvPr/>
        </p:nvGrpSpPr>
        <p:grpSpPr>
          <a:xfrm>
            <a:off x="6695931" y="3657908"/>
            <a:ext cx="595086" cy="595086"/>
            <a:chOff x="6810231" y="3035608"/>
            <a:chExt cx="595086" cy="595086"/>
          </a:xfrm>
          <a:solidFill>
            <a:srgbClr val="FFCCFF"/>
          </a:solidFill>
        </p:grpSpPr>
        <p:sp>
          <p:nvSpPr>
            <p:cNvPr id="159" name="橢圓 6"/>
            <p:cNvSpPr/>
            <p:nvPr/>
          </p:nvSpPr>
          <p:spPr>
            <a:xfrm>
              <a:off x="6810231" y="3035608"/>
              <a:ext cx="595086" cy="595086"/>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graphicFrame>
          <p:nvGraphicFramePr>
            <p:cNvPr id="160" name="Object 12"/>
            <p:cNvGraphicFramePr>
              <a:graphicFrameLocks noChangeAspect="1"/>
            </p:cNvGraphicFramePr>
            <p:nvPr>
              <p:extLst>
                <p:ext uri="{D42A27DB-BD31-4B8C-83A1-F6EECF244321}">
                  <p14:modId xmlns:p14="http://schemas.microsoft.com/office/powerpoint/2010/main" val="3279535783"/>
                </p:ext>
              </p:extLst>
            </p:nvPr>
          </p:nvGraphicFramePr>
          <p:xfrm>
            <a:off x="6955289" y="3144572"/>
            <a:ext cx="350837" cy="352425"/>
          </p:xfrm>
          <a:graphic>
            <a:graphicData uri="http://schemas.openxmlformats.org/presentationml/2006/ole">
              <mc:AlternateContent xmlns:mc="http://schemas.openxmlformats.org/markup-compatibility/2006">
                <mc:Choice xmlns:v="urn:schemas-microsoft-com:vml" Requires="v">
                  <p:oleObj spid="_x0000_s59351" name="方程式" r:id="rId33" imgW="126720" imgH="126720" progId="Equation.3">
                    <p:embed/>
                  </p:oleObj>
                </mc:Choice>
                <mc:Fallback>
                  <p:oleObj name="方程式" r:id="rId33" imgW="126720" imgH="126720" progId="Equation.3">
                    <p:embed/>
                    <p:pic>
                      <p:nvPicPr>
                        <p:cNvPr id="157" name="Object 12"/>
                        <p:cNvPicPr>
                          <a:picLocks noChangeAspect="1" noChangeArrowheads="1"/>
                        </p:cNvPicPr>
                        <p:nvPr/>
                      </p:nvPicPr>
                      <p:blipFill>
                        <a:blip r:embed="rId32"/>
                        <a:srcRect/>
                        <a:stretch>
                          <a:fillRect/>
                        </a:stretch>
                      </p:blipFill>
                      <p:spPr bwMode="auto">
                        <a:xfrm>
                          <a:off x="6955289" y="3144572"/>
                          <a:ext cx="350837" cy="352425"/>
                        </a:xfrm>
                        <a:prstGeom prst="rect">
                          <a:avLst/>
                        </a:prstGeom>
                        <a:noFill/>
                        <a:extLst/>
                      </p:spPr>
                    </p:pic>
                  </p:oleObj>
                </mc:Fallback>
              </mc:AlternateContent>
            </a:graphicData>
          </a:graphic>
        </p:graphicFrame>
      </p:grpSp>
      <p:grpSp>
        <p:nvGrpSpPr>
          <p:cNvPr id="161" name="组合 160"/>
          <p:cNvGrpSpPr/>
          <p:nvPr/>
        </p:nvGrpSpPr>
        <p:grpSpPr>
          <a:xfrm>
            <a:off x="6708631" y="4534208"/>
            <a:ext cx="595086" cy="595086"/>
            <a:chOff x="6810231" y="3035608"/>
            <a:chExt cx="595086" cy="595086"/>
          </a:xfrm>
          <a:solidFill>
            <a:srgbClr val="FFCCFF"/>
          </a:solidFill>
        </p:grpSpPr>
        <p:sp>
          <p:nvSpPr>
            <p:cNvPr id="162" name="橢圓 6"/>
            <p:cNvSpPr/>
            <p:nvPr/>
          </p:nvSpPr>
          <p:spPr>
            <a:xfrm>
              <a:off x="6810231" y="3035608"/>
              <a:ext cx="595086" cy="595086"/>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graphicFrame>
          <p:nvGraphicFramePr>
            <p:cNvPr id="163" name="Object 12"/>
            <p:cNvGraphicFramePr>
              <a:graphicFrameLocks noChangeAspect="1"/>
            </p:cNvGraphicFramePr>
            <p:nvPr>
              <p:extLst>
                <p:ext uri="{D42A27DB-BD31-4B8C-83A1-F6EECF244321}">
                  <p14:modId xmlns:p14="http://schemas.microsoft.com/office/powerpoint/2010/main" val="67120057"/>
                </p:ext>
              </p:extLst>
            </p:nvPr>
          </p:nvGraphicFramePr>
          <p:xfrm>
            <a:off x="6955289" y="3144572"/>
            <a:ext cx="350837" cy="352425"/>
          </p:xfrm>
          <a:graphic>
            <a:graphicData uri="http://schemas.openxmlformats.org/presentationml/2006/ole">
              <mc:AlternateContent xmlns:mc="http://schemas.openxmlformats.org/markup-compatibility/2006">
                <mc:Choice xmlns:v="urn:schemas-microsoft-com:vml" Requires="v">
                  <p:oleObj spid="_x0000_s59352" name="方程式" r:id="rId34" imgW="126720" imgH="126720" progId="Equation.3">
                    <p:embed/>
                  </p:oleObj>
                </mc:Choice>
                <mc:Fallback>
                  <p:oleObj name="方程式" r:id="rId34" imgW="126720" imgH="126720" progId="Equation.3">
                    <p:embed/>
                    <p:pic>
                      <p:nvPicPr>
                        <p:cNvPr id="160" name="Object 12"/>
                        <p:cNvPicPr>
                          <a:picLocks noChangeAspect="1" noChangeArrowheads="1"/>
                        </p:cNvPicPr>
                        <p:nvPr/>
                      </p:nvPicPr>
                      <p:blipFill>
                        <a:blip r:embed="rId32"/>
                        <a:srcRect/>
                        <a:stretch>
                          <a:fillRect/>
                        </a:stretch>
                      </p:blipFill>
                      <p:spPr bwMode="auto">
                        <a:xfrm>
                          <a:off x="6955289" y="3144572"/>
                          <a:ext cx="350837" cy="352425"/>
                        </a:xfrm>
                        <a:prstGeom prst="rect">
                          <a:avLst/>
                        </a:prstGeom>
                        <a:noFill/>
                        <a:extLst/>
                      </p:spPr>
                    </p:pic>
                  </p:oleObj>
                </mc:Fallback>
              </mc:AlternateContent>
            </a:graphicData>
          </a:graphic>
        </p:graphicFrame>
      </p:grpSp>
      <p:grpSp>
        <p:nvGrpSpPr>
          <p:cNvPr id="164" name="组合 163"/>
          <p:cNvGrpSpPr/>
          <p:nvPr/>
        </p:nvGrpSpPr>
        <p:grpSpPr>
          <a:xfrm>
            <a:off x="8079501" y="2584871"/>
            <a:ext cx="808878" cy="2759670"/>
            <a:chOff x="4612997" y="2899975"/>
            <a:chExt cx="808878" cy="2759670"/>
          </a:xfrm>
        </p:grpSpPr>
        <p:sp>
          <p:nvSpPr>
            <p:cNvPr id="165" name="圆角矩形 164"/>
            <p:cNvSpPr/>
            <p:nvPr/>
          </p:nvSpPr>
          <p:spPr>
            <a:xfrm rot="5400000">
              <a:off x="3637601" y="3875371"/>
              <a:ext cx="2759670" cy="8088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圆角矩形 172"/>
            <p:cNvSpPr/>
            <p:nvPr/>
          </p:nvSpPr>
          <p:spPr>
            <a:xfrm>
              <a:off x="4710217" y="3110453"/>
              <a:ext cx="598987" cy="5984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圆角矩形 170"/>
            <p:cNvSpPr/>
            <p:nvPr/>
          </p:nvSpPr>
          <p:spPr>
            <a:xfrm>
              <a:off x="4708580" y="3949537"/>
              <a:ext cx="598987" cy="5984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圆角矩形 168"/>
            <p:cNvSpPr/>
            <p:nvPr/>
          </p:nvSpPr>
          <p:spPr>
            <a:xfrm>
              <a:off x="4720535" y="4826814"/>
              <a:ext cx="598987" cy="5984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5" name="直線單箭頭接點 10"/>
          <p:cNvCxnSpPr/>
          <p:nvPr/>
        </p:nvCxnSpPr>
        <p:spPr>
          <a:xfrm flipV="1">
            <a:off x="7307796" y="3078660"/>
            <a:ext cx="861546" cy="70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0"/>
          <p:cNvCxnSpPr/>
          <p:nvPr/>
        </p:nvCxnSpPr>
        <p:spPr>
          <a:xfrm flipV="1">
            <a:off x="7306156" y="3932175"/>
            <a:ext cx="863186" cy="2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0"/>
          <p:cNvCxnSpPr/>
          <p:nvPr/>
        </p:nvCxnSpPr>
        <p:spPr>
          <a:xfrm>
            <a:off x="7306155" y="4784001"/>
            <a:ext cx="863187" cy="16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8" name="矩形 177"/>
          <p:cNvSpPr/>
          <p:nvPr/>
        </p:nvSpPr>
        <p:spPr>
          <a:xfrm>
            <a:off x="2299646" y="3506497"/>
            <a:ext cx="493752" cy="461665"/>
          </a:xfrm>
          <a:prstGeom prst="rect">
            <a:avLst/>
          </a:prstGeom>
        </p:spPr>
        <p:txBody>
          <a:bodyPr wrap="square">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1</a:t>
            </a:r>
            <a:endParaRPr lang="zh-TW" altLang="en-US" sz="2400" b="1" dirty="0">
              <a:solidFill>
                <a:srgbClr val="FF0000"/>
              </a:solidFill>
              <a:latin typeface="微软雅黑" panose="020B0503020204020204" pitchFamily="34" charset="-122"/>
              <a:ea typeface="微软雅黑" panose="020B0503020204020204" pitchFamily="34" charset="-122"/>
            </a:endParaRPr>
          </a:p>
        </p:txBody>
      </p:sp>
      <p:sp>
        <p:nvSpPr>
          <p:cNvPr id="179" name="矩形 178"/>
          <p:cNvSpPr/>
          <p:nvPr/>
        </p:nvSpPr>
        <p:spPr>
          <a:xfrm>
            <a:off x="2236696" y="4370086"/>
            <a:ext cx="598153" cy="461665"/>
          </a:xfrm>
          <a:prstGeom prst="rect">
            <a:avLst/>
          </a:prstGeom>
        </p:spPr>
        <p:txBody>
          <a:bodyPr wrap="square">
            <a:spAutoFit/>
          </a:bodyPr>
          <a:lstStyle/>
          <a:p>
            <a:r>
              <a:rPr lang="en-US" altLang="zh-TW" sz="2400" b="1" dirty="0">
                <a:solidFill>
                  <a:srgbClr val="FF0000"/>
                </a:solidFill>
                <a:latin typeface="微软雅黑" panose="020B0503020204020204" pitchFamily="34" charset="-122"/>
                <a:ea typeface="微软雅黑" panose="020B0503020204020204" pitchFamily="34" charset="-122"/>
              </a:rPr>
              <a:t>-3</a:t>
            </a:r>
            <a:endParaRPr lang="zh-TW" altLang="en-US" sz="2400" b="1" dirty="0">
              <a:solidFill>
                <a:srgbClr val="FF0000"/>
              </a:solidFill>
              <a:latin typeface="微软雅黑" panose="020B0503020204020204" pitchFamily="34" charset="-122"/>
              <a:ea typeface="微软雅黑" panose="020B0503020204020204" pitchFamily="34" charset="-122"/>
            </a:endParaRPr>
          </a:p>
        </p:txBody>
      </p:sp>
      <p:cxnSp>
        <p:nvCxnSpPr>
          <p:cNvPr id="180" name="直線單箭頭接點 10"/>
          <p:cNvCxnSpPr/>
          <p:nvPr/>
        </p:nvCxnSpPr>
        <p:spPr>
          <a:xfrm flipV="1">
            <a:off x="3680531" y="3082165"/>
            <a:ext cx="1028088" cy="35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0"/>
          <p:cNvCxnSpPr/>
          <p:nvPr/>
        </p:nvCxnSpPr>
        <p:spPr>
          <a:xfrm flipV="1">
            <a:off x="3693881" y="3921650"/>
            <a:ext cx="1028088" cy="35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0"/>
          <p:cNvCxnSpPr/>
          <p:nvPr/>
        </p:nvCxnSpPr>
        <p:spPr>
          <a:xfrm flipV="1">
            <a:off x="3705352" y="4759616"/>
            <a:ext cx="1028088" cy="35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0"/>
          <p:cNvCxnSpPr/>
          <p:nvPr/>
        </p:nvCxnSpPr>
        <p:spPr>
          <a:xfrm flipV="1">
            <a:off x="5623765" y="3069759"/>
            <a:ext cx="1028088" cy="35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0"/>
          <p:cNvCxnSpPr/>
          <p:nvPr/>
        </p:nvCxnSpPr>
        <p:spPr>
          <a:xfrm flipV="1">
            <a:off x="5611581" y="3934350"/>
            <a:ext cx="1028088" cy="35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0"/>
          <p:cNvCxnSpPr/>
          <p:nvPr/>
        </p:nvCxnSpPr>
        <p:spPr>
          <a:xfrm flipV="1">
            <a:off x="5623052" y="4772316"/>
            <a:ext cx="1028088" cy="35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8100752" y="2887449"/>
            <a:ext cx="734496" cy="400110"/>
          </a:xfrm>
          <a:prstGeom prst="rect">
            <a:avLst/>
          </a:prstGeom>
        </p:spPr>
        <p:txBody>
          <a:bodyPr wrap="none">
            <a:spAutoFit/>
          </a:bodyPr>
          <a:lstStyle/>
          <a:p>
            <a:r>
              <a:rPr lang="en-US" altLang="zh-TW" sz="2000" b="1" dirty="0">
                <a:solidFill>
                  <a:srgbClr val="FF0000"/>
                </a:solidFill>
                <a:latin typeface="微软雅黑" panose="020B0503020204020204" pitchFamily="34" charset="-122"/>
                <a:ea typeface="微软雅黑" panose="020B0503020204020204" pitchFamily="34" charset="-122"/>
              </a:rPr>
              <a:t>0.88</a:t>
            </a:r>
            <a:endParaRPr lang="zh-TW" altLang="en-US" sz="2000" b="1" dirty="0">
              <a:solidFill>
                <a:srgbClr val="FF0000"/>
              </a:solidFill>
              <a:latin typeface="微软雅黑" panose="020B0503020204020204" pitchFamily="34" charset="-122"/>
              <a:ea typeface="微软雅黑" panose="020B0503020204020204" pitchFamily="34" charset="-122"/>
            </a:endParaRPr>
          </a:p>
        </p:txBody>
      </p:sp>
      <p:sp>
        <p:nvSpPr>
          <p:cNvPr id="148" name="矩形 147"/>
          <p:cNvSpPr/>
          <p:nvPr/>
        </p:nvSpPr>
        <p:spPr>
          <a:xfrm>
            <a:off x="8112419" y="3712251"/>
            <a:ext cx="734496" cy="400110"/>
          </a:xfrm>
          <a:prstGeom prst="rect">
            <a:avLst/>
          </a:prstGeom>
        </p:spPr>
        <p:txBody>
          <a:bodyPr wrap="none">
            <a:spAutoFit/>
          </a:bodyPr>
          <a:lstStyle/>
          <a:p>
            <a:r>
              <a:rPr lang="en-US" altLang="zh-TW" sz="2000" b="1" dirty="0">
                <a:solidFill>
                  <a:srgbClr val="FF0000"/>
                </a:solidFill>
                <a:latin typeface="微软雅黑" panose="020B0503020204020204" pitchFamily="34" charset="-122"/>
                <a:ea typeface="微软雅黑" panose="020B0503020204020204" pitchFamily="34" charset="-122"/>
              </a:rPr>
              <a:t>0.12</a:t>
            </a:r>
            <a:endParaRPr lang="zh-TW" altLang="en-US" sz="2000" b="1" dirty="0">
              <a:solidFill>
                <a:srgbClr val="FF0000"/>
              </a:solidFill>
              <a:latin typeface="微软雅黑" panose="020B0503020204020204" pitchFamily="34" charset="-122"/>
              <a:ea typeface="微软雅黑" panose="020B0503020204020204" pitchFamily="34" charset="-122"/>
            </a:endParaRPr>
          </a:p>
        </p:txBody>
      </p:sp>
      <p:sp>
        <p:nvSpPr>
          <p:cNvPr id="186" name="矩形 185"/>
          <p:cNvSpPr/>
          <p:nvPr/>
        </p:nvSpPr>
        <p:spPr>
          <a:xfrm>
            <a:off x="8191761" y="4561864"/>
            <a:ext cx="793536" cy="461665"/>
          </a:xfrm>
          <a:prstGeom prst="rect">
            <a:avLst/>
          </a:prstGeom>
        </p:spPr>
        <p:txBody>
          <a:bodyPr wrap="square">
            <a:spAutoFit/>
          </a:bodyPr>
          <a:lstStyle/>
          <a:p>
            <a:r>
              <a:rPr lang="en-US" altLang="zh-TW" sz="2400" b="1" dirty="0">
                <a:solidFill>
                  <a:srgbClr val="FF0000"/>
                </a:solidFill>
                <a:latin typeface="微软雅黑" panose="020B0503020204020204" pitchFamily="34" charset="-122"/>
                <a:ea typeface="微软雅黑" panose="020B0503020204020204" pitchFamily="34" charset="-122"/>
              </a:rPr>
              <a:t>≈0</a:t>
            </a:r>
            <a:endParaRPr lang="zh-TW" altLang="en-US" sz="2400" b="1" dirty="0">
              <a:solidFill>
                <a:srgbClr val="FF0000"/>
              </a:solidFill>
              <a:latin typeface="微软雅黑" panose="020B0503020204020204" pitchFamily="34" charset="-122"/>
              <a:ea typeface="微软雅黑" panose="020B0503020204020204" pitchFamily="34" charset="-122"/>
            </a:endParaRPr>
          </a:p>
        </p:txBody>
      </p:sp>
      <p:cxnSp>
        <p:nvCxnSpPr>
          <p:cNvPr id="49" name="曲线连接符 48"/>
          <p:cNvCxnSpPr>
            <a:stCxn id="98" idx="6"/>
            <a:endCxn id="91" idx="2"/>
          </p:cNvCxnSpPr>
          <p:nvPr/>
        </p:nvCxnSpPr>
        <p:spPr>
          <a:xfrm>
            <a:off x="3544728" y="3091360"/>
            <a:ext cx="996750" cy="2989826"/>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曲线连接符 186"/>
          <p:cNvCxnSpPr>
            <a:stCxn id="72" idx="6"/>
            <a:endCxn id="91" idx="2"/>
          </p:cNvCxnSpPr>
          <p:nvPr/>
        </p:nvCxnSpPr>
        <p:spPr>
          <a:xfrm>
            <a:off x="3544728" y="3944875"/>
            <a:ext cx="996750" cy="2136311"/>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曲线连接符 187"/>
          <p:cNvCxnSpPr>
            <a:stCxn id="73" idx="6"/>
            <a:endCxn id="91" idx="2"/>
          </p:cNvCxnSpPr>
          <p:nvPr/>
        </p:nvCxnSpPr>
        <p:spPr>
          <a:xfrm>
            <a:off x="3544728" y="4798390"/>
            <a:ext cx="996750" cy="1282796"/>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曲线连接符 188"/>
          <p:cNvCxnSpPr>
            <a:stCxn id="117" idx="3"/>
            <a:endCxn id="156" idx="2"/>
          </p:cNvCxnSpPr>
          <p:nvPr/>
        </p:nvCxnSpPr>
        <p:spPr>
          <a:xfrm flipV="1">
            <a:off x="6046101" y="3079151"/>
            <a:ext cx="649830" cy="3017584"/>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曲线连接符 192"/>
          <p:cNvCxnSpPr>
            <a:stCxn id="117" idx="3"/>
            <a:endCxn id="159" idx="2"/>
          </p:cNvCxnSpPr>
          <p:nvPr/>
        </p:nvCxnSpPr>
        <p:spPr>
          <a:xfrm flipV="1">
            <a:off x="6046101" y="3955451"/>
            <a:ext cx="649830" cy="2141284"/>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曲线连接符 203"/>
          <p:cNvCxnSpPr>
            <a:stCxn id="117" idx="3"/>
            <a:endCxn id="162" idx="2"/>
          </p:cNvCxnSpPr>
          <p:nvPr/>
        </p:nvCxnSpPr>
        <p:spPr>
          <a:xfrm flipV="1">
            <a:off x="6046101" y="4831751"/>
            <a:ext cx="662530" cy="1264984"/>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35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par>
                                <p:cTn id="8" presetID="10" presetClass="entr" presetSubtype="0" fill="hold" nodeType="withEffect">
                                  <p:stCondLst>
                                    <p:cond delay="0"/>
                                  </p:stCondLst>
                                  <p:childTnLst>
                                    <p:set>
                                      <p:cBhvr>
                                        <p:cTn id="9" dur="1" fill="hold">
                                          <p:stCondLst>
                                            <p:cond delay="0"/>
                                          </p:stCondLst>
                                        </p:cTn>
                                        <p:tgtEl>
                                          <p:spTgt spid="181"/>
                                        </p:tgtEl>
                                        <p:attrNameLst>
                                          <p:attrName>style.visibility</p:attrName>
                                        </p:attrNameLst>
                                      </p:cBhvr>
                                      <p:to>
                                        <p:strVal val="visible"/>
                                      </p:to>
                                    </p:set>
                                    <p:animEffect transition="in" filter="fade">
                                      <p:cBhvr>
                                        <p:cTn id="10" dur="500"/>
                                        <p:tgtEl>
                                          <p:spTgt spid="181"/>
                                        </p:tgtEl>
                                      </p:cBhvr>
                                    </p:animEffect>
                                  </p:childTnLst>
                                </p:cTn>
                              </p:par>
                              <p:par>
                                <p:cTn id="11" presetID="10" presetClass="entr" presetSubtype="0" fill="hold" nodeType="withEffect">
                                  <p:stCondLst>
                                    <p:cond delay="0"/>
                                  </p:stCondLst>
                                  <p:childTnLst>
                                    <p:set>
                                      <p:cBhvr>
                                        <p:cTn id="12" dur="1" fill="hold">
                                          <p:stCondLst>
                                            <p:cond delay="0"/>
                                          </p:stCondLst>
                                        </p:cTn>
                                        <p:tgtEl>
                                          <p:spTgt spid="180"/>
                                        </p:tgtEl>
                                        <p:attrNameLst>
                                          <p:attrName>style.visibility</p:attrName>
                                        </p:attrNameLst>
                                      </p:cBhvr>
                                      <p:to>
                                        <p:strVal val="visible"/>
                                      </p:to>
                                    </p:set>
                                    <p:animEffect transition="in" filter="fade">
                                      <p:cBhvr>
                                        <p:cTn id="13" dur="500"/>
                                        <p:tgtEl>
                                          <p:spTgt spid="180"/>
                                        </p:tgtEl>
                                      </p:cBhvr>
                                    </p:animEffect>
                                  </p:childTnLst>
                                </p:cTn>
                              </p:par>
                              <p:par>
                                <p:cTn id="14" presetID="10"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7"/>
                                        </p:tgtEl>
                                        <p:attrNameLst>
                                          <p:attrName>style.visibility</p:attrName>
                                        </p:attrNameLst>
                                      </p:cBhvr>
                                      <p:to>
                                        <p:strVal val="visible"/>
                                      </p:to>
                                    </p:set>
                                    <p:animEffect transition="in" filter="fade">
                                      <p:cBhvr>
                                        <p:cTn id="21" dur="500"/>
                                        <p:tgtEl>
                                          <p:spTgt spid="187"/>
                                        </p:tgtEl>
                                      </p:cBhvr>
                                    </p:animEffect>
                                  </p:childTnLst>
                                </p:cTn>
                              </p:par>
                              <p:par>
                                <p:cTn id="22" presetID="10" presetClass="entr" presetSubtype="0"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nodeType="withEffect">
                                  <p:stCondLst>
                                    <p:cond delay="0"/>
                                  </p:stCondLst>
                                  <p:childTnLst>
                                    <p:set>
                                      <p:cBhvr>
                                        <p:cTn id="26" dur="1" fill="hold">
                                          <p:stCondLst>
                                            <p:cond delay="0"/>
                                          </p:stCondLst>
                                        </p:cTn>
                                        <p:tgtEl>
                                          <p:spTgt spid="188"/>
                                        </p:tgtEl>
                                        <p:attrNameLst>
                                          <p:attrName>style.visibility</p:attrName>
                                        </p:attrNameLst>
                                      </p:cBhvr>
                                      <p:to>
                                        <p:strVal val="visible"/>
                                      </p:to>
                                    </p:set>
                                    <p:animEffect transition="in" filter="fade">
                                      <p:cBhvr>
                                        <p:cTn id="27" dur="500"/>
                                        <p:tgtEl>
                                          <p:spTgt spid="188"/>
                                        </p:tgtEl>
                                      </p:cBhvr>
                                    </p:animEffect>
                                  </p:childTnLst>
                                </p:cTn>
                              </p:par>
                              <p:par>
                                <p:cTn id="28" presetID="10" presetClass="entr" presetSubtype="0" fill="hold"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4"/>
                                        </p:tgtEl>
                                        <p:attrNameLst>
                                          <p:attrName>style.visibility</p:attrName>
                                        </p:attrNameLst>
                                      </p:cBhvr>
                                      <p:to>
                                        <p:strVal val="visible"/>
                                      </p:to>
                                    </p:set>
                                    <p:animEffect transition="in" filter="fade">
                                      <p:cBhvr>
                                        <p:cTn id="35" dur="500"/>
                                        <p:tgtEl>
                                          <p:spTgt spid="204"/>
                                        </p:tgtEl>
                                      </p:cBhvr>
                                    </p:animEffect>
                                  </p:childTnLst>
                                </p:cTn>
                              </p:par>
                              <p:par>
                                <p:cTn id="36" presetID="10" presetClass="entr" presetSubtype="0" fill="hold" nodeType="withEffect">
                                  <p:stCondLst>
                                    <p:cond delay="0"/>
                                  </p:stCondLst>
                                  <p:childTnLst>
                                    <p:set>
                                      <p:cBhvr>
                                        <p:cTn id="37" dur="1" fill="hold">
                                          <p:stCondLst>
                                            <p:cond delay="0"/>
                                          </p:stCondLst>
                                        </p:cTn>
                                        <p:tgtEl>
                                          <p:spTgt spid="193"/>
                                        </p:tgtEl>
                                        <p:attrNameLst>
                                          <p:attrName>style.visibility</p:attrName>
                                        </p:attrNameLst>
                                      </p:cBhvr>
                                      <p:to>
                                        <p:strVal val="visible"/>
                                      </p:to>
                                    </p:set>
                                    <p:animEffect transition="in" filter="fade">
                                      <p:cBhvr>
                                        <p:cTn id="38" dur="500"/>
                                        <p:tgtEl>
                                          <p:spTgt spid="193"/>
                                        </p:tgtEl>
                                      </p:cBhvr>
                                    </p:animEffect>
                                  </p:childTnLst>
                                </p:cTn>
                              </p:par>
                              <p:par>
                                <p:cTn id="39" presetID="10" presetClass="entr" presetSubtype="0" fill="hold" nodeType="withEffect">
                                  <p:stCondLst>
                                    <p:cond delay="0"/>
                                  </p:stCondLst>
                                  <p:childTnLst>
                                    <p:set>
                                      <p:cBhvr>
                                        <p:cTn id="40" dur="1" fill="hold">
                                          <p:stCondLst>
                                            <p:cond delay="0"/>
                                          </p:stCondLst>
                                        </p:cTn>
                                        <p:tgtEl>
                                          <p:spTgt spid="189"/>
                                        </p:tgtEl>
                                        <p:attrNameLst>
                                          <p:attrName>style.visibility</p:attrName>
                                        </p:attrNameLst>
                                      </p:cBhvr>
                                      <p:to>
                                        <p:strVal val="visible"/>
                                      </p:to>
                                    </p:set>
                                    <p:animEffect transition="in" filter="fade">
                                      <p:cBhvr>
                                        <p:cTn id="41" dur="500"/>
                                        <p:tgtEl>
                                          <p:spTgt spid="189"/>
                                        </p:tgtEl>
                                      </p:cBhvr>
                                    </p:animEffect>
                                  </p:childTnLst>
                                </p:cTn>
                              </p:par>
                              <p:par>
                                <p:cTn id="42" presetID="10" presetClass="entr" presetSubtype="0" fill="hold" nodeType="withEffect">
                                  <p:stCondLst>
                                    <p:cond delay="0"/>
                                  </p:stCondLst>
                                  <p:childTnLst>
                                    <p:set>
                                      <p:cBhvr>
                                        <p:cTn id="43" dur="1" fill="hold">
                                          <p:stCondLst>
                                            <p:cond delay="0"/>
                                          </p:stCondLst>
                                        </p:cTn>
                                        <p:tgtEl>
                                          <p:spTgt spid="184"/>
                                        </p:tgtEl>
                                        <p:attrNameLst>
                                          <p:attrName>style.visibility</p:attrName>
                                        </p:attrNameLst>
                                      </p:cBhvr>
                                      <p:to>
                                        <p:strVal val="visible"/>
                                      </p:to>
                                    </p:set>
                                    <p:animEffect transition="in" filter="fade">
                                      <p:cBhvr>
                                        <p:cTn id="44" dur="500"/>
                                        <p:tgtEl>
                                          <p:spTgt spid="184"/>
                                        </p:tgtEl>
                                      </p:cBhvr>
                                    </p:animEffect>
                                  </p:childTnLst>
                                </p:cTn>
                              </p:par>
                              <p:par>
                                <p:cTn id="45" presetID="10" presetClass="entr" presetSubtype="0" fill="hold" nodeType="withEffect">
                                  <p:stCondLst>
                                    <p:cond delay="0"/>
                                  </p:stCondLst>
                                  <p:childTnLst>
                                    <p:set>
                                      <p:cBhvr>
                                        <p:cTn id="46" dur="1" fill="hold">
                                          <p:stCondLst>
                                            <p:cond delay="0"/>
                                          </p:stCondLst>
                                        </p:cTn>
                                        <p:tgtEl>
                                          <p:spTgt spid="183"/>
                                        </p:tgtEl>
                                        <p:attrNameLst>
                                          <p:attrName>style.visibility</p:attrName>
                                        </p:attrNameLst>
                                      </p:cBhvr>
                                      <p:to>
                                        <p:strVal val="visible"/>
                                      </p:to>
                                    </p:set>
                                    <p:animEffect transition="in" filter="fade">
                                      <p:cBhvr>
                                        <p:cTn id="47" dur="500"/>
                                        <p:tgtEl>
                                          <p:spTgt spid="183"/>
                                        </p:tgtEl>
                                      </p:cBhvr>
                                    </p:animEffect>
                                  </p:childTnLst>
                                </p:cTn>
                              </p:par>
                              <p:par>
                                <p:cTn id="48" presetID="10" presetClass="entr" presetSubtype="0" fill="hold" nodeType="withEffect">
                                  <p:stCondLst>
                                    <p:cond delay="0"/>
                                  </p:stCondLst>
                                  <p:childTnLst>
                                    <p:set>
                                      <p:cBhvr>
                                        <p:cTn id="49" dur="1" fill="hold">
                                          <p:stCondLst>
                                            <p:cond delay="0"/>
                                          </p:stCondLst>
                                        </p:cTn>
                                        <p:tgtEl>
                                          <p:spTgt spid="185"/>
                                        </p:tgtEl>
                                        <p:attrNameLst>
                                          <p:attrName>style.visibility</p:attrName>
                                        </p:attrNameLst>
                                      </p:cBhvr>
                                      <p:to>
                                        <p:strVal val="visible"/>
                                      </p:to>
                                    </p:set>
                                    <p:animEffect transition="in" filter="fade">
                                      <p:cBhvr>
                                        <p:cTn id="50" dur="500"/>
                                        <p:tgtEl>
                                          <p:spTgt spid="185"/>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nodeType="with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fade">
                                      <p:cBhvr>
                                        <p:cTn id="56" dur="500"/>
                                        <p:tgtEl>
                                          <p:spTgt spid="158"/>
                                        </p:tgtEl>
                                      </p:cBhvr>
                                    </p:animEffect>
                                  </p:childTnLst>
                                </p:cTn>
                              </p:par>
                              <p:par>
                                <p:cTn id="57" presetID="10" presetClass="entr" presetSubtype="0" fill="hold" nodeType="with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fade">
                                      <p:cBhvr>
                                        <p:cTn id="59" dur="500"/>
                                        <p:tgtEl>
                                          <p:spTgt spid="16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75"/>
                                        </p:tgtEl>
                                        <p:attrNameLst>
                                          <p:attrName>style.visibility</p:attrName>
                                        </p:attrNameLst>
                                      </p:cBhvr>
                                      <p:to>
                                        <p:strVal val="visible"/>
                                      </p:to>
                                    </p:set>
                                    <p:animEffect transition="in" filter="fade">
                                      <p:cBhvr>
                                        <p:cTn id="64" dur="500"/>
                                        <p:tgtEl>
                                          <p:spTgt spid="175"/>
                                        </p:tgtEl>
                                      </p:cBhvr>
                                    </p:animEffect>
                                  </p:childTnLst>
                                </p:cTn>
                              </p:par>
                              <p:par>
                                <p:cTn id="65" presetID="10" presetClass="entr" presetSubtype="0" fill="hold" nodeType="withEffect">
                                  <p:stCondLst>
                                    <p:cond delay="0"/>
                                  </p:stCondLst>
                                  <p:childTnLst>
                                    <p:set>
                                      <p:cBhvr>
                                        <p:cTn id="66" dur="1" fill="hold">
                                          <p:stCondLst>
                                            <p:cond delay="0"/>
                                          </p:stCondLst>
                                        </p:cTn>
                                        <p:tgtEl>
                                          <p:spTgt spid="176"/>
                                        </p:tgtEl>
                                        <p:attrNameLst>
                                          <p:attrName>style.visibility</p:attrName>
                                        </p:attrNameLst>
                                      </p:cBhvr>
                                      <p:to>
                                        <p:strVal val="visible"/>
                                      </p:to>
                                    </p:set>
                                    <p:animEffect transition="in" filter="fade">
                                      <p:cBhvr>
                                        <p:cTn id="67" dur="500"/>
                                        <p:tgtEl>
                                          <p:spTgt spid="176"/>
                                        </p:tgtEl>
                                      </p:cBhvr>
                                    </p:animEffect>
                                  </p:childTnLst>
                                </p:cTn>
                              </p:par>
                              <p:par>
                                <p:cTn id="68" presetID="10" presetClass="entr" presetSubtype="0" fill="hold" nodeType="withEffect">
                                  <p:stCondLst>
                                    <p:cond delay="0"/>
                                  </p:stCondLst>
                                  <p:childTnLst>
                                    <p:set>
                                      <p:cBhvr>
                                        <p:cTn id="69" dur="1" fill="hold">
                                          <p:stCondLst>
                                            <p:cond delay="0"/>
                                          </p:stCondLst>
                                        </p:cTn>
                                        <p:tgtEl>
                                          <p:spTgt spid="177"/>
                                        </p:tgtEl>
                                        <p:attrNameLst>
                                          <p:attrName>style.visibility</p:attrName>
                                        </p:attrNameLst>
                                      </p:cBhvr>
                                      <p:to>
                                        <p:strVal val="visible"/>
                                      </p:to>
                                    </p:set>
                                    <p:animEffect transition="in" filter="fade">
                                      <p:cBhvr>
                                        <p:cTn id="70" dur="500"/>
                                        <p:tgtEl>
                                          <p:spTgt spid="177"/>
                                        </p:tgtEl>
                                      </p:cBhvr>
                                    </p:animEffect>
                                  </p:childTnLst>
                                </p:cTn>
                              </p:par>
                              <p:par>
                                <p:cTn id="71" presetID="10" presetClass="entr" presetSubtype="0" fill="hold" nodeType="withEffect">
                                  <p:stCondLst>
                                    <p:cond delay="0"/>
                                  </p:stCondLst>
                                  <p:childTnLst>
                                    <p:set>
                                      <p:cBhvr>
                                        <p:cTn id="72" dur="1" fill="hold">
                                          <p:stCondLst>
                                            <p:cond delay="0"/>
                                          </p:stCondLst>
                                        </p:cTn>
                                        <p:tgtEl>
                                          <p:spTgt spid="164"/>
                                        </p:tgtEl>
                                        <p:attrNameLst>
                                          <p:attrName>style.visibility</p:attrName>
                                        </p:attrNameLst>
                                      </p:cBhvr>
                                      <p:to>
                                        <p:strVal val="visible"/>
                                      </p:to>
                                    </p:set>
                                    <p:animEffect transition="in" filter="fade">
                                      <p:cBhvr>
                                        <p:cTn id="73" dur="500"/>
                                        <p:tgtEl>
                                          <p:spTgt spid="16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78"/>
                                        </p:tgtEl>
                                        <p:attrNameLst>
                                          <p:attrName>style.visibility</p:attrName>
                                        </p:attrNameLst>
                                      </p:cBhvr>
                                      <p:to>
                                        <p:strVal val="visible"/>
                                      </p:to>
                                    </p:set>
                                    <p:animEffect transition="in" filter="fade">
                                      <p:cBhvr>
                                        <p:cTn id="78" dur="500"/>
                                        <p:tgtEl>
                                          <p:spTgt spid="17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41"/>
                                        </p:tgtEl>
                                        <p:attrNameLst>
                                          <p:attrName>style.visibility</p:attrName>
                                        </p:attrNameLst>
                                      </p:cBhvr>
                                      <p:to>
                                        <p:strVal val="visible"/>
                                      </p:to>
                                    </p:set>
                                    <p:animEffect transition="in" filter="fade">
                                      <p:cBhvr>
                                        <p:cTn id="81" dur="500"/>
                                        <p:tgtEl>
                                          <p:spTgt spid="14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79"/>
                                        </p:tgtEl>
                                        <p:attrNameLst>
                                          <p:attrName>style.visibility</p:attrName>
                                        </p:attrNameLst>
                                      </p:cBhvr>
                                      <p:to>
                                        <p:strVal val="visible"/>
                                      </p:to>
                                    </p:set>
                                    <p:animEffect transition="in" filter="fade">
                                      <p:cBhvr>
                                        <p:cTn id="84" dur="500"/>
                                        <p:tgtEl>
                                          <p:spTgt spid="17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45"/>
                                        </p:tgtEl>
                                        <p:attrNameLst>
                                          <p:attrName>style.visibility</p:attrName>
                                        </p:attrNameLst>
                                      </p:cBhvr>
                                      <p:to>
                                        <p:strVal val="visible"/>
                                      </p:to>
                                    </p:set>
                                    <p:animEffect transition="in" filter="fade">
                                      <p:cBhvr>
                                        <p:cTn id="89" dur="500"/>
                                        <p:tgtEl>
                                          <p:spTgt spid="14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44"/>
                                        </p:tgtEl>
                                        <p:attrNameLst>
                                          <p:attrName>style.visibility</p:attrName>
                                        </p:attrNameLst>
                                      </p:cBhvr>
                                      <p:to>
                                        <p:strVal val="visible"/>
                                      </p:to>
                                    </p:set>
                                    <p:animEffect transition="in" filter="fade">
                                      <p:cBhvr>
                                        <p:cTn id="92" dur="500"/>
                                        <p:tgtEl>
                                          <p:spTgt spid="14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46"/>
                                        </p:tgtEl>
                                        <p:attrNameLst>
                                          <p:attrName>style.visibility</p:attrName>
                                        </p:attrNameLst>
                                      </p:cBhvr>
                                      <p:to>
                                        <p:strVal val="visible"/>
                                      </p:to>
                                    </p:set>
                                    <p:animEffect transition="in" filter="fade">
                                      <p:cBhvr>
                                        <p:cTn id="95" dur="500"/>
                                        <p:tgtEl>
                                          <p:spTgt spid="146"/>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48"/>
                                        </p:tgtEl>
                                        <p:attrNameLst>
                                          <p:attrName>style.visibility</p:attrName>
                                        </p:attrNameLst>
                                      </p:cBhvr>
                                      <p:to>
                                        <p:strVal val="visible"/>
                                      </p:to>
                                    </p:set>
                                    <p:animEffect transition="in" filter="fade">
                                      <p:cBhvr>
                                        <p:cTn id="100" dur="500"/>
                                        <p:tgtEl>
                                          <p:spTgt spid="14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47"/>
                                        </p:tgtEl>
                                        <p:attrNameLst>
                                          <p:attrName>style.visibility</p:attrName>
                                        </p:attrNameLst>
                                      </p:cBhvr>
                                      <p:to>
                                        <p:strVal val="visible"/>
                                      </p:to>
                                    </p:set>
                                    <p:animEffect transition="in" filter="fade">
                                      <p:cBhvr>
                                        <p:cTn id="103" dur="500"/>
                                        <p:tgtEl>
                                          <p:spTgt spid="14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86"/>
                                        </p:tgtEl>
                                        <p:attrNameLst>
                                          <p:attrName>style.visibility</p:attrName>
                                        </p:attrNameLst>
                                      </p:cBhvr>
                                      <p:to>
                                        <p:strVal val="visible"/>
                                      </p:to>
                                    </p:set>
                                    <p:animEffect transition="in" filter="fade">
                                      <p:cBhvr>
                                        <p:cTn id="106" dur="500"/>
                                        <p:tgtEl>
                                          <p:spTgt spid="186"/>
                                        </p:tgtEl>
                                      </p:cBhvr>
                                    </p:animEffect>
                                  </p:childTnLst>
                                </p:cTn>
                              </p:par>
                            </p:childTnLst>
                          </p:cTn>
                        </p:par>
                        <p:par>
                          <p:cTn id="107" fill="hold">
                            <p:stCondLst>
                              <p:cond delay="500"/>
                            </p:stCondLst>
                            <p:childTnLst>
                              <p:par>
                                <p:cTn id="108" presetID="10" presetClass="entr" presetSubtype="0" fill="hold" nodeType="afterEffect">
                                  <p:stCondLst>
                                    <p:cond delay="0"/>
                                  </p:stCondLst>
                                  <p:childTnLst>
                                    <p:set>
                                      <p:cBhvr>
                                        <p:cTn id="109" dur="1" fill="hold">
                                          <p:stCondLst>
                                            <p:cond delay="0"/>
                                          </p:stCondLst>
                                        </p:cTn>
                                        <p:tgtEl>
                                          <p:spTgt spid="116"/>
                                        </p:tgtEl>
                                        <p:attrNameLst>
                                          <p:attrName>style.visibility</p:attrName>
                                        </p:attrNameLst>
                                      </p:cBhvr>
                                      <p:to>
                                        <p:strVal val="visible"/>
                                      </p:to>
                                    </p:set>
                                    <p:animEffect transition="in" filter="fade">
                                      <p:cBhvr>
                                        <p:cTn id="110" dur="500"/>
                                        <p:tgtEl>
                                          <p:spTgt spid="116"/>
                                        </p:tgtEl>
                                      </p:cBhvr>
                                    </p:animEffect>
                                  </p:childTnLst>
                                </p:cTn>
                              </p:par>
                            </p:childTnLst>
                          </p:cTn>
                        </p:par>
                        <p:par>
                          <p:cTn id="111" fill="hold">
                            <p:stCondLst>
                              <p:cond delay="1000"/>
                            </p:stCondLst>
                            <p:childTnLst>
                              <p:par>
                                <p:cTn id="112" presetID="10" presetClass="entr" presetSubtype="0" fill="hold" nodeType="afterEffect">
                                  <p:stCondLst>
                                    <p:cond delay="0"/>
                                  </p:stCondLst>
                                  <p:childTnLst>
                                    <p:set>
                                      <p:cBhvr>
                                        <p:cTn id="113" dur="1" fill="hold">
                                          <p:stCondLst>
                                            <p:cond delay="0"/>
                                          </p:stCondLst>
                                        </p:cTn>
                                        <p:tgtEl>
                                          <p:spTgt spid="208"/>
                                        </p:tgtEl>
                                        <p:attrNameLst>
                                          <p:attrName>style.visibility</p:attrName>
                                        </p:attrNameLst>
                                      </p:cBhvr>
                                      <p:to>
                                        <p:strVal val="visible"/>
                                      </p:to>
                                    </p:set>
                                    <p:animEffect transition="in" filter="fade">
                                      <p:cBhvr>
                                        <p:cTn id="114" dur="500"/>
                                        <p:tgtEl>
                                          <p:spTgt spid="208"/>
                                        </p:tgtEl>
                                      </p:cBhvr>
                                    </p:animEffect>
                                  </p:childTnLst>
                                </p:cTn>
                              </p:par>
                            </p:childTnLst>
                          </p:cTn>
                        </p:par>
                        <p:par>
                          <p:cTn id="115" fill="hold">
                            <p:stCondLst>
                              <p:cond delay="1500"/>
                            </p:stCondLst>
                            <p:childTnLst>
                              <p:par>
                                <p:cTn id="116" presetID="10" presetClass="entr" presetSubtype="0" fill="hold" nodeType="afterEffect">
                                  <p:stCondLst>
                                    <p:cond delay="0"/>
                                  </p:stCondLst>
                                  <p:childTnLst>
                                    <p:set>
                                      <p:cBhvr>
                                        <p:cTn id="117" dur="1" fill="hold">
                                          <p:stCondLst>
                                            <p:cond delay="0"/>
                                          </p:stCondLst>
                                        </p:cTn>
                                        <p:tgtEl>
                                          <p:spTgt spid="209"/>
                                        </p:tgtEl>
                                        <p:attrNameLst>
                                          <p:attrName>style.visibility</p:attrName>
                                        </p:attrNameLst>
                                      </p:cBhvr>
                                      <p:to>
                                        <p:strVal val="visible"/>
                                      </p:to>
                                    </p:set>
                                    <p:animEffect transition="in" filter="fade">
                                      <p:cBhvr>
                                        <p:cTn id="118" dur="500"/>
                                        <p:tgtEl>
                                          <p:spTgt spid="209"/>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205"/>
                                        </p:tgtEl>
                                        <p:attrNameLst>
                                          <p:attrName>style.visibility</p:attrName>
                                        </p:attrNameLst>
                                      </p:cBhvr>
                                      <p:to>
                                        <p:strVal val="visible"/>
                                      </p:to>
                                    </p:set>
                                    <p:animEffect transition="in" filter="fade">
                                      <p:cBhvr>
                                        <p:cTn id="123"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p:bldP spid="141" grpId="0"/>
      <p:bldP spid="144" grpId="0"/>
      <p:bldP spid="145" grpId="0"/>
      <p:bldP spid="146" grpId="0"/>
      <p:bldP spid="178" grpId="0"/>
      <p:bldP spid="179" grpId="0"/>
      <p:bldP spid="147" grpId="0"/>
      <p:bldP spid="148" grpId="0"/>
      <p:bldP spid="18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783" y="3452859"/>
            <a:ext cx="1784631" cy="1784631"/>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sp>
        <p:nvSpPr>
          <p:cNvPr id="59" name="矩形 58"/>
          <p:cNvSpPr/>
          <p:nvPr/>
        </p:nvSpPr>
        <p:spPr>
          <a:xfrm>
            <a:off x="1264581" y="1304708"/>
            <a:ext cx="3518889" cy="553998"/>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应用示例：手写识别</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76" name="文字版面配置區 2"/>
          <p:cNvSpPr txBox="1">
            <a:spLocks/>
          </p:cNvSpPr>
          <p:nvPr/>
        </p:nvSpPr>
        <p:spPr>
          <a:xfrm>
            <a:off x="2904576" y="2402829"/>
            <a:ext cx="1604856" cy="5407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dirty="0" smtClean="0">
                <a:solidFill>
                  <a:srgbClr val="CC0099"/>
                </a:solidFill>
                <a:latin typeface="微软雅黑" panose="020B0503020204020204" pitchFamily="34" charset="-122"/>
                <a:ea typeface="微软雅黑" panose="020B0503020204020204" pitchFamily="34" charset="-122"/>
              </a:rPr>
              <a:t>输入</a:t>
            </a:r>
            <a:endParaRPr lang="zh-TW" altLang="en-US" dirty="0">
              <a:solidFill>
                <a:srgbClr val="CC0099"/>
              </a:solidFill>
              <a:latin typeface="微软雅黑" panose="020B0503020204020204" pitchFamily="34" charset="-122"/>
              <a:ea typeface="微软雅黑" panose="020B0503020204020204" pitchFamily="34" charset="-122"/>
            </a:endParaRPr>
          </a:p>
        </p:txBody>
      </p:sp>
      <p:sp>
        <p:nvSpPr>
          <p:cNvPr id="98" name="文字方塊 26"/>
          <p:cNvSpPr txBox="1"/>
          <p:nvPr/>
        </p:nvSpPr>
        <p:spPr>
          <a:xfrm>
            <a:off x="3180281" y="5948504"/>
            <a:ext cx="5566130" cy="400110"/>
          </a:xfrm>
          <a:prstGeom prst="rect">
            <a:avLst/>
          </a:prstGeom>
          <a:noFill/>
          <a:ln>
            <a:noFill/>
          </a:ln>
          <a:effectLst/>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每一个输出值代表其对应标签的概率值</a:t>
            </a:r>
            <a:endParaRPr lang="zh-TW" altLang="en-US" sz="2000" dirty="0">
              <a:solidFill>
                <a:schemeClr val="tx1"/>
              </a:solidFill>
              <a:latin typeface="微软雅黑" panose="020B0503020204020204" pitchFamily="34" charset="-122"/>
              <a:ea typeface="微软雅黑" panose="020B0503020204020204" pitchFamily="34" charset="-122"/>
            </a:endParaRPr>
          </a:p>
        </p:txBody>
      </p:sp>
      <p:sp>
        <p:nvSpPr>
          <p:cNvPr id="110" name="文字版面配置區 2"/>
          <p:cNvSpPr txBox="1">
            <a:spLocks/>
          </p:cNvSpPr>
          <p:nvPr/>
        </p:nvSpPr>
        <p:spPr>
          <a:xfrm>
            <a:off x="7215952" y="2389741"/>
            <a:ext cx="2157178" cy="823912"/>
          </a:xfrm>
          <a:prstGeom prst="rect">
            <a:avLst/>
          </a:prstGeom>
        </p:spPr>
        <p:txBody>
          <a:bodyPr>
            <a:normAutofit/>
          </a:bodyPr>
          <a:lstStyle>
            <a:defPPr>
              <a:defRPr lang="zh-CN"/>
            </a:defPPr>
            <a:lvl1pPr indent="0" algn="ctr">
              <a:lnSpc>
                <a:spcPct val="90000"/>
              </a:lnSpc>
              <a:spcBef>
                <a:spcPts val="1000"/>
              </a:spcBef>
              <a:buFont typeface="Arial" panose="020B0604020202020204" pitchFamily="34" charset="0"/>
              <a:buNone/>
              <a:defRPr sz="2800">
                <a:solidFill>
                  <a:srgbClr val="CC0099"/>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输出</a:t>
            </a:r>
            <a:endParaRPr lang="zh-TW" altLang="en-US" dirty="0"/>
          </a:p>
        </p:txBody>
      </p:sp>
      <p:sp>
        <p:nvSpPr>
          <p:cNvPr id="111" name="矩形 110"/>
          <p:cNvSpPr/>
          <p:nvPr/>
        </p:nvSpPr>
        <p:spPr>
          <a:xfrm>
            <a:off x="4825994" y="3446209"/>
            <a:ext cx="2034073" cy="1516750"/>
          </a:xfrm>
          <a:prstGeom prst="rect">
            <a:avLst/>
          </a:prstGeom>
          <a:solidFill>
            <a:srgbClr val="6EBF9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神经网络</a:t>
            </a:r>
            <a:endParaRPr lang="zh-TW" altLang="en-US" sz="2800" dirty="0">
              <a:latin typeface="微软雅黑" panose="020B0503020204020204" pitchFamily="34" charset="-122"/>
              <a:ea typeface="微软雅黑" panose="020B0503020204020204" pitchFamily="34" charset="-122"/>
            </a:endParaRPr>
          </a:p>
        </p:txBody>
      </p:sp>
      <p:sp>
        <p:nvSpPr>
          <p:cNvPr id="93" name="矩形 92"/>
          <p:cNvSpPr/>
          <p:nvPr/>
        </p:nvSpPr>
        <p:spPr>
          <a:xfrm>
            <a:off x="7953219" y="2942724"/>
            <a:ext cx="683555"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99" name="文字方塊 27"/>
          <p:cNvSpPr txBox="1"/>
          <p:nvPr/>
        </p:nvSpPr>
        <p:spPr>
          <a:xfrm>
            <a:off x="8937971" y="2986454"/>
            <a:ext cx="861633" cy="461665"/>
          </a:xfrm>
          <a:prstGeom prst="rect">
            <a:avLst/>
          </a:prstGeom>
          <a:no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solidFill>
                  <a:schemeClr val="tx1"/>
                </a:solidFill>
                <a:latin typeface="微软雅黑" panose="020B0503020204020204" pitchFamily="34" charset="-122"/>
                <a:ea typeface="微软雅黑" panose="020B0503020204020204" pitchFamily="34" charset="-122"/>
              </a:rPr>
              <a:t>is </a:t>
            </a:r>
            <a:r>
              <a:rPr lang="en-US" altLang="zh-TW" sz="2400" dirty="0" smtClean="0">
                <a:solidFill>
                  <a:schemeClr val="tx1"/>
                </a:solidFill>
                <a:latin typeface="微软雅黑" panose="020B0503020204020204" pitchFamily="34" charset="-122"/>
                <a:ea typeface="微软雅黑" panose="020B0503020204020204" pitchFamily="34" charset="-122"/>
              </a:rPr>
              <a:t>1</a:t>
            </a:r>
            <a:endParaRPr lang="zh-TW" altLang="en-US" sz="2400" dirty="0">
              <a:solidFill>
                <a:schemeClr val="tx1"/>
              </a:solidFill>
              <a:latin typeface="微软雅黑" panose="020B0503020204020204" pitchFamily="34" charset="-122"/>
              <a:ea typeface="微软雅黑" panose="020B0503020204020204" pitchFamily="34" charset="-122"/>
            </a:endParaRPr>
          </a:p>
        </p:txBody>
      </p:sp>
      <p:sp>
        <p:nvSpPr>
          <p:cNvPr id="100" name="文字方塊 28"/>
          <p:cNvSpPr txBox="1"/>
          <p:nvPr/>
        </p:nvSpPr>
        <p:spPr>
          <a:xfrm>
            <a:off x="8945280" y="3767736"/>
            <a:ext cx="847013" cy="461665"/>
          </a:xfrm>
          <a:prstGeom prst="rect">
            <a:avLst/>
          </a:prstGeom>
          <a:no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smtClean="0">
                <a:solidFill>
                  <a:schemeClr val="tx1"/>
                </a:solidFill>
                <a:latin typeface="微软雅黑" panose="020B0503020204020204" pitchFamily="34" charset="-122"/>
                <a:ea typeface="微软雅黑" panose="020B0503020204020204" pitchFamily="34" charset="-122"/>
              </a:rPr>
              <a:t>is 2</a:t>
            </a:r>
            <a:endParaRPr lang="zh-TW" altLang="en-US" sz="2400" dirty="0">
              <a:solidFill>
                <a:schemeClr val="tx1"/>
              </a:solidFill>
              <a:latin typeface="微软雅黑" panose="020B0503020204020204" pitchFamily="34" charset="-122"/>
              <a:ea typeface="微软雅黑" panose="020B0503020204020204" pitchFamily="34" charset="-122"/>
            </a:endParaRPr>
          </a:p>
        </p:txBody>
      </p:sp>
      <p:sp>
        <p:nvSpPr>
          <p:cNvPr id="101" name="文字方塊 29"/>
          <p:cNvSpPr txBox="1"/>
          <p:nvPr/>
        </p:nvSpPr>
        <p:spPr>
          <a:xfrm>
            <a:off x="8945280" y="5041705"/>
            <a:ext cx="834766" cy="461665"/>
          </a:xfrm>
          <a:prstGeom prst="rect">
            <a:avLst/>
          </a:prstGeom>
          <a:no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solidFill>
                  <a:schemeClr val="tx1"/>
                </a:solidFill>
                <a:latin typeface="微软雅黑" panose="020B0503020204020204" pitchFamily="34" charset="-122"/>
                <a:ea typeface="微软雅黑" panose="020B0503020204020204" pitchFamily="34" charset="-122"/>
              </a:rPr>
              <a:t>is </a:t>
            </a:r>
            <a:r>
              <a:rPr lang="en-US" altLang="zh-TW" sz="2400" dirty="0" smtClean="0">
                <a:solidFill>
                  <a:schemeClr val="tx1"/>
                </a:solidFill>
                <a:latin typeface="微软雅黑" panose="020B0503020204020204" pitchFamily="34" charset="-122"/>
                <a:ea typeface="微软雅黑" panose="020B0503020204020204" pitchFamily="34" charset="-122"/>
              </a:rPr>
              <a:t>8</a:t>
            </a:r>
            <a:endParaRPr lang="zh-TW" altLang="en-US" sz="2400" dirty="0">
              <a:solidFill>
                <a:schemeClr val="tx1"/>
              </a:solidFill>
              <a:latin typeface="微软雅黑" panose="020B0503020204020204" pitchFamily="34" charset="-122"/>
              <a:ea typeface="微软雅黑" panose="020B0503020204020204" pitchFamily="34" charset="-122"/>
            </a:endParaRPr>
          </a:p>
        </p:txBody>
      </p:sp>
      <p:sp>
        <p:nvSpPr>
          <p:cNvPr id="102" name="文字方塊 30"/>
          <p:cNvSpPr txBox="1"/>
          <p:nvPr/>
        </p:nvSpPr>
        <p:spPr>
          <a:xfrm rot="5400000">
            <a:off x="9077975" y="4424502"/>
            <a:ext cx="769257" cy="523220"/>
          </a:xfrm>
          <a:prstGeom prst="rect">
            <a:avLst/>
          </a:prstGeom>
          <a:noFill/>
        </p:spPr>
        <p:txBody>
          <a:bodyPr wrap="square" rtlCol="0">
            <a:spAutoFit/>
          </a:bodyPr>
          <a:lstStyle/>
          <a:p>
            <a:pPr algn="ctr"/>
            <a:r>
              <a:rPr lang="en-US" altLang="zh-TW" sz="2800" dirty="0" smtClean="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sp>
        <p:nvSpPr>
          <p:cNvPr id="103" name="矩形 102"/>
          <p:cNvSpPr/>
          <p:nvPr/>
        </p:nvSpPr>
        <p:spPr>
          <a:xfrm>
            <a:off x="8018254" y="3047363"/>
            <a:ext cx="619787" cy="432058"/>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solidFill>
                  <a:schemeClr val="tx1"/>
                </a:solidFill>
                <a:latin typeface="微软雅黑" panose="020B0503020204020204" pitchFamily="34" charset="-122"/>
                <a:ea typeface="微软雅黑" panose="020B0503020204020204" pitchFamily="34" charset="-122"/>
              </a:rPr>
              <a:t>0.1</a:t>
            </a:r>
            <a:endParaRPr lang="zh-TW" altLang="en-US" sz="2400" dirty="0">
              <a:solidFill>
                <a:schemeClr val="tx1"/>
              </a:solidFill>
              <a:latin typeface="微软雅黑" panose="020B0503020204020204" pitchFamily="34" charset="-122"/>
              <a:ea typeface="微软雅黑" panose="020B0503020204020204" pitchFamily="34" charset="-122"/>
            </a:endParaRPr>
          </a:p>
        </p:txBody>
      </p:sp>
      <p:sp>
        <p:nvSpPr>
          <p:cNvPr id="104" name="矩形 103"/>
          <p:cNvSpPr/>
          <p:nvPr/>
        </p:nvSpPr>
        <p:spPr>
          <a:xfrm>
            <a:off x="8005554" y="3771768"/>
            <a:ext cx="619787" cy="432058"/>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smtClean="0">
                <a:solidFill>
                  <a:schemeClr val="tx1"/>
                </a:solidFill>
                <a:latin typeface="微软雅黑" panose="020B0503020204020204" pitchFamily="34" charset="-122"/>
                <a:ea typeface="微软雅黑" panose="020B0503020204020204" pitchFamily="34" charset="-122"/>
              </a:rPr>
              <a:t>0.1</a:t>
            </a:r>
            <a:endParaRPr lang="zh-TW" altLang="en-US" sz="2400" dirty="0">
              <a:solidFill>
                <a:schemeClr val="tx1"/>
              </a:solidFill>
              <a:latin typeface="微软雅黑" panose="020B0503020204020204" pitchFamily="34" charset="-122"/>
              <a:ea typeface="微软雅黑" panose="020B0503020204020204" pitchFamily="34" charset="-122"/>
            </a:endParaRPr>
          </a:p>
        </p:txBody>
      </p:sp>
      <p:sp>
        <p:nvSpPr>
          <p:cNvPr id="105" name="矩形 104"/>
          <p:cNvSpPr/>
          <p:nvPr/>
        </p:nvSpPr>
        <p:spPr>
          <a:xfrm>
            <a:off x="7996231" y="5031790"/>
            <a:ext cx="623083" cy="441298"/>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smtClean="0">
                <a:solidFill>
                  <a:schemeClr val="tx1"/>
                </a:solidFill>
                <a:latin typeface="微软雅黑" panose="020B0503020204020204" pitchFamily="34" charset="-122"/>
                <a:ea typeface="微软雅黑" panose="020B0503020204020204" pitchFamily="34" charset="-122"/>
              </a:rPr>
              <a:t>0.7</a:t>
            </a:r>
            <a:endParaRPr lang="zh-TW" altLang="en-US" sz="2400" dirty="0">
              <a:solidFill>
                <a:schemeClr val="tx1"/>
              </a:solidFill>
              <a:latin typeface="微软雅黑" panose="020B0503020204020204" pitchFamily="34" charset="-122"/>
              <a:ea typeface="微软雅黑" panose="020B0503020204020204" pitchFamily="34" charset="-122"/>
            </a:endParaRPr>
          </a:p>
        </p:txBody>
      </p:sp>
      <p:sp>
        <p:nvSpPr>
          <p:cNvPr id="60" name="文字方塊 7"/>
          <p:cNvSpPr txBox="1"/>
          <p:nvPr/>
        </p:nvSpPr>
        <p:spPr>
          <a:xfrm>
            <a:off x="1336292" y="5413288"/>
            <a:ext cx="1687734" cy="369332"/>
          </a:xfrm>
          <a:prstGeom prst="rect">
            <a:avLst/>
          </a:prstGeom>
          <a:noFill/>
        </p:spPr>
        <p:txBody>
          <a:bodyPr wrap="square" rtlCol="0">
            <a:spAutoFit/>
          </a:bodyPr>
          <a:lstStyle/>
          <a:p>
            <a:r>
              <a:rPr lang="en-US" altLang="zh-TW" dirty="0">
                <a:latin typeface="微软雅黑" panose="020B0503020204020204" pitchFamily="34" charset="-122"/>
                <a:ea typeface="微软雅黑" panose="020B0503020204020204" pitchFamily="34" charset="-122"/>
              </a:rPr>
              <a:t>16 x 16 = 256</a:t>
            </a:r>
            <a:endParaRPr lang="zh-TW" altLang="en-US" dirty="0">
              <a:latin typeface="微软雅黑" panose="020B0503020204020204" pitchFamily="34" charset="-122"/>
              <a:ea typeface="微软雅黑" panose="020B0503020204020204" pitchFamily="34" charset="-122"/>
            </a:endParaRPr>
          </a:p>
        </p:txBody>
      </p:sp>
      <p:sp>
        <p:nvSpPr>
          <p:cNvPr id="61" name="矩形 60"/>
          <p:cNvSpPr/>
          <p:nvPr/>
        </p:nvSpPr>
        <p:spPr>
          <a:xfrm>
            <a:off x="3448638" y="300672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graphicFrame>
        <p:nvGraphicFramePr>
          <p:cNvPr id="64" name="Object 12"/>
          <p:cNvGraphicFramePr>
            <a:graphicFrameLocks noChangeAspect="1"/>
          </p:cNvGraphicFramePr>
          <p:nvPr>
            <p:extLst>
              <p:ext uri="{D42A27DB-BD31-4B8C-83A1-F6EECF244321}">
                <p14:modId xmlns:p14="http://schemas.microsoft.com/office/powerpoint/2010/main" val="906856797"/>
              </p:ext>
            </p:extLst>
          </p:nvPr>
        </p:nvGraphicFramePr>
        <p:xfrm>
          <a:off x="3526662" y="3038289"/>
          <a:ext cx="323623" cy="459386"/>
        </p:xfrm>
        <a:graphic>
          <a:graphicData uri="http://schemas.openxmlformats.org/presentationml/2006/ole">
            <mc:AlternateContent xmlns:mc="http://schemas.openxmlformats.org/markup-compatibility/2006">
              <mc:Choice xmlns:v="urn:schemas-microsoft-com:vml" Requires="v">
                <p:oleObj spid="_x0000_s42594" name="方程式" r:id="rId5" imgW="152280" imgH="215640" progId="Equation.3">
                  <p:embed/>
                </p:oleObj>
              </mc:Choice>
              <mc:Fallback>
                <p:oleObj name="方程式" r:id="rId5" imgW="152280" imgH="215640" progId="Equation.3">
                  <p:embed/>
                  <p:pic>
                    <p:nvPicPr>
                      <p:cNvPr id="12" name="Object 12"/>
                      <p:cNvPicPr>
                        <a:picLocks noChangeAspect="1" noChangeArrowheads="1"/>
                      </p:cNvPicPr>
                      <p:nvPr/>
                    </p:nvPicPr>
                    <p:blipFill>
                      <a:blip r:embed="rId6"/>
                      <a:srcRect/>
                      <a:stretch>
                        <a:fillRect/>
                      </a:stretch>
                    </p:blipFill>
                    <p:spPr bwMode="auto">
                      <a:xfrm>
                        <a:off x="3526662" y="3038289"/>
                        <a:ext cx="323623" cy="459386"/>
                      </a:xfrm>
                      <a:prstGeom prst="rect">
                        <a:avLst/>
                      </a:prstGeom>
                      <a:noFill/>
                      <a:extLst/>
                    </p:spPr>
                  </p:pic>
                </p:oleObj>
              </mc:Fallback>
            </mc:AlternateContent>
          </a:graphicData>
        </a:graphic>
      </p:graphicFrame>
      <p:graphicFrame>
        <p:nvGraphicFramePr>
          <p:cNvPr id="65" name="Object 12"/>
          <p:cNvGraphicFramePr>
            <a:graphicFrameLocks noChangeAspect="1"/>
          </p:cNvGraphicFramePr>
          <p:nvPr>
            <p:extLst>
              <p:ext uri="{D42A27DB-BD31-4B8C-83A1-F6EECF244321}">
                <p14:modId xmlns:p14="http://schemas.microsoft.com/office/powerpoint/2010/main" val="3295722990"/>
              </p:ext>
            </p:extLst>
          </p:nvPr>
        </p:nvGraphicFramePr>
        <p:xfrm>
          <a:off x="3530792" y="3641569"/>
          <a:ext cx="352425" cy="461963"/>
        </p:xfrm>
        <a:graphic>
          <a:graphicData uri="http://schemas.openxmlformats.org/presentationml/2006/ole">
            <mc:AlternateContent xmlns:mc="http://schemas.openxmlformats.org/markup-compatibility/2006">
              <mc:Choice xmlns:v="urn:schemas-microsoft-com:vml" Requires="v">
                <p:oleObj spid="_x0000_s42595" name="方程式" r:id="rId7" imgW="164880" imgH="215640" progId="Equation.3">
                  <p:embed/>
                </p:oleObj>
              </mc:Choice>
              <mc:Fallback>
                <p:oleObj name="方程式" r:id="rId7" imgW="164880" imgH="215640" progId="Equation.3">
                  <p:embed/>
                  <p:pic>
                    <p:nvPicPr>
                      <p:cNvPr id="13" name="Object 12"/>
                      <p:cNvPicPr>
                        <a:picLocks noChangeAspect="1" noChangeArrowheads="1"/>
                      </p:cNvPicPr>
                      <p:nvPr/>
                    </p:nvPicPr>
                    <p:blipFill>
                      <a:blip r:embed="rId8"/>
                      <a:srcRect/>
                      <a:stretch>
                        <a:fillRect/>
                      </a:stretch>
                    </p:blipFill>
                    <p:spPr bwMode="auto">
                      <a:xfrm>
                        <a:off x="3530792" y="3641569"/>
                        <a:ext cx="352425" cy="461963"/>
                      </a:xfrm>
                      <a:prstGeom prst="rect">
                        <a:avLst/>
                      </a:prstGeom>
                      <a:noFill/>
                      <a:extLst/>
                    </p:spPr>
                  </p:pic>
                </p:oleObj>
              </mc:Fallback>
            </mc:AlternateContent>
          </a:graphicData>
        </a:graphic>
      </p:graphicFrame>
      <p:graphicFrame>
        <p:nvGraphicFramePr>
          <p:cNvPr id="67" name="Object 12"/>
          <p:cNvGraphicFramePr>
            <a:graphicFrameLocks noChangeAspect="1"/>
          </p:cNvGraphicFramePr>
          <p:nvPr>
            <p:extLst>
              <p:ext uri="{D42A27DB-BD31-4B8C-83A1-F6EECF244321}">
                <p14:modId xmlns:p14="http://schemas.microsoft.com/office/powerpoint/2010/main" val="2234281318"/>
              </p:ext>
            </p:extLst>
          </p:nvPr>
        </p:nvGraphicFramePr>
        <p:xfrm>
          <a:off x="3494823" y="5025409"/>
          <a:ext cx="544512" cy="488950"/>
        </p:xfrm>
        <a:graphic>
          <a:graphicData uri="http://schemas.openxmlformats.org/presentationml/2006/ole">
            <mc:AlternateContent xmlns:mc="http://schemas.openxmlformats.org/markup-compatibility/2006">
              <mc:Choice xmlns:v="urn:schemas-microsoft-com:vml" Requires="v">
                <p:oleObj spid="_x0000_s42596" name="方程式" r:id="rId9" imgW="253800" imgH="228600" progId="Equation.3">
                  <p:embed/>
                </p:oleObj>
              </mc:Choice>
              <mc:Fallback>
                <p:oleObj name="方程式" r:id="rId9" imgW="253800" imgH="228600" progId="Equation.3">
                  <p:embed/>
                  <p:pic>
                    <p:nvPicPr>
                      <p:cNvPr id="15" name="Object 12"/>
                      <p:cNvPicPr>
                        <a:picLocks noChangeAspect="1" noChangeArrowheads="1"/>
                      </p:cNvPicPr>
                      <p:nvPr/>
                    </p:nvPicPr>
                    <p:blipFill>
                      <a:blip r:embed="rId10"/>
                      <a:srcRect/>
                      <a:stretch>
                        <a:fillRect/>
                      </a:stretch>
                    </p:blipFill>
                    <p:spPr bwMode="auto">
                      <a:xfrm>
                        <a:off x="3494823" y="5025409"/>
                        <a:ext cx="544512" cy="488950"/>
                      </a:xfrm>
                      <a:prstGeom prst="rect">
                        <a:avLst/>
                      </a:prstGeom>
                      <a:noFill/>
                      <a:extLst/>
                    </p:spPr>
                  </p:pic>
                </p:oleObj>
              </mc:Fallback>
            </mc:AlternateContent>
          </a:graphicData>
        </a:graphic>
      </p:graphicFrame>
      <p:sp>
        <p:nvSpPr>
          <p:cNvPr id="68" name="文字方塊 15"/>
          <p:cNvSpPr txBox="1"/>
          <p:nvPr/>
        </p:nvSpPr>
        <p:spPr>
          <a:xfrm rot="5400000">
            <a:off x="3402483" y="4407118"/>
            <a:ext cx="769257" cy="523220"/>
          </a:xfrm>
          <a:prstGeom prst="rect">
            <a:avLst/>
          </a:prstGeom>
          <a:noFill/>
        </p:spPr>
        <p:txBody>
          <a:bodyPr wrap="square" rtlCol="0">
            <a:spAutoFit/>
          </a:bodyPr>
          <a:lstStyle/>
          <a:p>
            <a:pPr algn="ctr"/>
            <a:r>
              <a:rPr lang="en-US" altLang="zh-TW" sz="2800" dirty="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sp>
        <p:nvSpPr>
          <p:cNvPr id="69" name="手繪多邊形 16"/>
          <p:cNvSpPr/>
          <p:nvPr/>
        </p:nvSpPr>
        <p:spPr>
          <a:xfrm>
            <a:off x="1112039" y="3068121"/>
            <a:ext cx="2407676" cy="439518"/>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70" name="手繪多邊形 17"/>
          <p:cNvSpPr/>
          <p:nvPr/>
        </p:nvSpPr>
        <p:spPr>
          <a:xfrm rot="21332730">
            <a:off x="1258066" y="3178929"/>
            <a:ext cx="2261577" cy="835764"/>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71" name="手繪多邊形 18"/>
          <p:cNvSpPr/>
          <p:nvPr/>
        </p:nvSpPr>
        <p:spPr>
          <a:xfrm>
            <a:off x="2815447" y="5175147"/>
            <a:ext cx="729668" cy="312140"/>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72" name="文字方塊 19"/>
          <p:cNvSpPr txBox="1"/>
          <p:nvPr/>
        </p:nvSpPr>
        <p:spPr>
          <a:xfrm>
            <a:off x="653443" y="5728350"/>
            <a:ext cx="3053561" cy="707886"/>
          </a:xfrm>
          <a:prstGeom prst="rect">
            <a:avLst/>
          </a:prstGeom>
          <a:noFill/>
        </p:spPr>
        <p:txBody>
          <a:bodyPr wrap="square" rtlCol="0">
            <a:spAutoFit/>
          </a:bodyPr>
          <a:lstStyle/>
          <a:p>
            <a:pPr algn="ctr"/>
            <a:r>
              <a:rPr lang="zh-CN" altLang="en-US" sz="2000" dirty="0" smtClean="0">
                <a:latin typeface="微软雅黑" panose="020B0503020204020204" pitchFamily="34" charset="-122"/>
                <a:ea typeface="微软雅黑" panose="020B0503020204020204" pitchFamily="34" charset="-122"/>
              </a:rPr>
              <a:t>黑色像素点</a:t>
            </a:r>
            <a:r>
              <a:rPr lang="en-US" altLang="zh-TW" sz="2000" dirty="0" smtClean="0">
                <a:latin typeface="微软雅黑" panose="020B0503020204020204" pitchFamily="34" charset="-122"/>
                <a:ea typeface="微软雅黑" panose="020B0503020204020204" pitchFamily="34" charset="-122"/>
              </a:rPr>
              <a:t> </a:t>
            </a:r>
            <a:r>
              <a:rPr lang="en-US" altLang="zh-TW" sz="2000" dirty="0">
                <a:latin typeface="微软雅黑" panose="020B0503020204020204" pitchFamily="34" charset="-122"/>
                <a:ea typeface="微软雅黑" panose="020B0503020204020204" pitchFamily="34" charset="-122"/>
              </a:rPr>
              <a:t>→ 1</a:t>
            </a:r>
          </a:p>
          <a:p>
            <a:pPr algn="ctr"/>
            <a:r>
              <a:rPr lang="zh-CN" altLang="en-US" sz="2000" dirty="0" smtClean="0">
                <a:latin typeface="微软雅黑" panose="020B0503020204020204" pitchFamily="34" charset="-122"/>
                <a:ea typeface="微软雅黑" panose="020B0503020204020204" pitchFamily="34" charset="-122"/>
              </a:rPr>
              <a:t>白色像素点 </a:t>
            </a:r>
            <a:r>
              <a:rPr lang="en-US" altLang="zh-TW" sz="2000" dirty="0" smtClean="0">
                <a:latin typeface="微软雅黑" panose="020B0503020204020204" pitchFamily="34" charset="-122"/>
                <a:ea typeface="微软雅黑" panose="020B0503020204020204" pitchFamily="34" charset="-122"/>
              </a:rPr>
              <a:t>→ </a:t>
            </a:r>
            <a:r>
              <a:rPr lang="en-US" altLang="zh-TW" sz="2000" dirty="0">
                <a:latin typeface="微软雅黑" panose="020B0503020204020204" pitchFamily="34" charset="-122"/>
                <a:ea typeface="微软雅黑" panose="020B0503020204020204" pitchFamily="34" charset="-122"/>
              </a:rPr>
              <a:t>0</a:t>
            </a:r>
            <a:endParaRPr lang="zh-TW" altLang="en-US" sz="2000" dirty="0">
              <a:latin typeface="微软雅黑" panose="020B0503020204020204" pitchFamily="34" charset="-122"/>
              <a:ea typeface="微软雅黑" panose="020B0503020204020204" pitchFamily="34" charset="-122"/>
            </a:endParaRPr>
          </a:p>
        </p:txBody>
      </p:sp>
      <p:sp>
        <p:nvSpPr>
          <p:cNvPr id="48" name="矩形 47"/>
          <p:cNvSpPr/>
          <p:nvPr/>
        </p:nvSpPr>
        <p:spPr>
          <a:xfrm>
            <a:off x="1815151" y="367001"/>
            <a:ext cx="7009360"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建立模型</a:t>
            </a:r>
          </a:p>
        </p:txBody>
      </p:sp>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7643" y="1247302"/>
            <a:ext cx="907288" cy="907288"/>
          </a:xfrm>
          <a:prstGeom prst="rect">
            <a:avLst/>
          </a:prstGeom>
        </p:spPr>
      </p:pic>
      <p:sp>
        <p:nvSpPr>
          <p:cNvPr id="2" name="文本框 1"/>
          <p:cNvSpPr txBox="1"/>
          <p:nvPr/>
        </p:nvSpPr>
        <p:spPr>
          <a:xfrm>
            <a:off x="9212894" y="1475779"/>
            <a:ext cx="570580" cy="461665"/>
          </a:xfrm>
          <a:prstGeom prst="rect">
            <a:avLst/>
          </a:prstGeom>
          <a:noFill/>
        </p:spPr>
        <p:txBody>
          <a:bodyPr wrap="square" rtlCol="0">
            <a:spAutoFit/>
          </a:bodyPr>
          <a:lstStyle/>
          <a:p>
            <a:r>
              <a:rPr lang="en-US" altLang="zh-CN" sz="2400" dirty="0" smtClean="0"/>
              <a:t>“8”</a:t>
            </a:r>
            <a:endParaRPr lang="zh-CN" altLang="en-US" sz="2400" dirty="0"/>
          </a:p>
        </p:txBody>
      </p:sp>
      <p:sp>
        <p:nvSpPr>
          <p:cNvPr id="50" name="矩形 49"/>
          <p:cNvSpPr/>
          <p:nvPr/>
        </p:nvSpPr>
        <p:spPr>
          <a:xfrm>
            <a:off x="7861473" y="4914989"/>
            <a:ext cx="1950970" cy="640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a:off x="3947589" y="3321119"/>
            <a:ext cx="493782" cy="0"/>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3947589" y="3871568"/>
            <a:ext cx="493782" cy="0"/>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3947589" y="5267590"/>
            <a:ext cx="474481" cy="0"/>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endCxn id="111" idx="1"/>
          </p:cNvCxnSpPr>
          <p:nvPr/>
        </p:nvCxnSpPr>
        <p:spPr>
          <a:xfrm>
            <a:off x="4441371" y="3321119"/>
            <a:ext cx="384623" cy="8834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endCxn id="111" idx="1"/>
          </p:cNvCxnSpPr>
          <p:nvPr/>
        </p:nvCxnSpPr>
        <p:spPr>
          <a:xfrm>
            <a:off x="4441371" y="3871568"/>
            <a:ext cx="384623" cy="3330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endCxn id="111" idx="1"/>
          </p:cNvCxnSpPr>
          <p:nvPr/>
        </p:nvCxnSpPr>
        <p:spPr>
          <a:xfrm flipV="1">
            <a:off x="4422070" y="4204584"/>
            <a:ext cx="403924" cy="10630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111" idx="3"/>
          </p:cNvCxnSpPr>
          <p:nvPr/>
        </p:nvCxnSpPr>
        <p:spPr>
          <a:xfrm flipV="1">
            <a:off x="6860067" y="3263392"/>
            <a:ext cx="426558" cy="941192"/>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endCxn id="103" idx="1"/>
          </p:cNvCxnSpPr>
          <p:nvPr/>
        </p:nvCxnSpPr>
        <p:spPr>
          <a:xfrm>
            <a:off x="7272977" y="3263392"/>
            <a:ext cx="74527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111" idx="3"/>
          </p:cNvCxnSpPr>
          <p:nvPr/>
        </p:nvCxnSpPr>
        <p:spPr>
          <a:xfrm flipV="1">
            <a:off x="6860067" y="3984729"/>
            <a:ext cx="453133" cy="219855"/>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111" idx="3"/>
          </p:cNvCxnSpPr>
          <p:nvPr/>
        </p:nvCxnSpPr>
        <p:spPr>
          <a:xfrm>
            <a:off x="6860067" y="4204584"/>
            <a:ext cx="516138" cy="1032906"/>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endCxn id="104" idx="1"/>
          </p:cNvCxnSpPr>
          <p:nvPr/>
        </p:nvCxnSpPr>
        <p:spPr>
          <a:xfrm>
            <a:off x="7313200" y="3983935"/>
            <a:ext cx="692354" cy="3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endCxn id="105" idx="1"/>
          </p:cNvCxnSpPr>
          <p:nvPr/>
        </p:nvCxnSpPr>
        <p:spPr>
          <a:xfrm>
            <a:off x="7363505" y="5237490"/>
            <a:ext cx="632726" cy="149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文字方塊 30"/>
          <p:cNvSpPr txBox="1"/>
          <p:nvPr/>
        </p:nvSpPr>
        <p:spPr>
          <a:xfrm rot="5400000">
            <a:off x="8087375" y="4399102"/>
            <a:ext cx="769257" cy="523220"/>
          </a:xfrm>
          <a:prstGeom prst="rect">
            <a:avLst/>
          </a:prstGeom>
          <a:noFill/>
        </p:spPr>
        <p:txBody>
          <a:bodyPr wrap="square" rtlCol="0">
            <a:spAutoFit/>
          </a:bodyPr>
          <a:lstStyle/>
          <a:p>
            <a:pPr algn="ctr"/>
            <a:r>
              <a:rPr lang="en-US" altLang="zh-TW" sz="2800" dirty="0" smtClean="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sp>
        <p:nvSpPr>
          <p:cNvPr id="91" name="右箭头 90"/>
          <p:cNvSpPr/>
          <p:nvPr/>
        </p:nvSpPr>
        <p:spPr>
          <a:xfrm>
            <a:off x="7313200" y="1600200"/>
            <a:ext cx="370300" cy="25209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7759700" y="1406308"/>
            <a:ext cx="973914" cy="632736"/>
          </a:xfrm>
          <a:prstGeom prst="rect">
            <a:avLst/>
          </a:prstGeom>
          <a:solidFill>
            <a:srgbClr val="6EB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右箭头 118"/>
          <p:cNvSpPr/>
          <p:nvPr/>
        </p:nvSpPr>
        <p:spPr>
          <a:xfrm>
            <a:off x="8849911" y="1571756"/>
            <a:ext cx="370300" cy="26479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文本框 119"/>
          <p:cNvSpPr txBox="1"/>
          <p:nvPr/>
        </p:nvSpPr>
        <p:spPr>
          <a:xfrm>
            <a:off x="7724261" y="1550779"/>
            <a:ext cx="1235124"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神经网络</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1" name="椭圆形标注 120"/>
          <p:cNvSpPr/>
          <p:nvPr/>
        </p:nvSpPr>
        <p:spPr>
          <a:xfrm>
            <a:off x="9906000" y="4255250"/>
            <a:ext cx="1866900" cy="989714"/>
          </a:xfrm>
          <a:prstGeom prst="wedgeEllipseCallout">
            <a:avLst>
              <a:gd name="adj1" fmla="val -52806"/>
              <a:gd name="adj2" fmla="val 44535"/>
            </a:avLst>
          </a:prstGeom>
          <a:solidFill>
            <a:srgbClr val="517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文本框 121"/>
          <p:cNvSpPr txBox="1"/>
          <p:nvPr/>
        </p:nvSpPr>
        <p:spPr>
          <a:xfrm>
            <a:off x="10073859" y="4432300"/>
            <a:ext cx="1635541" cy="646331"/>
          </a:xfrm>
          <a:prstGeom prst="rect">
            <a:avLst/>
          </a:prstGeom>
          <a:noFill/>
        </p:spPr>
        <p:txBody>
          <a:bodyPr wrap="square" rtlCol="0">
            <a:spAutoFit/>
          </a:bodyPr>
          <a:lstStyle/>
          <a:p>
            <a:r>
              <a:rPr lang="zh-CN" altLang="en-US"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图片被识别成数字“</a:t>
            </a:r>
            <a:r>
              <a:rPr lang="en-US" altLang="zh-CN"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a:t>
            </a:r>
            <a:r>
              <a:rPr lang="zh-CN" altLang="en-US"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701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par>
                                <p:cTn id="20" presetID="10"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9"/>
                                        </p:tgtEl>
                                        <p:attrNameLst>
                                          <p:attrName>style.visibility</p:attrName>
                                        </p:attrNameLst>
                                      </p:cBhvr>
                                      <p:to>
                                        <p:strVal val="visible"/>
                                      </p:to>
                                    </p:set>
                                    <p:animEffect transition="in" filter="fade">
                                      <p:cBhvr>
                                        <p:cTn id="36" dur="500"/>
                                        <p:tgtEl>
                                          <p:spTgt spid="6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500"/>
                                        <p:tgtEl>
                                          <p:spTgt spid="7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fade">
                                      <p:cBhvr>
                                        <p:cTn id="46" dur="500"/>
                                        <p:tgtEl>
                                          <p:spTgt spid="71"/>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fade">
                                      <p:cBhvr>
                                        <p:cTn id="67" dur="500"/>
                                        <p:tgtEl>
                                          <p:spTgt spid="75"/>
                                        </p:tgtEl>
                                      </p:cBhvr>
                                    </p:animEffect>
                                  </p:childTnLst>
                                </p:cTn>
                              </p:par>
                              <p:par>
                                <p:cTn id="68" presetID="10" presetClass="entr" presetSubtype="0" fill="hold" nodeType="withEffect">
                                  <p:stCondLst>
                                    <p:cond delay="0"/>
                                  </p:stCondLst>
                                  <p:childTnLst>
                                    <p:set>
                                      <p:cBhvr>
                                        <p:cTn id="69" dur="1" fill="hold">
                                          <p:stCondLst>
                                            <p:cond delay="0"/>
                                          </p:stCondLst>
                                        </p:cTn>
                                        <p:tgtEl>
                                          <p:spTgt spid="77"/>
                                        </p:tgtEl>
                                        <p:attrNameLst>
                                          <p:attrName>style.visibility</p:attrName>
                                        </p:attrNameLst>
                                      </p:cBhvr>
                                      <p:to>
                                        <p:strVal val="visible"/>
                                      </p:to>
                                    </p:set>
                                    <p:animEffect transition="in" filter="fade">
                                      <p:cBhvr>
                                        <p:cTn id="70" dur="500"/>
                                        <p:tgtEl>
                                          <p:spTgt spid="77"/>
                                        </p:tgtEl>
                                      </p:cBhvr>
                                    </p:animEffect>
                                  </p:childTnLst>
                                </p:cTn>
                              </p:par>
                              <p:par>
                                <p:cTn id="71" presetID="10" presetClass="entr" presetSubtype="0" fill="hold" nodeType="withEffect">
                                  <p:stCondLst>
                                    <p:cond delay="0"/>
                                  </p:stCondLst>
                                  <p:childTnLst>
                                    <p:set>
                                      <p:cBhvr>
                                        <p:cTn id="72" dur="1" fill="hold">
                                          <p:stCondLst>
                                            <p:cond delay="0"/>
                                          </p:stCondLst>
                                        </p:cTn>
                                        <p:tgtEl>
                                          <p:spTgt spid="78"/>
                                        </p:tgtEl>
                                        <p:attrNameLst>
                                          <p:attrName>style.visibility</p:attrName>
                                        </p:attrNameLst>
                                      </p:cBhvr>
                                      <p:to>
                                        <p:strVal val="visible"/>
                                      </p:to>
                                    </p:set>
                                    <p:animEffect transition="in" filter="fade">
                                      <p:cBhvr>
                                        <p:cTn id="73" dur="500"/>
                                        <p:tgtEl>
                                          <p:spTgt spid="78"/>
                                        </p:tgtEl>
                                      </p:cBhvr>
                                    </p:animEffect>
                                  </p:childTnLst>
                                </p:cTn>
                              </p:par>
                              <p:par>
                                <p:cTn id="74" presetID="10" presetClass="entr" presetSubtype="0" fill="hold" nodeType="withEffect">
                                  <p:stCondLst>
                                    <p:cond delay="0"/>
                                  </p:stCondLst>
                                  <p:childTnLst>
                                    <p:set>
                                      <p:cBhvr>
                                        <p:cTn id="75" dur="1" fill="hold">
                                          <p:stCondLst>
                                            <p:cond delay="0"/>
                                          </p:stCondLst>
                                        </p:cTn>
                                        <p:tgtEl>
                                          <p:spTgt spid="79"/>
                                        </p:tgtEl>
                                        <p:attrNameLst>
                                          <p:attrName>style.visibility</p:attrName>
                                        </p:attrNameLst>
                                      </p:cBhvr>
                                      <p:to>
                                        <p:strVal val="visible"/>
                                      </p:to>
                                    </p:set>
                                    <p:animEffect transition="in" filter="fade">
                                      <p:cBhvr>
                                        <p:cTn id="76" dur="500"/>
                                        <p:tgtEl>
                                          <p:spTgt spid="79"/>
                                        </p:tgtEl>
                                      </p:cBhvr>
                                    </p:animEffect>
                                  </p:childTnLst>
                                </p:cTn>
                              </p:par>
                              <p:par>
                                <p:cTn id="77" presetID="10" presetClass="entr" presetSubtype="0" fill="hold" nodeType="withEffect">
                                  <p:stCondLst>
                                    <p:cond delay="0"/>
                                  </p:stCondLst>
                                  <p:childTnLst>
                                    <p:set>
                                      <p:cBhvr>
                                        <p:cTn id="78" dur="1" fill="hold">
                                          <p:stCondLst>
                                            <p:cond delay="0"/>
                                          </p:stCondLst>
                                        </p:cTn>
                                        <p:tgtEl>
                                          <p:spTgt spid="81"/>
                                        </p:tgtEl>
                                        <p:attrNameLst>
                                          <p:attrName>style.visibility</p:attrName>
                                        </p:attrNameLst>
                                      </p:cBhvr>
                                      <p:to>
                                        <p:strVal val="visible"/>
                                      </p:to>
                                    </p:set>
                                    <p:animEffect transition="in" filter="fade">
                                      <p:cBhvr>
                                        <p:cTn id="79" dur="500"/>
                                        <p:tgtEl>
                                          <p:spTgt spid="81"/>
                                        </p:tgtEl>
                                      </p:cBhvr>
                                    </p:animEffect>
                                  </p:childTnLst>
                                </p:cTn>
                              </p:par>
                              <p:par>
                                <p:cTn id="80" presetID="10" presetClass="entr" presetSubtype="0" fill="hold" nodeType="withEffect">
                                  <p:stCondLst>
                                    <p:cond delay="0"/>
                                  </p:stCondLst>
                                  <p:childTnLst>
                                    <p:set>
                                      <p:cBhvr>
                                        <p:cTn id="81" dur="1" fill="hold">
                                          <p:stCondLst>
                                            <p:cond delay="0"/>
                                          </p:stCondLst>
                                        </p:cTn>
                                        <p:tgtEl>
                                          <p:spTgt spid="86"/>
                                        </p:tgtEl>
                                        <p:attrNameLst>
                                          <p:attrName>style.visibility</p:attrName>
                                        </p:attrNameLst>
                                      </p:cBhvr>
                                      <p:to>
                                        <p:strVal val="visible"/>
                                      </p:to>
                                    </p:set>
                                    <p:animEffect transition="in" filter="fade">
                                      <p:cBhvr>
                                        <p:cTn id="82" dur="500"/>
                                        <p:tgtEl>
                                          <p:spTgt spid="8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10"/>
                                        </p:tgtEl>
                                        <p:attrNameLst>
                                          <p:attrName>style.visibility</p:attrName>
                                        </p:attrNameLst>
                                      </p:cBhvr>
                                      <p:to>
                                        <p:strVal val="visible"/>
                                      </p:to>
                                    </p:set>
                                    <p:animEffect transition="in" filter="fade">
                                      <p:cBhvr>
                                        <p:cTn id="87" dur="500"/>
                                        <p:tgtEl>
                                          <p:spTgt spid="11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9"/>
                                        </p:tgtEl>
                                        <p:attrNameLst>
                                          <p:attrName>style.visibility</p:attrName>
                                        </p:attrNameLst>
                                      </p:cBhvr>
                                      <p:to>
                                        <p:strVal val="visible"/>
                                      </p:to>
                                    </p:set>
                                    <p:animEffect transition="in" filter="fade">
                                      <p:cBhvr>
                                        <p:cTn id="93" dur="500"/>
                                        <p:tgtEl>
                                          <p:spTgt spid="9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0"/>
                                        </p:tgtEl>
                                        <p:attrNameLst>
                                          <p:attrName>style.visibility</p:attrName>
                                        </p:attrNameLst>
                                      </p:cBhvr>
                                      <p:to>
                                        <p:strVal val="visible"/>
                                      </p:to>
                                    </p:set>
                                    <p:animEffect transition="in" filter="fade">
                                      <p:cBhvr>
                                        <p:cTn id="96" dur="500"/>
                                        <p:tgtEl>
                                          <p:spTgt spid="10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01"/>
                                        </p:tgtEl>
                                        <p:attrNameLst>
                                          <p:attrName>style.visibility</p:attrName>
                                        </p:attrNameLst>
                                      </p:cBhvr>
                                      <p:to>
                                        <p:strVal val="visible"/>
                                      </p:to>
                                    </p:set>
                                    <p:animEffect transition="in" filter="fade">
                                      <p:cBhvr>
                                        <p:cTn id="99" dur="500"/>
                                        <p:tgtEl>
                                          <p:spTgt spid="10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02"/>
                                        </p:tgtEl>
                                        <p:attrNameLst>
                                          <p:attrName>style.visibility</p:attrName>
                                        </p:attrNameLst>
                                      </p:cBhvr>
                                      <p:to>
                                        <p:strVal val="visible"/>
                                      </p:to>
                                    </p:set>
                                    <p:animEffect transition="in" filter="fade">
                                      <p:cBhvr>
                                        <p:cTn id="102" dur="500"/>
                                        <p:tgtEl>
                                          <p:spTgt spid="10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03"/>
                                        </p:tgtEl>
                                        <p:attrNameLst>
                                          <p:attrName>style.visibility</p:attrName>
                                        </p:attrNameLst>
                                      </p:cBhvr>
                                      <p:to>
                                        <p:strVal val="visible"/>
                                      </p:to>
                                    </p:set>
                                    <p:animEffect transition="in" filter="fade">
                                      <p:cBhvr>
                                        <p:cTn id="105" dur="500"/>
                                        <p:tgtEl>
                                          <p:spTgt spid="10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04"/>
                                        </p:tgtEl>
                                        <p:attrNameLst>
                                          <p:attrName>style.visibility</p:attrName>
                                        </p:attrNameLst>
                                      </p:cBhvr>
                                      <p:to>
                                        <p:strVal val="visible"/>
                                      </p:to>
                                    </p:set>
                                    <p:animEffect transition="in" filter="fade">
                                      <p:cBhvr>
                                        <p:cTn id="108" dur="500"/>
                                        <p:tgtEl>
                                          <p:spTgt spid="10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05"/>
                                        </p:tgtEl>
                                        <p:attrNameLst>
                                          <p:attrName>style.visibility</p:attrName>
                                        </p:attrNameLst>
                                      </p:cBhvr>
                                      <p:to>
                                        <p:strVal val="visible"/>
                                      </p:to>
                                    </p:set>
                                    <p:animEffect transition="in" filter="fade">
                                      <p:cBhvr>
                                        <p:cTn id="111" dur="500"/>
                                        <p:tgtEl>
                                          <p:spTgt spid="10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0"/>
                                        </p:tgtEl>
                                        <p:attrNameLst>
                                          <p:attrName>style.visibility</p:attrName>
                                        </p:attrNameLst>
                                      </p:cBhvr>
                                      <p:to>
                                        <p:strVal val="visible"/>
                                      </p:to>
                                    </p:set>
                                    <p:animEffect transition="in" filter="fade">
                                      <p:cBhvr>
                                        <p:cTn id="114" dur="500"/>
                                        <p:tgtEl>
                                          <p:spTgt spid="5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09"/>
                                        </p:tgtEl>
                                        <p:attrNameLst>
                                          <p:attrName>style.visibility</p:attrName>
                                        </p:attrNameLst>
                                      </p:cBhvr>
                                      <p:to>
                                        <p:strVal val="visible"/>
                                      </p:to>
                                    </p:set>
                                    <p:animEffect transition="in" filter="fade">
                                      <p:cBhvr>
                                        <p:cTn id="117" dur="500"/>
                                        <p:tgtEl>
                                          <p:spTgt spid="109"/>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98"/>
                                        </p:tgtEl>
                                        <p:attrNameLst>
                                          <p:attrName>style.visibility</p:attrName>
                                        </p:attrNameLst>
                                      </p:cBhvr>
                                      <p:to>
                                        <p:strVal val="visible"/>
                                      </p:to>
                                    </p:set>
                                    <p:animEffect transition="in" filter="fade">
                                      <p:cBhvr>
                                        <p:cTn id="122" dur="500"/>
                                        <p:tgtEl>
                                          <p:spTgt spid="98"/>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21"/>
                                        </p:tgtEl>
                                        <p:attrNameLst>
                                          <p:attrName>style.visibility</p:attrName>
                                        </p:attrNameLst>
                                      </p:cBhvr>
                                      <p:to>
                                        <p:strVal val="visible"/>
                                      </p:to>
                                    </p:set>
                                    <p:animEffect transition="in" filter="fade">
                                      <p:cBhvr>
                                        <p:cTn id="127" dur="500"/>
                                        <p:tgtEl>
                                          <p:spTgt spid="12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Effect transition="in" filter="fade">
                                      <p:cBhvr>
                                        <p:cTn id="130"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98" grpId="0"/>
      <p:bldP spid="110" grpId="0"/>
      <p:bldP spid="111" grpId="0" animBg="1"/>
      <p:bldP spid="93" grpId="0" animBg="1"/>
      <p:bldP spid="99" grpId="0"/>
      <p:bldP spid="100" grpId="0"/>
      <p:bldP spid="101" grpId="0"/>
      <p:bldP spid="102" grpId="0"/>
      <p:bldP spid="103" grpId="0"/>
      <p:bldP spid="104" grpId="0"/>
      <p:bldP spid="105" grpId="0"/>
      <p:bldP spid="60" grpId="0"/>
      <p:bldP spid="61" grpId="0" animBg="1"/>
      <p:bldP spid="68" grpId="0"/>
      <p:bldP spid="69" grpId="0" animBg="1"/>
      <p:bldP spid="70" grpId="0" animBg="1"/>
      <p:bldP spid="71" grpId="0" animBg="1"/>
      <p:bldP spid="72" grpId="0"/>
      <p:bldP spid="50" grpId="0" animBg="1"/>
      <p:bldP spid="109" grpId="0"/>
      <p:bldP spid="121" grpId="0" animBg="1"/>
      <p:bldP spid="12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sp>
        <p:nvSpPr>
          <p:cNvPr id="59" name="矩形 58"/>
          <p:cNvSpPr/>
          <p:nvPr/>
        </p:nvSpPr>
        <p:spPr>
          <a:xfrm>
            <a:off x="1202479" y="1337625"/>
            <a:ext cx="3518889" cy="553998"/>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应用示例：手写体识别</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252" name="文字方塊 55"/>
          <p:cNvSpPr txBox="1"/>
          <p:nvPr/>
        </p:nvSpPr>
        <p:spPr>
          <a:xfrm>
            <a:off x="472125" y="5761109"/>
            <a:ext cx="8228536" cy="400110"/>
          </a:xfrm>
          <a:prstGeom prst="rect">
            <a:avLst/>
          </a:prstGeom>
          <a:noFill/>
        </p:spPr>
        <p:txBody>
          <a:bodyPr wrap="square" rtlCol="0">
            <a:spAutoFit/>
          </a:bodyPr>
          <a:lstStyle/>
          <a:p>
            <a:pPr algn="ctr"/>
            <a:r>
              <a:rPr lang="zh-CN" altLang="en-US" sz="2000" dirty="0" smtClean="0">
                <a:solidFill>
                  <a:srgbClr val="FF0000"/>
                </a:solidFill>
                <a:latin typeface="微软雅黑" panose="020B0503020204020204" pitchFamily="34" charset="-122"/>
                <a:ea typeface="微软雅黑" panose="020B0503020204020204" pitchFamily="34" charset="-122"/>
              </a:rPr>
              <a:t>设置合适的网络结构：层数和结点个数、激活函数</a:t>
            </a:r>
            <a:endParaRPr lang="zh-TW" altLang="en-US" sz="2000" dirty="0">
              <a:solidFill>
                <a:srgbClr val="FF0000"/>
              </a:solidFill>
              <a:latin typeface="微软雅黑" panose="020B0503020204020204" pitchFamily="34" charset="-122"/>
              <a:ea typeface="微软雅黑" panose="020B0503020204020204" pitchFamily="34" charset="-122"/>
            </a:endParaRPr>
          </a:p>
        </p:txBody>
      </p:sp>
      <p:sp>
        <p:nvSpPr>
          <p:cNvPr id="7" name="圆角矩形标注 6"/>
          <p:cNvSpPr/>
          <p:nvPr/>
        </p:nvSpPr>
        <p:spPr>
          <a:xfrm>
            <a:off x="6586185" y="1164493"/>
            <a:ext cx="4290362" cy="1139443"/>
          </a:xfrm>
          <a:prstGeom prst="wedgeRoundRectCallout">
            <a:avLst>
              <a:gd name="adj1" fmla="val -45277"/>
              <a:gd name="adj2" fmla="val 61491"/>
              <a:gd name="adj3" fmla="val 16667"/>
            </a:avLst>
          </a:prstGeom>
          <a:solidFill>
            <a:srgbClr val="92D050"/>
          </a:solidFill>
          <a:ln>
            <a:solidFill>
              <a:srgbClr val="517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smtClean="0">
                <a:latin typeface="微软雅黑" panose="020B0503020204020204" pitchFamily="34" charset="-122"/>
                <a:ea typeface="微软雅黑" panose="020B0503020204020204" pitchFamily="34" charset="-122"/>
              </a:rPr>
              <a:t>问题：应该设置多少层，多少结点？</a:t>
            </a:r>
            <a:endParaRPr lang="en-US" altLang="zh-CN" dirty="0" smtClean="0">
              <a:latin typeface="微软雅黑" panose="020B0503020204020204" pitchFamily="34" charset="-122"/>
              <a:ea typeface="微软雅黑" panose="020B0503020204020204" pitchFamily="34" charset="-122"/>
            </a:endParaRPr>
          </a:p>
          <a:p>
            <a:pPr algn="ctr">
              <a:lnSpc>
                <a:spcPct val="150000"/>
              </a:lnSpc>
            </a:pPr>
            <a:r>
              <a:rPr lang="zh-CN" altLang="en-US" dirty="0" smtClean="0">
                <a:latin typeface="微软雅黑" panose="020B0503020204020204" pitchFamily="34" charset="-122"/>
                <a:ea typeface="微软雅黑" panose="020B0503020204020204" pitchFamily="34" charset="-122"/>
              </a:rPr>
              <a:t>是否需要选择其他网络结构如</a:t>
            </a:r>
            <a:r>
              <a:rPr lang="en-US" altLang="zh-CN" dirty="0" smtClean="0">
                <a:latin typeface="微软雅黑" panose="020B0503020204020204" pitchFamily="34" charset="-122"/>
                <a:ea typeface="微软雅黑" panose="020B0503020204020204" pitchFamily="34" charset="-122"/>
              </a:rPr>
              <a:t>CNN/RNN</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92" name="矩形 91"/>
          <p:cNvSpPr/>
          <p:nvPr/>
        </p:nvSpPr>
        <p:spPr>
          <a:xfrm>
            <a:off x="1815151" y="367001"/>
            <a:ext cx="7009360"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建立模型</a:t>
            </a:r>
          </a:p>
        </p:txBody>
      </p:sp>
      <p:grpSp>
        <p:nvGrpSpPr>
          <p:cNvPr id="4" name="组合 3"/>
          <p:cNvGrpSpPr/>
          <p:nvPr/>
        </p:nvGrpSpPr>
        <p:grpSpPr>
          <a:xfrm>
            <a:off x="1135630" y="2477506"/>
            <a:ext cx="9707008" cy="3149573"/>
            <a:chOff x="386130" y="2477506"/>
            <a:chExt cx="9707008" cy="3149573"/>
          </a:xfrm>
        </p:grpSpPr>
        <p:grpSp>
          <p:nvGrpSpPr>
            <p:cNvPr id="3" name="组合 2"/>
            <p:cNvGrpSpPr/>
            <p:nvPr/>
          </p:nvGrpSpPr>
          <p:grpSpPr>
            <a:xfrm>
              <a:off x="9221458" y="2973011"/>
              <a:ext cx="871680" cy="2652571"/>
              <a:chOff x="9221458" y="2973011"/>
              <a:chExt cx="871680" cy="2652571"/>
            </a:xfrm>
          </p:grpSpPr>
          <p:sp>
            <p:nvSpPr>
              <p:cNvPr id="259" name="矩形 258"/>
              <p:cNvSpPr/>
              <p:nvPr/>
            </p:nvSpPr>
            <p:spPr>
              <a:xfrm>
                <a:off x="9228611" y="2973011"/>
                <a:ext cx="864527" cy="2652571"/>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247" name="文字方塊 90"/>
              <p:cNvSpPr txBox="1"/>
              <p:nvPr/>
            </p:nvSpPr>
            <p:spPr>
              <a:xfrm>
                <a:off x="9221458" y="3086475"/>
                <a:ext cx="861633" cy="400110"/>
              </a:xfrm>
              <a:prstGeom prst="rect">
                <a:avLst/>
              </a:prstGeom>
              <a:no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000" dirty="0">
                    <a:solidFill>
                      <a:schemeClr val="tx1"/>
                    </a:solidFill>
                    <a:latin typeface="微软雅黑" panose="020B0503020204020204" pitchFamily="34" charset="-122"/>
                    <a:ea typeface="微软雅黑" panose="020B0503020204020204" pitchFamily="34" charset="-122"/>
                  </a:rPr>
                  <a:t>is </a:t>
                </a:r>
                <a:r>
                  <a:rPr lang="en-US" altLang="zh-TW" sz="2000" dirty="0" smtClean="0">
                    <a:solidFill>
                      <a:schemeClr val="tx1"/>
                    </a:solidFill>
                    <a:latin typeface="微软雅黑" panose="020B0503020204020204" pitchFamily="34" charset="-122"/>
                    <a:ea typeface="微软雅黑" panose="020B0503020204020204" pitchFamily="34" charset="-122"/>
                  </a:rPr>
                  <a:t>1</a:t>
                </a:r>
                <a:endParaRPr lang="zh-TW" altLang="en-US" sz="2000" dirty="0">
                  <a:solidFill>
                    <a:schemeClr val="tx1"/>
                  </a:solidFill>
                  <a:latin typeface="微软雅黑" panose="020B0503020204020204" pitchFamily="34" charset="-122"/>
                  <a:ea typeface="微软雅黑" panose="020B0503020204020204" pitchFamily="34" charset="-122"/>
                </a:endParaRPr>
              </a:p>
            </p:txBody>
          </p:sp>
          <p:sp>
            <p:nvSpPr>
              <p:cNvPr id="248" name="文字方塊 91"/>
              <p:cNvSpPr txBox="1"/>
              <p:nvPr/>
            </p:nvSpPr>
            <p:spPr>
              <a:xfrm>
                <a:off x="9228767" y="3797421"/>
                <a:ext cx="847013" cy="400110"/>
              </a:xfrm>
              <a:prstGeom prst="rect">
                <a:avLst/>
              </a:prstGeom>
              <a:no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000" dirty="0">
                    <a:solidFill>
                      <a:schemeClr val="tx1"/>
                    </a:solidFill>
                    <a:latin typeface="微软雅黑" panose="020B0503020204020204" pitchFamily="34" charset="-122"/>
                    <a:ea typeface="微软雅黑" panose="020B0503020204020204" pitchFamily="34" charset="-122"/>
                  </a:rPr>
                  <a:t>is </a:t>
                </a:r>
                <a:r>
                  <a:rPr lang="en-US" altLang="zh-TW" sz="2000" dirty="0" smtClean="0">
                    <a:solidFill>
                      <a:schemeClr val="tx1"/>
                    </a:solidFill>
                    <a:latin typeface="微软雅黑" panose="020B0503020204020204" pitchFamily="34" charset="-122"/>
                    <a:ea typeface="微软雅黑" panose="020B0503020204020204" pitchFamily="34" charset="-122"/>
                  </a:rPr>
                  <a:t>2</a:t>
                </a:r>
                <a:endParaRPr lang="zh-TW" altLang="en-US" sz="2000" dirty="0">
                  <a:solidFill>
                    <a:schemeClr val="tx1"/>
                  </a:solidFill>
                  <a:latin typeface="微软雅黑" panose="020B0503020204020204" pitchFamily="34" charset="-122"/>
                  <a:ea typeface="微软雅黑" panose="020B0503020204020204" pitchFamily="34" charset="-122"/>
                </a:endParaRPr>
              </a:p>
            </p:txBody>
          </p:sp>
          <p:sp>
            <p:nvSpPr>
              <p:cNvPr id="249" name="文字方塊 92"/>
              <p:cNvSpPr txBox="1"/>
              <p:nvPr/>
            </p:nvSpPr>
            <p:spPr>
              <a:xfrm>
                <a:off x="9238815" y="4920670"/>
                <a:ext cx="834766" cy="400110"/>
              </a:xfrm>
              <a:prstGeom prst="rect">
                <a:avLst/>
              </a:prstGeom>
              <a:no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000" dirty="0">
                    <a:solidFill>
                      <a:schemeClr val="tx1"/>
                    </a:solidFill>
                    <a:latin typeface="微软雅黑" panose="020B0503020204020204" pitchFamily="34" charset="-122"/>
                    <a:ea typeface="微软雅黑" panose="020B0503020204020204" pitchFamily="34" charset="-122"/>
                  </a:rPr>
                  <a:t>is </a:t>
                </a:r>
                <a:r>
                  <a:rPr lang="en-US" altLang="zh-TW" sz="2000" dirty="0" smtClean="0">
                    <a:solidFill>
                      <a:schemeClr val="tx1"/>
                    </a:solidFill>
                    <a:latin typeface="微软雅黑" panose="020B0503020204020204" pitchFamily="34" charset="-122"/>
                    <a:ea typeface="微软雅黑" panose="020B0503020204020204" pitchFamily="34" charset="-122"/>
                  </a:rPr>
                  <a:t>0</a:t>
                </a:r>
                <a:endParaRPr lang="zh-TW" altLang="en-US" sz="2000" dirty="0">
                  <a:solidFill>
                    <a:schemeClr val="tx1"/>
                  </a:solidFill>
                  <a:latin typeface="微软雅黑" panose="020B0503020204020204" pitchFamily="34" charset="-122"/>
                  <a:ea typeface="微软雅黑" panose="020B0503020204020204" pitchFamily="34" charset="-122"/>
                </a:endParaRPr>
              </a:p>
            </p:txBody>
          </p:sp>
          <p:sp>
            <p:nvSpPr>
              <p:cNvPr id="250" name="文字方塊 93"/>
              <p:cNvSpPr txBox="1"/>
              <p:nvPr/>
            </p:nvSpPr>
            <p:spPr>
              <a:xfrm rot="5400000">
                <a:off x="9371510" y="4304095"/>
                <a:ext cx="769257" cy="461665"/>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grpSp>
        <p:grpSp>
          <p:nvGrpSpPr>
            <p:cNvPr id="93" name="组合 92"/>
            <p:cNvGrpSpPr/>
            <p:nvPr/>
          </p:nvGrpSpPr>
          <p:grpSpPr>
            <a:xfrm>
              <a:off x="1815151" y="2477506"/>
              <a:ext cx="7601685" cy="3149573"/>
              <a:chOff x="1782898" y="1852294"/>
              <a:chExt cx="8509628" cy="3525248"/>
            </a:xfrm>
          </p:grpSpPr>
          <p:cxnSp>
            <p:nvCxnSpPr>
              <p:cNvPr id="94" name="直線單箭頭接點 10"/>
              <p:cNvCxnSpPr/>
              <p:nvPr/>
            </p:nvCxnSpPr>
            <p:spPr>
              <a:xfrm>
                <a:off x="8424402" y="3501898"/>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11"/>
              <p:cNvCxnSpPr/>
              <p:nvPr/>
            </p:nvCxnSpPr>
            <p:spPr>
              <a:xfrm>
                <a:off x="8533718" y="4747788"/>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12"/>
              <p:cNvCxnSpPr/>
              <p:nvPr/>
            </p:nvCxnSpPr>
            <p:spPr>
              <a:xfrm>
                <a:off x="8400518" y="2723095"/>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2284605" y="2383236"/>
                <a:ext cx="746342" cy="2726866"/>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98" name="橢圓 17"/>
              <p:cNvSpPr/>
              <p:nvPr/>
            </p:nvSpPr>
            <p:spPr>
              <a:xfrm>
                <a:off x="2381715" y="2464480"/>
                <a:ext cx="574158" cy="574158"/>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99" name="橢圓 18"/>
              <p:cNvSpPr/>
              <p:nvPr/>
            </p:nvSpPr>
            <p:spPr>
              <a:xfrm>
                <a:off x="2384057" y="3243050"/>
                <a:ext cx="574158" cy="574158"/>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00" name="橢圓 19"/>
              <p:cNvSpPr/>
              <p:nvPr/>
            </p:nvSpPr>
            <p:spPr>
              <a:xfrm>
                <a:off x="2372424" y="4471062"/>
                <a:ext cx="574158" cy="574158"/>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01" name="文字方塊 20"/>
              <p:cNvSpPr txBox="1"/>
              <p:nvPr/>
            </p:nvSpPr>
            <p:spPr>
              <a:xfrm rot="5400000">
                <a:off x="2369676" y="3896562"/>
                <a:ext cx="769257" cy="516806"/>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102" name="矩形 101"/>
              <p:cNvSpPr/>
              <p:nvPr/>
            </p:nvSpPr>
            <p:spPr>
              <a:xfrm>
                <a:off x="3901591" y="1852294"/>
                <a:ext cx="746342" cy="3523574"/>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03" name="橢圓 24"/>
              <p:cNvSpPr/>
              <p:nvPr/>
            </p:nvSpPr>
            <p:spPr>
              <a:xfrm>
                <a:off x="3988677" y="2725733"/>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04" name="橢圓 25"/>
              <p:cNvSpPr/>
              <p:nvPr/>
            </p:nvSpPr>
            <p:spPr>
              <a:xfrm>
                <a:off x="3991019" y="3504303"/>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05" name="橢圓 26"/>
              <p:cNvSpPr/>
              <p:nvPr/>
            </p:nvSpPr>
            <p:spPr>
              <a:xfrm>
                <a:off x="3979386" y="4732315"/>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06" name="文字方塊 27"/>
              <p:cNvSpPr txBox="1"/>
              <p:nvPr/>
            </p:nvSpPr>
            <p:spPr>
              <a:xfrm rot="5400000">
                <a:off x="3976639" y="4157815"/>
                <a:ext cx="769257" cy="516806"/>
              </a:xfrm>
              <a:prstGeom prst="rect">
                <a:avLst/>
              </a:prstGeom>
              <a:noFill/>
              <a:ln>
                <a:noFill/>
              </a:ln>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107" name="矩形 106"/>
              <p:cNvSpPr/>
              <p:nvPr/>
            </p:nvSpPr>
            <p:spPr>
              <a:xfrm>
                <a:off x="8037595" y="2383235"/>
                <a:ext cx="746342" cy="2746111"/>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08" name="橢圓 28"/>
              <p:cNvSpPr/>
              <p:nvPr/>
            </p:nvSpPr>
            <p:spPr>
              <a:xfrm>
                <a:off x="8113439" y="2445372"/>
                <a:ext cx="574158" cy="574158"/>
              </a:xfrm>
              <a:prstGeom prst="ellipse">
                <a:avLst/>
              </a:prstGeom>
              <a:solidFill>
                <a:srgbClr val="51756B"/>
              </a:solidFill>
              <a:ln>
                <a:solidFill>
                  <a:srgbClr val="B0E8B9"/>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09" name="橢圓 29"/>
              <p:cNvSpPr/>
              <p:nvPr/>
            </p:nvSpPr>
            <p:spPr>
              <a:xfrm>
                <a:off x="8115781" y="3205281"/>
                <a:ext cx="574158" cy="574158"/>
              </a:xfrm>
              <a:prstGeom prst="ellipse">
                <a:avLst/>
              </a:prstGeom>
              <a:solidFill>
                <a:srgbClr val="51756B"/>
              </a:solidFill>
              <a:ln>
                <a:solidFill>
                  <a:srgbClr val="B0E8B9"/>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10" name="橢圓 30"/>
              <p:cNvSpPr/>
              <p:nvPr/>
            </p:nvSpPr>
            <p:spPr>
              <a:xfrm>
                <a:off x="8122809" y="4451954"/>
                <a:ext cx="574158" cy="574158"/>
              </a:xfrm>
              <a:prstGeom prst="ellipse">
                <a:avLst/>
              </a:prstGeom>
              <a:solidFill>
                <a:srgbClr val="51756B"/>
              </a:solidFill>
              <a:ln>
                <a:solidFill>
                  <a:srgbClr val="B0E8B9"/>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11" name="文字方塊 31"/>
              <p:cNvSpPr txBox="1"/>
              <p:nvPr/>
            </p:nvSpPr>
            <p:spPr>
              <a:xfrm rot="5400000">
                <a:off x="8120062" y="3874291"/>
                <a:ext cx="769257" cy="516806"/>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112" name="文字方塊 32"/>
              <p:cNvSpPr txBox="1"/>
              <p:nvPr/>
            </p:nvSpPr>
            <p:spPr>
              <a:xfrm>
                <a:off x="6238035" y="1912984"/>
                <a:ext cx="769257" cy="523220"/>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113" name="文字方塊 33"/>
              <p:cNvSpPr txBox="1"/>
              <p:nvPr/>
            </p:nvSpPr>
            <p:spPr>
              <a:xfrm>
                <a:off x="6237085" y="2669407"/>
                <a:ext cx="769257" cy="523220"/>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114" name="文字方塊 34"/>
              <p:cNvSpPr txBox="1"/>
              <p:nvPr/>
            </p:nvSpPr>
            <p:spPr>
              <a:xfrm>
                <a:off x="6265083" y="4671800"/>
                <a:ext cx="769257" cy="523220"/>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cxnSp>
            <p:nvCxnSpPr>
              <p:cNvPr id="115" name="直線單箭頭接點 35"/>
              <p:cNvCxnSpPr>
                <a:stCxn id="98" idx="6"/>
                <a:endCxn id="103" idx="2"/>
              </p:cNvCxnSpPr>
              <p:nvPr/>
            </p:nvCxnSpPr>
            <p:spPr>
              <a:xfrm>
                <a:off x="2945981" y="2732205"/>
                <a:ext cx="1032804" cy="261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36"/>
              <p:cNvCxnSpPr/>
              <p:nvPr/>
            </p:nvCxnSpPr>
            <p:spPr>
              <a:xfrm>
                <a:off x="2955873" y="3530129"/>
                <a:ext cx="1011125" cy="2806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37"/>
              <p:cNvCxnSpPr/>
              <p:nvPr/>
            </p:nvCxnSpPr>
            <p:spPr>
              <a:xfrm>
                <a:off x="2955873" y="4747788"/>
                <a:ext cx="1015362" cy="2405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38"/>
              <p:cNvCxnSpPr>
                <a:stCxn id="99" idx="6"/>
                <a:endCxn id="103" idx="2"/>
              </p:cNvCxnSpPr>
              <p:nvPr/>
            </p:nvCxnSpPr>
            <p:spPr>
              <a:xfrm flipV="1">
                <a:off x="2948323" y="2993458"/>
                <a:ext cx="1030462" cy="5173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39"/>
              <p:cNvCxnSpPr>
                <a:stCxn id="98" idx="6"/>
                <a:endCxn id="104" idx="2"/>
              </p:cNvCxnSpPr>
              <p:nvPr/>
            </p:nvCxnSpPr>
            <p:spPr>
              <a:xfrm>
                <a:off x="2945981" y="2732205"/>
                <a:ext cx="1035146" cy="1039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40"/>
              <p:cNvCxnSpPr>
                <a:stCxn id="98" idx="6"/>
                <a:endCxn id="105" idx="2"/>
              </p:cNvCxnSpPr>
              <p:nvPr/>
            </p:nvCxnSpPr>
            <p:spPr>
              <a:xfrm>
                <a:off x="2945981" y="2732205"/>
                <a:ext cx="1023513" cy="22678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41"/>
              <p:cNvCxnSpPr>
                <a:stCxn id="99" idx="6"/>
                <a:endCxn id="105" idx="2"/>
              </p:cNvCxnSpPr>
              <p:nvPr/>
            </p:nvCxnSpPr>
            <p:spPr>
              <a:xfrm>
                <a:off x="2948323" y="3510775"/>
                <a:ext cx="1021171" cy="14892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42"/>
              <p:cNvCxnSpPr>
                <a:stCxn id="100" idx="6"/>
                <a:endCxn id="103" idx="2"/>
              </p:cNvCxnSpPr>
              <p:nvPr/>
            </p:nvCxnSpPr>
            <p:spPr>
              <a:xfrm flipV="1">
                <a:off x="2936690" y="2993458"/>
                <a:ext cx="1042095" cy="17453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43"/>
              <p:cNvCxnSpPr>
                <a:stCxn id="100" idx="6"/>
                <a:endCxn id="104" idx="2"/>
              </p:cNvCxnSpPr>
              <p:nvPr/>
            </p:nvCxnSpPr>
            <p:spPr>
              <a:xfrm flipV="1">
                <a:off x="2936690" y="3772028"/>
                <a:ext cx="1044437" cy="9667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53"/>
              <p:cNvSpPr txBox="1"/>
              <p:nvPr/>
            </p:nvSpPr>
            <p:spPr>
              <a:xfrm rot="5400000">
                <a:off x="9393080" y="3905263"/>
                <a:ext cx="769257" cy="516806"/>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125" name="文字方塊 54"/>
              <p:cNvSpPr txBox="1"/>
              <p:nvPr/>
            </p:nvSpPr>
            <p:spPr>
              <a:xfrm>
                <a:off x="9462173" y="2383235"/>
                <a:ext cx="631069" cy="523220"/>
              </a:xfrm>
              <a:prstGeom prst="rect">
                <a:avLst/>
              </a:prstGeom>
              <a:noFill/>
            </p:spPr>
            <p:txBody>
              <a:bodyPr wrap="square" rtlCol="0">
                <a:spAutoFit/>
              </a:bodyPr>
              <a:lstStyle/>
              <a:p>
                <a:r>
                  <a:rPr lang="en-US" altLang="zh-TW" sz="2800" dirty="0">
                    <a:latin typeface="微软雅黑" panose="020B0503020204020204" pitchFamily="34" charset="-122"/>
                    <a:ea typeface="微软雅黑" panose="020B0503020204020204" pitchFamily="34" charset="-122"/>
                  </a:rPr>
                  <a:t>y</a:t>
                </a:r>
                <a:r>
                  <a:rPr lang="en-US" altLang="zh-TW" sz="2800" baseline="-25000" dirty="0">
                    <a:latin typeface="微软雅黑" panose="020B0503020204020204" pitchFamily="34" charset="-122"/>
                    <a:ea typeface="微软雅黑" panose="020B0503020204020204" pitchFamily="34" charset="-122"/>
                  </a:rPr>
                  <a:t>1</a:t>
                </a:r>
                <a:endParaRPr lang="zh-TW" altLang="en-US" sz="2800" baseline="-25000" dirty="0">
                  <a:latin typeface="微软雅黑" panose="020B0503020204020204" pitchFamily="34" charset="-122"/>
                  <a:ea typeface="微软雅黑" panose="020B0503020204020204" pitchFamily="34" charset="-122"/>
                </a:endParaRPr>
              </a:p>
            </p:txBody>
          </p:sp>
          <p:sp>
            <p:nvSpPr>
              <p:cNvPr id="126" name="文字方塊 55"/>
              <p:cNvSpPr txBox="1"/>
              <p:nvPr/>
            </p:nvSpPr>
            <p:spPr>
              <a:xfrm>
                <a:off x="9450890" y="3181455"/>
                <a:ext cx="631069" cy="523220"/>
              </a:xfrm>
              <a:prstGeom prst="rect">
                <a:avLst/>
              </a:prstGeom>
              <a:noFill/>
            </p:spPr>
            <p:txBody>
              <a:bodyPr wrap="square" rtlCol="0">
                <a:spAutoFit/>
              </a:bodyPr>
              <a:lstStyle/>
              <a:p>
                <a:r>
                  <a:rPr lang="en-US" altLang="zh-TW" sz="2800" dirty="0">
                    <a:latin typeface="微软雅黑" panose="020B0503020204020204" pitchFamily="34" charset="-122"/>
                    <a:ea typeface="微软雅黑" panose="020B0503020204020204" pitchFamily="34" charset="-122"/>
                  </a:rPr>
                  <a:t>y</a:t>
                </a:r>
                <a:r>
                  <a:rPr lang="en-US" altLang="zh-TW" sz="2800" baseline="-25000" dirty="0">
                    <a:latin typeface="微软雅黑" panose="020B0503020204020204" pitchFamily="34" charset="-122"/>
                    <a:ea typeface="微软雅黑" panose="020B0503020204020204" pitchFamily="34" charset="-122"/>
                  </a:rPr>
                  <a:t>2</a:t>
                </a:r>
                <a:endParaRPr lang="zh-TW" altLang="en-US" sz="2800" baseline="-25000" dirty="0">
                  <a:latin typeface="微软雅黑" panose="020B0503020204020204" pitchFamily="34" charset="-122"/>
                  <a:ea typeface="微软雅黑" panose="020B0503020204020204" pitchFamily="34" charset="-122"/>
                </a:endParaRPr>
              </a:p>
            </p:txBody>
          </p:sp>
          <p:sp>
            <p:nvSpPr>
              <p:cNvPr id="127" name="文字方塊 56"/>
              <p:cNvSpPr txBox="1"/>
              <p:nvPr/>
            </p:nvSpPr>
            <p:spPr>
              <a:xfrm>
                <a:off x="9450888" y="4447687"/>
                <a:ext cx="841638" cy="585629"/>
              </a:xfrm>
              <a:prstGeom prst="rect">
                <a:avLst/>
              </a:prstGeom>
              <a:noFill/>
            </p:spPr>
            <p:txBody>
              <a:bodyPr wrap="square" rtlCol="0">
                <a:spAutoFit/>
              </a:bodyPr>
              <a:lstStyle/>
              <a:p>
                <a:r>
                  <a:rPr lang="en-US" altLang="zh-TW" sz="2800" dirty="0" err="1" smtClean="0">
                    <a:latin typeface="微软雅黑" panose="020B0503020204020204" pitchFamily="34" charset="-122"/>
                    <a:ea typeface="微软雅黑" panose="020B0503020204020204" pitchFamily="34" charset="-122"/>
                  </a:rPr>
                  <a:t>y</a:t>
                </a:r>
                <a:r>
                  <a:rPr lang="en-US" altLang="zh-TW" sz="2800" baseline="-25000" dirty="0" err="1">
                    <a:latin typeface="微软雅黑" panose="020B0503020204020204" pitchFamily="34" charset="-122"/>
                    <a:ea typeface="微软雅黑" panose="020B0503020204020204" pitchFamily="34" charset="-122"/>
                  </a:rPr>
                  <a:t>m</a:t>
                </a:r>
                <a:endParaRPr lang="zh-TW" altLang="en-US" sz="2800" baseline="-25000" dirty="0">
                  <a:latin typeface="微软雅黑" panose="020B0503020204020204" pitchFamily="34" charset="-122"/>
                  <a:ea typeface="微软雅黑" panose="020B0503020204020204" pitchFamily="34" charset="-122"/>
                </a:endParaRPr>
              </a:p>
            </p:txBody>
          </p:sp>
          <p:sp>
            <p:nvSpPr>
              <p:cNvPr id="128" name="橢圓 24"/>
              <p:cNvSpPr/>
              <p:nvPr/>
            </p:nvSpPr>
            <p:spPr>
              <a:xfrm>
                <a:off x="3988677" y="1947020"/>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129" name="直線單箭頭接點 35"/>
              <p:cNvCxnSpPr>
                <a:endCxn id="98" idx="2"/>
              </p:cNvCxnSpPr>
              <p:nvPr/>
            </p:nvCxnSpPr>
            <p:spPr>
              <a:xfrm>
                <a:off x="1815151" y="2751559"/>
                <a:ext cx="56656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35"/>
              <p:cNvCxnSpPr/>
              <p:nvPr/>
            </p:nvCxnSpPr>
            <p:spPr>
              <a:xfrm>
                <a:off x="1805860" y="3530129"/>
                <a:ext cx="56656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35"/>
              <p:cNvCxnSpPr/>
              <p:nvPr/>
            </p:nvCxnSpPr>
            <p:spPr>
              <a:xfrm>
                <a:off x="1805860" y="4762973"/>
                <a:ext cx="56656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文字方塊 54"/>
              <p:cNvSpPr txBox="1"/>
              <p:nvPr/>
            </p:nvSpPr>
            <p:spPr>
              <a:xfrm>
                <a:off x="1799464" y="2219156"/>
                <a:ext cx="631069" cy="523220"/>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x</a:t>
                </a:r>
                <a:r>
                  <a:rPr lang="en-US" altLang="zh-TW" sz="2800" baseline="-25000" dirty="0" smtClean="0">
                    <a:latin typeface="微软雅黑" panose="020B0503020204020204" pitchFamily="34" charset="-122"/>
                    <a:ea typeface="微软雅黑" panose="020B0503020204020204" pitchFamily="34" charset="-122"/>
                  </a:rPr>
                  <a:t>1</a:t>
                </a:r>
                <a:endParaRPr lang="zh-TW" altLang="en-US" sz="2800" baseline="-25000" dirty="0">
                  <a:latin typeface="微软雅黑" panose="020B0503020204020204" pitchFamily="34" charset="-122"/>
                  <a:ea typeface="微软雅黑" panose="020B0503020204020204" pitchFamily="34" charset="-122"/>
                </a:endParaRPr>
              </a:p>
            </p:txBody>
          </p:sp>
          <p:sp>
            <p:nvSpPr>
              <p:cNvPr id="133" name="文字方塊 54"/>
              <p:cNvSpPr txBox="1"/>
              <p:nvPr/>
            </p:nvSpPr>
            <p:spPr>
              <a:xfrm>
                <a:off x="1782898" y="2993107"/>
                <a:ext cx="631069" cy="523220"/>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x</a:t>
                </a:r>
                <a:r>
                  <a:rPr lang="en-US" altLang="zh-CN" sz="2800" baseline="-25000" dirty="0">
                    <a:latin typeface="微软雅黑" panose="020B0503020204020204" pitchFamily="34" charset="-122"/>
                    <a:ea typeface="微软雅黑" panose="020B0503020204020204" pitchFamily="34" charset="-122"/>
                  </a:rPr>
                  <a:t>2</a:t>
                </a:r>
                <a:endParaRPr lang="zh-TW" altLang="en-US" sz="2800" baseline="-25000" dirty="0">
                  <a:latin typeface="微软雅黑" panose="020B0503020204020204" pitchFamily="34" charset="-122"/>
                  <a:ea typeface="微软雅黑" panose="020B0503020204020204" pitchFamily="34" charset="-122"/>
                </a:endParaRPr>
              </a:p>
            </p:txBody>
          </p:sp>
          <p:sp>
            <p:nvSpPr>
              <p:cNvPr id="134" name="文字方塊 54"/>
              <p:cNvSpPr txBox="1"/>
              <p:nvPr/>
            </p:nvSpPr>
            <p:spPr>
              <a:xfrm>
                <a:off x="1794623" y="4213488"/>
                <a:ext cx="631068" cy="523220"/>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x</a:t>
                </a:r>
                <a:r>
                  <a:rPr lang="en-US" altLang="zh-CN" sz="2800" baseline="-25000" dirty="0" smtClean="0">
                    <a:latin typeface="微软雅黑" panose="020B0503020204020204" pitchFamily="34" charset="-122"/>
                    <a:ea typeface="微软雅黑" panose="020B0503020204020204" pitchFamily="34" charset="-122"/>
                  </a:rPr>
                  <a:t>n</a:t>
                </a:r>
                <a:endParaRPr lang="zh-TW" altLang="en-US" sz="2800" baseline="-25000" dirty="0">
                  <a:latin typeface="微软雅黑" panose="020B0503020204020204" pitchFamily="34" charset="-122"/>
                  <a:ea typeface="微软雅黑" panose="020B0503020204020204" pitchFamily="34" charset="-122"/>
                </a:endParaRPr>
              </a:p>
            </p:txBody>
          </p:sp>
          <p:cxnSp>
            <p:nvCxnSpPr>
              <p:cNvPr id="135" name="直線單箭頭接點 35"/>
              <p:cNvCxnSpPr>
                <a:endCxn id="128" idx="2"/>
              </p:cNvCxnSpPr>
              <p:nvPr/>
            </p:nvCxnSpPr>
            <p:spPr>
              <a:xfrm flipV="1">
                <a:off x="3015916" y="2234099"/>
                <a:ext cx="972761" cy="4889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38"/>
              <p:cNvCxnSpPr/>
              <p:nvPr/>
            </p:nvCxnSpPr>
            <p:spPr>
              <a:xfrm flipV="1">
                <a:off x="2955873" y="2234099"/>
                <a:ext cx="1022912" cy="12960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單箭頭接點 38"/>
              <p:cNvCxnSpPr>
                <a:stCxn id="100" idx="6"/>
              </p:cNvCxnSpPr>
              <p:nvPr/>
            </p:nvCxnSpPr>
            <p:spPr>
              <a:xfrm flipV="1">
                <a:off x="2946582" y="2234099"/>
                <a:ext cx="1032203" cy="25240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矩形 137"/>
              <p:cNvSpPr/>
              <p:nvPr/>
            </p:nvSpPr>
            <p:spPr>
              <a:xfrm>
                <a:off x="5500947" y="1853968"/>
                <a:ext cx="746342" cy="3523574"/>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39" name="橢圓 24"/>
              <p:cNvSpPr/>
              <p:nvPr/>
            </p:nvSpPr>
            <p:spPr>
              <a:xfrm>
                <a:off x="5588033" y="2727407"/>
                <a:ext cx="574158" cy="574158"/>
              </a:xfrm>
              <a:prstGeom prst="ellipse">
                <a:avLst/>
              </a:prstGeom>
              <a:solidFill>
                <a:srgbClr val="6EBF96"/>
              </a:solidFill>
              <a:ln>
                <a:solidFill>
                  <a:srgbClr val="B0E8B9"/>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40" name="橢圓 25"/>
              <p:cNvSpPr/>
              <p:nvPr/>
            </p:nvSpPr>
            <p:spPr>
              <a:xfrm>
                <a:off x="5590375" y="3505977"/>
                <a:ext cx="574158" cy="574158"/>
              </a:xfrm>
              <a:prstGeom prst="ellipse">
                <a:avLst/>
              </a:prstGeom>
              <a:solidFill>
                <a:srgbClr val="6EBF96"/>
              </a:solidFill>
              <a:ln>
                <a:solidFill>
                  <a:srgbClr val="B0E8B9"/>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41" name="橢圓 26"/>
              <p:cNvSpPr/>
              <p:nvPr/>
            </p:nvSpPr>
            <p:spPr>
              <a:xfrm>
                <a:off x="5578742" y="4733989"/>
                <a:ext cx="574158" cy="574158"/>
              </a:xfrm>
              <a:prstGeom prst="ellipse">
                <a:avLst/>
              </a:prstGeom>
              <a:solidFill>
                <a:srgbClr val="6EBF96"/>
              </a:solidFill>
              <a:ln>
                <a:solidFill>
                  <a:srgbClr val="B0E8B9"/>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42" name="文字方塊 27"/>
              <p:cNvSpPr txBox="1"/>
              <p:nvPr/>
            </p:nvSpPr>
            <p:spPr>
              <a:xfrm rot="5400000">
                <a:off x="5575995" y="4159490"/>
                <a:ext cx="769257" cy="516806"/>
              </a:xfrm>
              <a:prstGeom prst="rect">
                <a:avLst/>
              </a:prstGeom>
              <a:noFill/>
              <a:ln>
                <a:noFill/>
              </a:ln>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143" name="橢圓 24"/>
              <p:cNvSpPr/>
              <p:nvPr/>
            </p:nvSpPr>
            <p:spPr>
              <a:xfrm>
                <a:off x="5588033" y="1948694"/>
                <a:ext cx="574158" cy="574158"/>
              </a:xfrm>
              <a:prstGeom prst="ellipse">
                <a:avLst/>
              </a:prstGeom>
              <a:solidFill>
                <a:srgbClr val="6EBF96"/>
              </a:solidFill>
              <a:ln>
                <a:solidFill>
                  <a:srgbClr val="B0E8B9"/>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grpSp>
            <p:nvGrpSpPr>
              <p:cNvPr id="144" name="组合 143"/>
              <p:cNvGrpSpPr/>
              <p:nvPr/>
            </p:nvGrpSpPr>
            <p:grpSpPr>
              <a:xfrm>
                <a:off x="4553544" y="2234099"/>
                <a:ext cx="1036831" cy="2792013"/>
                <a:chOff x="4553544" y="2234099"/>
                <a:chExt cx="1036831" cy="2792013"/>
              </a:xfrm>
            </p:grpSpPr>
            <p:cxnSp>
              <p:nvCxnSpPr>
                <p:cNvPr id="158" name="直線單箭頭接點 35"/>
                <p:cNvCxnSpPr>
                  <a:stCxn id="128" idx="6"/>
                  <a:endCxn id="143" idx="2"/>
                </p:cNvCxnSpPr>
                <p:nvPr/>
              </p:nvCxnSpPr>
              <p:spPr>
                <a:xfrm>
                  <a:off x="4562835" y="2234099"/>
                  <a:ext cx="1025198" cy="16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35"/>
                <p:cNvCxnSpPr>
                  <a:stCxn id="128" idx="6"/>
                  <a:endCxn id="139" idx="2"/>
                </p:cNvCxnSpPr>
                <p:nvPr/>
              </p:nvCxnSpPr>
              <p:spPr>
                <a:xfrm>
                  <a:off x="4562835" y="2234099"/>
                  <a:ext cx="1025198" cy="7803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單箭頭接點 35"/>
                <p:cNvCxnSpPr>
                  <a:stCxn id="128" idx="6"/>
                  <a:endCxn id="140" idx="2"/>
                </p:cNvCxnSpPr>
                <p:nvPr/>
              </p:nvCxnSpPr>
              <p:spPr>
                <a:xfrm>
                  <a:off x="4562835" y="2234099"/>
                  <a:ext cx="1027540" cy="1558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35"/>
                <p:cNvCxnSpPr>
                  <a:endCxn id="141" idx="2"/>
                </p:cNvCxnSpPr>
                <p:nvPr/>
              </p:nvCxnSpPr>
              <p:spPr>
                <a:xfrm>
                  <a:off x="4589452" y="2287149"/>
                  <a:ext cx="989290" cy="27339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單箭頭接點 35"/>
                <p:cNvCxnSpPr>
                  <a:stCxn id="103" idx="6"/>
                  <a:endCxn id="143" idx="2"/>
                </p:cNvCxnSpPr>
                <p:nvPr/>
              </p:nvCxnSpPr>
              <p:spPr>
                <a:xfrm flipV="1">
                  <a:off x="4562835" y="2235773"/>
                  <a:ext cx="1025198" cy="7770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35"/>
                <p:cNvCxnSpPr>
                  <a:stCxn id="103" idx="6"/>
                  <a:endCxn id="139" idx="2"/>
                </p:cNvCxnSpPr>
                <p:nvPr/>
              </p:nvCxnSpPr>
              <p:spPr>
                <a:xfrm>
                  <a:off x="4562835" y="3012812"/>
                  <a:ext cx="1025198" cy="16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35"/>
                <p:cNvCxnSpPr>
                  <a:endCxn id="140" idx="2"/>
                </p:cNvCxnSpPr>
                <p:nvPr/>
              </p:nvCxnSpPr>
              <p:spPr>
                <a:xfrm>
                  <a:off x="4598743" y="3012812"/>
                  <a:ext cx="991632" cy="7802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單箭頭接點 35"/>
                <p:cNvCxnSpPr>
                  <a:stCxn id="103" idx="6"/>
                  <a:endCxn id="141" idx="2"/>
                </p:cNvCxnSpPr>
                <p:nvPr/>
              </p:nvCxnSpPr>
              <p:spPr>
                <a:xfrm>
                  <a:off x="4562835" y="3012812"/>
                  <a:ext cx="1015907" cy="2008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單箭頭接點 35"/>
                <p:cNvCxnSpPr>
                  <a:stCxn id="104" idx="6"/>
                </p:cNvCxnSpPr>
                <p:nvPr/>
              </p:nvCxnSpPr>
              <p:spPr>
                <a:xfrm flipV="1">
                  <a:off x="4565177" y="2276260"/>
                  <a:ext cx="1010214" cy="15151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35"/>
                <p:cNvCxnSpPr>
                  <a:stCxn id="104" idx="6"/>
                </p:cNvCxnSpPr>
                <p:nvPr/>
              </p:nvCxnSpPr>
              <p:spPr>
                <a:xfrm flipV="1">
                  <a:off x="4565177" y="3054973"/>
                  <a:ext cx="1010214" cy="736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直線單箭頭接點 35"/>
                <p:cNvCxnSpPr>
                  <a:stCxn id="104" idx="6"/>
                  <a:endCxn id="140" idx="2"/>
                </p:cNvCxnSpPr>
                <p:nvPr/>
              </p:nvCxnSpPr>
              <p:spPr>
                <a:xfrm>
                  <a:off x="4565177" y="3791382"/>
                  <a:ext cx="1025198" cy="16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直線單箭頭接點 35"/>
                <p:cNvCxnSpPr>
                  <a:stCxn id="104" idx="6"/>
                  <a:endCxn id="141" idx="2"/>
                </p:cNvCxnSpPr>
                <p:nvPr/>
              </p:nvCxnSpPr>
              <p:spPr>
                <a:xfrm>
                  <a:off x="4565177" y="3791382"/>
                  <a:ext cx="1013565" cy="12296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直線單箭頭接點 35"/>
                <p:cNvCxnSpPr>
                  <a:stCxn id="105" idx="6"/>
                  <a:endCxn id="143" idx="2"/>
                </p:cNvCxnSpPr>
                <p:nvPr/>
              </p:nvCxnSpPr>
              <p:spPr>
                <a:xfrm flipV="1">
                  <a:off x="4553544" y="2235773"/>
                  <a:ext cx="1034489" cy="2783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直線單箭頭接點 35"/>
                <p:cNvCxnSpPr>
                  <a:stCxn id="105" idx="6"/>
                </p:cNvCxnSpPr>
                <p:nvPr/>
              </p:nvCxnSpPr>
              <p:spPr>
                <a:xfrm flipV="1">
                  <a:off x="4553544" y="3089778"/>
                  <a:ext cx="1011553" cy="19296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直線單箭頭接點 35"/>
                <p:cNvCxnSpPr>
                  <a:stCxn id="105" idx="6"/>
                  <a:endCxn id="140" idx="2"/>
                </p:cNvCxnSpPr>
                <p:nvPr/>
              </p:nvCxnSpPr>
              <p:spPr>
                <a:xfrm flipV="1">
                  <a:off x="4553544" y="3793056"/>
                  <a:ext cx="1036831" cy="12263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直線單箭頭接點 35"/>
                <p:cNvCxnSpPr>
                  <a:endCxn id="141" idx="2"/>
                </p:cNvCxnSpPr>
                <p:nvPr/>
              </p:nvCxnSpPr>
              <p:spPr>
                <a:xfrm flipV="1">
                  <a:off x="4560493" y="5021068"/>
                  <a:ext cx="1018249" cy="50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5" name="文字方塊 33"/>
              <p:cNvSpPr txBox="1"/>
              <p:nvPr/>
            </p:nvSpPr>
            <p:spPr>
              <a:xfrm>
                <a:off x="6249214" y="3443065"/>
                <a:ext cx="769257" cy="523220"/>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cxnSp>
            <p:nvCxnSpPr>
              <p:cNvPr id="146" name="直線單箭頭接點 35"/>
              <p:cNvCxnSpPr>
                <a:endCxn id="108" idx="2"/>
              </p:cNvCxnSpPr>
              <p:nvPr/>
            </p:nvCxnSpPr>
            <p:spPr>
              <a:xfrm>
                <a:off x="6976114" y="2255872"/>
                <a:ext cx="1137325" cy="4765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35"/>
              <p:cNvCxnSpPr>
                <a:endCxn id="109" idx="2"/>
              </p:cNvCxnSpPr>
              <p:nvPr/>
            </p:nvCxnSpPr>
            <p:spPr>
              <a:xfrm>
                <a:off x="6976114" y="2255872"/>
                <a:ext cx="1139667" cy="12364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35"/>
              <p:cNvCxnSpPr>
                <a:endCxn id="110" idx="2"/>
              </p:cNvCxnSpPr>
              <p:nvPr/>
            </p:nvCxnSpPr>
            <p:spPr>
              <a:xfrm>
                <a:off x="6976114" y="2255872"/>
                <a:ext cx="1146695" cy="24831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35"/>
              <p:cNvCxnSpPr/>
              <p:nvPr/>
            </p:nvCxnSpPr>
            <p:spPr>
              <a:xfrm flipV="1">
                <a:off x="6976114" y="2731274"/>
                <a:ext cx="1100500" cy="3033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35"/>
              <p:cNvCxnSpPr>
                <a:endCxn id="109" idx="2"/>
              </p:cNvCxnSpPr>
              <p:nvPr/>
            </p:nvCxnSpPr>
            <p:spPr>
              <a:xfrm>
                <a:off x="7012022" y="3034585"/>
                <a:ext cx="1103759" cy="4577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35"/>
              <p:cNvCxnSpPr>
                <a:endCxn id="110" idx="2"/>
              </p:cNvCxnSpPr>
              <p:nvPr/>
            </p:nvCxnSpPr>
            <p:spPr>
              <a:xfrm>
                <a:off x="6976114" y="3034585"/>
                <a:ext cx="1146695" cy="170444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35"/>
              <p:cNvCxnSpPr>
                <a:endCxn id="108" idx="2"/>
              </p:cNvCxnSpPr>
              <p:nvPr/>
            </p:nvCxnSpPr>
            <p:spPr>
              <a:xfrm flipV="1">
                <a:off x="6978456" y="2732451"/>
                <a:ext cx="1134983" cy="10807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35"/>
              <p:cNvCxnSpPr>
                <a:endCxn id="109" idx="2"/>
              </p:cNvCxnSpPr>
              <p:nvPr/>
            </p:nvCxnSpPr>
            <p:spPr>
              <a:xfrm flipV="1">
                <a:off x="6978456" y="3492360"/>
                <a:ext cx="1137325" cy="3207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單箭頭接點 35"/>
              <p:cNvCxnSpPr>
                <a:endCxn id="110" idx="2"/>
              </p:cNvCxnSpPr>
              <p:nvPr/>
            </p:nvCxnSpPr>
            <p:spPr>
              <a:xfrm>
                <a:off x="6978456" y="3813155"/>
                <a:ext cx="1144353" cy="925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35"/>
              <p:cNvCxnSpPr>
                <a:endCxn id="108" idx="2"/>
              </p:cNvCxnSpPr>
              <p:nvPr/>
            </p:nvCxnSpPr>
            <p:spPr>
              <a:xfrm flipV="1">
                <a:off x="6966823" y="2732451"/>
                <a:ext cx="1146616" cy="23087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單箭頭接點 35"/>
              <p:cNvCxnSpPr>
                <a:endCxn id="110" idx="2"/>
              </p:cNvCxnSpPr>
              <p:nvPr/>
            </p:nvCxnSpPr>
            <p:spPr>
              <a:xfrm flipV="1">
                <a:off x="6966823" y="4739033"/>
                <a:ext cx="1155986" cy="3021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單箭頭接點 35"/>
              <p:cNvCxnSpPr>
                <a:endCxn id="109" idx="2"/>
              </p:cNvCxnSpPr>
              <p:nvPr/>
            </p:nvCxnSpPr>
            <p:spPr>
              <a:xfrm flipV="1">
                <a:off x="6966823" y="3492360"/>
                <a:ext cx="1148958" cy="15488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30" y="3206851"/>
              <a:ext cx="1363671" cy="1363671"/>
            </a:xfrm>
            <a:prstGeom prst="rect">
              <a:avLst/>
            </a:prstGeom>
          </p:spPr>
        </p:pic>
        <p:sp>
          <p:nvSpPr>
            <p:cNvPr id="258" name="文字方塊 54"/>
            <p:cNvSpPr txBox="1"/>
            <p:nvPr/>
          </p:nvSpPr>
          <p:spPr>
            <a:xfrm>
              <a:off x="863450" y="4643009"/>
              <a:ext cx="563736" cy="523220"/>
            </a:xfrm>
            <a:prstGeom prst="rect">
              <a:avLst/>
            </a:prstGeom>
            <a:noFill/>
          </p:spPr>
          <p:txBody>
            <a:bodyPr wrap="square" rtlCol="0">
              <a:spAutoFit/>
            </a:bodyPr>
            <a:lstStyle/>
            <a:p>
              <a:r>
                <a:rPr lang="en-US" altLang="zh-TW" sz="2800" dirty="0">
                  <a:latin typeface="微软雅黑" panose="020B0503020204020204" pitchFamily="34" charset="-122"/>
                  <a:ea typeface="微软雅黑" panose="020B0503020204020204" pitchFamily="34" charset="-122"/>
                </a:rPr>
                <a:t>X</a:t>
              </a:r>
              <a:endParaRPr lang="zh-TW" altLang="en-US" sz="2800" baseline="-250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3697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49914" y="1379528"/>
            <a:ext cx="5114435"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建立模型</a:t>
            </a:r>
            <a:endParaRPr kumimoji="0" lang="en-US" altLang="zh-CN" sz="2400" b="1"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1134118" y="1908856"/>
            <a:ext cx="9647295" cy="1200329"/>
          </a:xfrm>
          <a:prstGeom prst="rect">
            <a:avLst/>
          </a:prstGeom>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选择什么样的网络结构</a:t>
            </a:r>
            <a:endParaRPr kumimoji="0" lang="en-US" altLang="zh-CN" sz="2400" b="0"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选择多少层数，每层选择多少</a:t>
            </a:r>
            <a:r>
              <a:rPr lang="zh-CN" altLang="en-US" sz="2400" dirty="0">
                <a:solidFill>
                  <a:schemeClr val="bg1">
                    <a:lumMod val="75000"/>
                  </a:schemeClr>
                </a:solidFill>
                <a:latin typeface="微软雅黑" panose="020B0503020204020204" pitchFamily="34" charset="-122"/>
                <a:ea typeface="微软雅黑" panose="020B0503020204020204" pitchFamily="34" charset="-122"/>
              </a:rPr>
              <a:t>神经元</a:t>
            </a:r>
            <a:endParaRPr kumimoji="0"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endParaRPr>
          </a:p>
        </p:txBody>
      </p:sp>
      <p:sp>
        <p:nvSpPr>
          <p:cNvPr id="11" name="矩形 10"/>
          <p:cNvSpPr/>
          <p:nvPr/>
        </p:nvSpPr>
        <p:spPr>
          <a:xfrm>
            <a:off x="1292635" y="3075703"/>
            <a:ext cx="5343035"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rPr>
              <a:t>损失函数</a:t>
            </a:r>
            <a:endParaRPr kumimoji="0" lang="en-US" altLang="zh-CN" sz="2400" b="1"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34118" y="3587510"/>
            <a:ext cx="9647294" cy="581057"/>
          </a:xfrm>
          <a:prstGeom prst="rect">
            <a:avLst/>
          </a:prstGeom>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dirty="0" smtClean="0">
                <a:solidFill>
                  <a:srgbClr val="CC0099"/>
                </a:solidFill>
                <a:latin typeface="微软雅黑" panose="020B0503020204020204" pitchFamily="34" charset="-122"/>
                <a:ea typeface="微软雅黑" panose="020B0503020204020204" pitchFamily="34" charset="-122"/>
              </a:rPr>
              <a:t>选择常用损失函数，平方误差，交叉熵</a:t>
            </a:r>
            <a:r>
              <a:rPr lang="en-US" altLang="zh-CN" sz="2400" dirty="0" smtClean="0">
                <a:solidFill>
                  <a:srgbClr val="CC0099"/>
                </a:solidFill>
                <a:latin typeface="微软雅黑" panose="020B0503020204020204" pitchFamily="34" charset="-122"/>
                <a:ea typeface="微软雅黑" panose="020B0503020204020204" pitchFamily="34" charset="-122"/>
              </a:rPr>
              <a:t>….</a:t>
            </a:r>
            <a:endParaRPr kumimoji="0" lang="en-US" altLang="zh-CN" sz="2400" b="0" i="0" u="none" strike="noStrike" kern="1200" cap="none" spc="0" normalizeH="0" baseline="0" noProof="0" dirty="0">
              <a:ln>
                <a:noFill/>
              </a:ln>
              <a:solidFill>
                <a:srgbClr val="CC0099"/>
              </a:solidFill>
              <a:effectLst/>
              <a:uLnTx/>
              <a:uFillTx/>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682" y="3043910"/>
            <a:ext cx="498966" cy="498966"/>
          </a:xfrm>
          <a:prstGeom prst="rect">
            <a:avLst/>
          </a:prstGeom>
          <a:solidFill>
            <a:schemeClr val="bg1"/>
          </a:solidFill>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993" y="4474612"/>
            <a:ext cx="498966" cy="498966"/>
          </a:xfrm>
          <a:prstGeom prst="rect">
            <a:avLst/>
          </a:prstGeom>
        </p:spPr>
      </p:pic>
      <p:sp>
        <p:nvSpPr>
          <p:cNvPr id="17" name="矩形 16"/>
          <p:cNvSpPr/>
          <p:nvPr/>
        </p:nvSpPr>
        <p:spPr>
          <a:xfrm>
            <a:off x="1292635" y="4498453"/>
            <a:ext cx="5343035"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参数学习</a:t>
            </a:r>
            <a:endParaRPr kumimoji="0" lang="en-US" altLang="zh-CN" sz="2400" b="1"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nvSpPr>
        <p:spPr>
          <a:xfrm>
            <a:off x="1134118" y="4989094"/>
            <a:ext cx="9647294" cy="1200329"/>
          </a:xfrm>
          <a:prstGeom prst="rect">
            <a:avLst/>
          </a:prstGeom>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梯度下降</a:t>
            </a:r>
            <a:endParaRPr kumimoji="0" lang="en-US" altLang="zh-CN" sz="2400" b="0"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反向传播算法</a:t>
            </a:r>
            <a:endParaRPr kumimoji="0"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9" name="矩形 18"/>
          <p:cNvSpPr/>
          <p:nvPr/>
        </p:nvSpPr>
        <p:spPr>
          <a:xfrm>
            <a:off x="1815151" y="367001"/>
            <a:ext cx="7009360"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使用步骤</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6126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7" y="400051"/>
            <a:ext cx="386111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损失函数</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744" y="1369977"/>
            <a:ext cx="7757347" cy="3885149"/>
          </a:xfrm>
          <a:prstGeom prst="rect">
            <a:avLst/>
          </a:prstGeom>
        </p:spPr>
      </p:pic>
      <p:sp>
        <p:nvSpPr>
          <p:cNvPr id="4" name="文本框 3"/>
          <p:cNvSpPr txBox="1"/>
          <p:nvPr/>
        </p:nvSpPr>
        <p:spPr>
          <a:xfrm>
            <a:off x="8487181" y="2525163"/>
            <a:ext cx="1338643"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分类损失</a:t>
            </a:r>
            <a:endParaRPr lang="zh-CN" altLang="en-US" sz="2000" b="1"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8532257" y="4441064"/>
            <a:ext cx="1338643"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回归损失</a:t>
            </a:r>
            <a:endParaRPr lang="zh-CN" altLang="en-US" sz="2000" b="1" dirty="0">
              <a:latin typeface="微软雅黑" panose="020B0503020204020204" pitchFamily="34" charset="-122"/>
              <a:ea typeface="微软雅黑" panose="020B0503020204020204" pitchFamily="34" charset="-122"/>
            </a:endParaRPr>
          </a:p>
        </p:txBody>
      </p:sp>
      <p:sp>
        <p:nvSpPr>
          <p:cNvPr id="24" name="矩形 23"/>
          <p:cNvSpPr/>
          <p:nvPr/>
        </p:nvSpPr>
        <p:spPr>
          <a:xfrm>
            <a:off x="2819264" y="5255126"/>
            <a:ext cx="5307309" cy="501730"/>
          </a:xfrm>
          <a:prstGeom prst="rect">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损失函数的设计依赖于具体的任务</a:t>
            </a:r>
            <a:endParaRPr lang="zh-TW"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056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P spid="2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p:cNvSpPr txBox="1"/>
          <p:nvPr/>
        </p:nvSpPr>
        <p:spPr>
          <a:xfrm>
            <a:off x="1678320" y="4246710"/>
            <a:ext cx="2255296" cy="369332"/>
          </a:xfrm>
          <a:prstGeom prst="rect">
            <a:avLst/>
          </a:prstGeom>
          <a:noFill/>
        </p:spPr>
        <p:txBody>
          <a:bodyPr wrap="square" rtlCol="0">
            <a:spAutoFit/>
          </a:bodyPr>
          <a:lstStyle/>
          <a:p>
            <a:r>
              <a:rPr lang="en-US" altLang="zh-TW" dirty="0">
                <a:latin typeface="微软雅黑" panose="020B0503020204020204" pitchFamily="34" charset="-122"/>
                <a:ea typeface="微软雅黑" panose="020B0503020204020204" pitchFamily="34" charset="-122"/>
              </a:rPr>
              <a:t>16 x 16 = 256</a:t>
            </a:r>
            <a:endParaRPr lang="zh-TW" altLang="en-US" dirty="0">
              <a:latin typeface="微软雅黑" panose="020B0503020204020204" pitchFamily="34" charset="-122"/>
              <a:ea typeface="微软雅黑" panose="020B0503020204020204" pitchFamily="34" charset="-122"/>
            </a:endParaRPr>
          </a:p>
        </p:txBody>
      </p:sp>
      <p:sp>
        <p:nvSpPr>
          <p:cNvPr id="73" name="文字方塊 139"/>
          <p:cNvSpPr txBox="1"/>
          <p:nvPr/>
        </p:nvSpPr>
        <p:spPr>
          <a:xfrm>
            <a:off x="3607910" y="5385803"/>
            <a:ext cx="1790875" cy="461665"/>
          </a:xfrm>
          <a:prstGeom prst="rect">
            <a:avLst/>
          </a:prstGeom>
          <a:noFill/>
        </p:spPr>
        <p:txBody>
          <a:bodyPr wrap="none" rtlCol="0">
            <a:spAutoFit/>
          </a:bodyPr>
          <a:lstStyle/>
          <a:p>
            <a:r>
              <a:rPr lang="en-US" altLang="zh-TW" sz="2400" dirty="0" smtClean="0">
                <a:latin typeface="微软雅黑" panose="020B0503020204020204" pitchFamily="34" charset="-122"/>
                <a:ea typeface="微软雅黑" panose="020B0503020204020204" pitchFamily="34" charset="-122"/>
              </a:rPr>
              <a:t>y</a:t>
            </a:r>
            <a:r>
              <a:rPr lang="en-US" altLang="zh-TW" sz="2400" baseline="-25000" dirty="0" smtClean="0">
                <a:latin typeface="微软雅黑" panose="020B0503020204020204" pitchFamily="34" charset="-122"/>
                <a:ea typeface="微软雅黑" panose="020B0503020204020204" pitchFamily="34" charset="-122"/>
              </a:rPr>
              <a:t>1</a:t>
            </a:r>
            <a:r>
              <a:rPr lang="en-US" altLang="zh-TW"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值最大；</a:t>
            </a:r>
            <a:endParaRPr lang="zh-TW" altLang="en-US" sz="2400" dirty="0">
              <a:latin typeface="微软雅黑" panose="020B0503020204020204" pitchFamily="34" charset="-122"/>
              <a:ea typeface="微软雅黑" panose="020B0503020204020204" pitchFamily="34" charset="-122"/>
            </a:endParaRPr>
          </a:p>
        </p:txBody>
      </p:sp>
      <p:sp>
        <p:nvSpPr>
          <p:cNvPr id="74" name="文字方塊 140"/>
          <p:cNvSpPr txBox="1"/>
          <p:nvPr/>
        </p:nvSpPr>
        <p:spPr>
          <a:xfrm>
            <a:off x="1379070" y="4762226"/>
            <a:ext cx="9458819" cy="461665"/>
          </a:xfrm>
          <a:prstGeom prst="rect">
            <a:avLst/>
          </a:prstGeom>
          <a:noFill/>
        </p:spPr>
        <p:txBody>
          <a:bodyPr wrap="square" rtlCol="0">
            <a:spAutoFit/>
          </a:bodyPr>
          <a:lstStyle/>
          <a:p>
            <a:r>
              <a:rPr lang="zh-CN" altLang="en-US" sz="2400" dirty="0" smtClean="0">
                <a:solidFill>
                  <a:srgbClr val="CC0099"/>
                </a:solidFill>
                <a:latin typeface="微软雅黑" panose="020B0503020204020204" pitchFamily="34" charset="-122"/>
                <a:ea typeface="微软雅黑" panose="020B0503020204020204" pitchFamily="34" charset="-122"/>
              </a:rPr>
              <a:t>对于数字识别任务，设计用于分类的损失函数，使得学习目标变为：</a:t>
            </a:r>
            <a:endParaRPr lang="zh-TW" altLang="en-US" sz="2400" dirty="0">
              <a:solidFill>
                <a:srgbClr val="CC0099"/>
              </a:solidFill>
              <a:latin typeface="微软雅黑" panose="020B0503020204020204" pitchFamily="34" charset="-122"/>
              <a:ea typeface="微软雅黑" panose="020B0503020204020204" pitchFamily="34" charset="-122"/>
            </a:endParaRPr>
          </a:p>
        </p:txBody>
      </p:sp>
      <p:pic>
        <p:nvPicPr>
          <p:cNvPr id="75" name="圖片 141"/>
          <p:cNvPicPr>
            <a:picLocks noChangeAspect="1"/>
          </p:cNvPicPr>
          <p:nvPr/>
        </p:nvPicPr>
        <p:blipFill>
          <a:blip r:embed="rId2"/>
          <a:stretch>
            <a:fillRect/>
          </a:stretch>
        </p:blipFill>
        <p:spPr>
          <a:xfrm>
            <a:off x="2378116" y="5398092"/>
            <a:ext cx="574872" cy="581143"/>
          </a:xfrm>
          <a:prstGeom prst="rect">
            <a:avLst/>
          </a:prstGeom>
          <a:ln w="38100">
            <a:solidFill>
              <a:schemeClr val="tx1"/>
            </a:solidFill>
          </a:ln>
        </p:spPr>
      </p:pic>
      <p:sp>
        <p:nvSpPr>
          <p:cNvPr id="76" name="文字方塊 142"/>
          <p:cNvSpPr txBox="1"/>
          <p:nvPr/>
        </p:nvSpPr>
        <p:spPr>
          <a:xfrm>
            <a:off x="1394060" y="5422476"/>
            <a:ext cx="881973"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输入</a:t>
            </a:r>
            <a:r>
              <a:rPr lang="en-US" altLang="zh-TW" sz="2400" dirty="0" smtClean="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78" name="文字方塊 144"/>
          <p:cNvSpPr txBox="1"/>
          <p:nvPr/>
        </p:nvSpPr>
        <p:spPr>
          <a:xfrm>
            <a:off x="7380324" y="5356541"/>
            <a:ext cx="2217274" cy="461665"/>
          </a:xfrm>
          <a:prstGeom prst="rect">
            <a:avLst/>
          </a:prstGeom>
          <a:noFill/>
        </p:spPr>
        <p:txBody>
          <a:bodyPr wrap="none" rtlCol="0">
            <a:spAutoFit/>
          </a:bodyPr>
          <a:lstStyle/>
          <a:p>
            <a:r>
              <a:rPr lang="en-US" altLang="zh-TW" sz="2400" dirty="0" smtClean="0">
                <a:latin typeface="微软雅黑" panose="020B0503020204020204" pitchFamily="34" charset="-122"/>
                <a:ea typeface="微软雅黑" panose="020B0503020204020204" pitchFamily="34" charset="-122"/>
              </a:rPr>
              <a:t>y</a:t>
            </a:r>
            <a:r>
              <a:rPr lang="en-US" altLang="zh-TW" sz="2400" baseline="-25000" dirty="0" smtClean="0">
                <a:latin typeface="微软雅黑" panose="020B0503020204020204" pitchFamily="34" charset="-122"/>
                <a:ea typeface="微软雅黑" panose="020B0503020204020204" pitchFamily="34" charset="-122"/>
              </a:rPr>
              <a:t>8</a:t>
            </a:r>
            <a:r>
              <a:rPr lang="en-US" altLang="zh-TW"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值最大   </a:t>
            </a:r>
            <a:r>
              <a:rPr lang="en-US" altLang="zh-CN" sz="2400" dirty="0" smtClean="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79" name="文字方塊 145"/>
          <p:cNvSpPr txBox="1"/>
          <p:nvPr/>
        </p:nvSpPr>
        <p:spPr>
          <a:xfrm>
            <a:off x="5170978" y="5395996"/>
            <a:ext cx="881973"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输入</a:t>
            </a:r>
            <a:r>
              <a:rPr lang="en-US" altLang="zh-TW" sz="2400" dirty="0" smtClean="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83" name="矩形 82"/>
          <p:cNvSpPr/>
          <p:nvPr/>
        </p:nvSpPr>
        <p:spPr>
          <a:xfrm>
            <a:off x="1496947" y="400051"/>
            <a:ext cx="386111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损失函数</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84" name="图片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4977" y="2108077"/>
            <a:ext cx="1784631" cy="1784631"/>
          </a:xfrm>
          <a:prstGeom prst="rect">
            <a:avLst/>
          </a:prstGeom>
        </p:spPr>
      </p:pic>
      <p:grpSp>
        <p:nvGrpSpPr>
          <p:cNvPr id="3" name="组合 2"/>
          <p:cNvGrpSpPr/>
          <p:nvPr/>
        </p:nvGrpSpPr>
        <p:grpSpPr>
          <a:xfrm>
            <a:off x="4028124" y="1362185"/>
            <a:ext cx="6679580" cy="2823732"/>
            <a:chOff x="4028124" y="1117484"/>
            <a:chExt cx="6679580" cy="2823732"/>
          </a:xfrm>
        </p:grpSpPr>
        <p:grpSp>
          <p:nvGrpSpPr>
            <p:cNvPr id="2" name="组合 1"/>
            <p:cNvGrpSpPr/>
            <p:nvPr/>
          </p:nvGrpSpPr>
          <p:grpSpPr>
            <a:xfrm>
              <a:off x="4028124" y="1117484"/>
              <a:ext cx="6679580" cy="2823732"/>
              <a:chOff x="4002366" y="1812949"/>
              <a:chExt cx="6679580" cy="2823732"/>
            </a:xfrm>
          </p:grpSpPr>
          <p:grpSp>
            <p:nvGrpSpPr>
              <p:cNvPr id="85" name="组合 84"/>
              <p:cNvGrpSpPr/>
              <p:nvPr/>
            </p:nvGrpSpPr>
            <p:grpSpPr>
              <a:xfrm>
                <a:off x="4002366" y="1812949"/>
                <a:ext cx="6002753" cy="2823732"/>
                <a:chOff x="2284605" y="1852294"/>
                <a:chExt cx="7360454" cy="3525248"/>
              </a:xfrm>
            </p:grpSpPr>
            <p:cxnSp>
              <p:nvCxnSpPr>
                <p:cNvPr id="86" name="直線單箭頭接點 10"/>
                <p:cNvCxnSpPr/>
                <p:nvPr/>
              </p:nvCxnSpPr>
              <p:spPr>
                <a:xfrm>
                  <a:off x="7776931" y="3501898"/>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11"/>
                <p:cNvCxnSpPr/>
                <p:nvPr/>
              </p:nvCxnSpPr>
              <p:spPr>
                <a:xfrm>
                  <a:off x="7776931" y="4747789"/>
                  <a:ext cx="10150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12"/>
                <p:cNvCxnSpPr/>
                <p:nvPr/>
              </p:nvCxnSpPr>
              <p:spPr>
                <a:xfrm>
                  <a:off x="7753048" y="2723095"/>
                  <a:ext cx="105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2284605" y="2383236"/>
                  <a:ext cx="746342" cy="2726866"/>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90" name="橢圓 17"/>
                <p:cNvSpPr/>
                <p:nvPr/>
              </p:nvSpPr>
              <p:spPr>
                <a:xfrm>
                  <a:off x="2381715" y="2464480"/>
                  <a:ext cx="574158" cy="574158"/>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91" name="橢圓 18"/>
                <p:cNvSpPr/>
                <p:nvPr/>
              </p:nvSpPr>
              <p:spPr>
                <a:xfrm>
                  <a:off x="2384057" y="3243050"/>
                  <a:ext cx="574158" cy="574158"/>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92" name="橢圓 19"/>
                <p:cNvSpPr/>
                <p:nvPr/>
              </p:nvSpPr>
              <p:spPr>
                <a:xfrm>
                  <a:off x="2372424" y="4471062"/>
                  <a:ext cx="574158" cy="574158"/>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93" name="文字方塊 20"/>
                <p:cNvSpPr txBox="1"/>
                <p:nvPr/>
              </p:nvSpPr>
              <p:spPr>
                <a:xfrm rot="5400000">
                  <a:off x="2369676" y="3926548"/>
                  <a:ext cx="769257" cy="456834"/>
                </a:xfrm>
                <a:prstGeom prst="rect">
                  <a:avLst/>
                </a:prstGeom>
                <a:noFill/>
              </p:spPr>
              <p:txBody>
                <a:bodyPr wrap="square" rtlCol="0">
                  <a:spAutoFit/>
                </a:bodyPr>
                <a:lstStyle/>
                <a:p>
                  <a:pPr algn="ctr"/>
                  <a:r>
                    <a:rPr lang="en-US" altLang="zh-TW"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94" name="矩形 93"/>
                <p:cNvSpPr/>
                <p:nvPr/>
              </p:nvSpPr>
              <p:spPr>
                <a:xfrm>
                  <a:off x="3901591" y="1852294"/>
                  <a:ext cx="746342" cy="3523574"/>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95" name="橢圓 24"/>
                <p:cNvSpPr/>
                <p:nvPr/>
              </p:nvSpPr>
              <p:spPr>
                <a:xfrm>
                  <a:off x="3988677" y="2725733"/>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96" name="橢圓 25"/>
                <p:cNvSpPr/>
                <p:nvPr/>
              </p:nvSpPr>
              <p:spPr>
                <a:xfrm>
                  <a:off x="3991019" y="3504303"/>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97" name="橢圓 26"/>
                <p:cNvSpPr/>
                <p:nvPr/>
              </p:nvSpPr>
              <p:spPr>
                <a:xfrm>
                  <a:off x="3979386" y="4732315"/>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98" name="文字方塊 27"/>
                <p:cNvSpPr txBox="1"/>
                <p:nvPr/>
              </p:nvSpPr>
              <p:spPr>
                <a:xfrm rot="5400000">
                  <a:off x="3976639" y="4187802"/>
                  <a:ext cx="769257" cy="456834"/>
                </a:xfrm>
                <a:prstGeom prst="rect">
                  <a:avLst/>
                </a:prstGeom>
                <a:noFill/>
                <a:ln>
                  <a:noFill/>
                </a:ln>
              </p:spPr>
              <p:txBody>
                <a:bodyPr wrap="square" rtlCol="0">
                  <a:spAutoFit/>
                </a:bodyPr>
                <a:lstStyle/>
                <a:p>
                  <a:pPr algn="ctr"/>
                  <a:r>
                    <a:rPr lang="en-US" altLang="zh-TW"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104" name="文字方塊 32"/>
                <p:cNvSpPr txBox="1"/>
                <p:nvPr/>
              </p:nvSpPr>
              <p:spPr>
                <a:xfrm>
                  <a:off x="6238035" y="1912984"/>
                  <a:ext cx="769257" cy="528686"/>
                </a:xfrm>
                <a:prstGeom prst="rect">
                  <a:avLst/>
                </a:prstGeom>
                <a:noFill/>
              </p:spPr>
              <p:txBody>
                <a:bodyPr wrap="square" rtlCol="0">
                  <a:spAutoFit/>
                </a:bodyPr>
                <a:lstStyle/>
                <a:p>
                  <a:pPr algn="ctr"/>
                  <a:r>
                    <a:rPr lang="en-US" altLang="zh-TW" sz="2000" dirty="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sp>
              <p:nvSpPr>
                <p:cNvPr id="105" name="文字方塊 33"/>
                <p:cNvSpPr txBox="1"/>
                <p:nvPr/>
              </p:nvSpPr>
              <p:spPr>
                <a:xfrm>
                  <a:off x="6237085" y="2669407"/>
                  <a:ext cx="769257" cy="528686"/>
                </a:xfrm>
                <a:prstGeom prst="rect">
                  <a:avLst/>
                </a:prstGeom>
                <a:noFill/>
              </p:spPr>
              <p:txBody>
                <a:bodyPr wrap="square" rtlCol="0">
                  <a:spAutoFit/>
                </a:bodyPr>
                <a:lstStyle/>
                <a:p>
                  <a:pPr algn="ctr"/>
                  <a:r>
                    <a:rPr lang="en-US" altLang="zh-TW" sz="2000" dirty="0">
                      <a:latin typeface="微软雅黑" panose="020B0503020204020204" pitchFamily="34" charset="-122"/>
                      <a:ea typeface="微软雅黑" panose="020B0503020204020204" pitchFamily="34" charset="-122"/>
                    </a:rPr>
                    <a:t>……</a:t>
                  </a:r>
                  <a:endParaRPr lang="zh-TW" altLang="en-US" sz="2000" dirty="0">
                    <a:latin typeface="微软雅黑" panose="020B0503020204020204" pitchFamily="34" charset="-122"/>
                    <a:ea typeface="微软雅黑" panose="020B0503020204020204" pitchFamily="34" charset="-122"/>
                  </a:endParaRPr>
                </a:p>
              </p:txBody>
            </p:sp>
            <p:sp>
              <p:nvSpPr>
                <p:cNvPr id="106" name="文字方塊 34"/>
                <p:cNvSpPr txBox="1"/>
                <p:nvPr/>
              </p:nvSpPr>
              <p:spPr>
                <a:xfrm>
                  <a:off x="6265082" y="4671800"/>
                  <a:ext cx="769257" cy="528686"/>
                </a:xfrm>
                <a:prstGeom prst="rect">
                  <a:avLst/>
                </a:prstGeom>
                <a:noFill/>
              </p:spPr>
              <p:txBody>
                <a:bodyPr wrap="square" rtlCol="0">
                  <a:spAutoFit/>
                </a:bodyPr>
                <a:lstStyle/>
                <a:p>
                  <a:pPr algn="ctr"/>
                  <a:r>
                    <a:rPr lang="en-US" altLang="zh-TW" sz="2000" dirty="0">
                      <a:latin typeface="微软雅黑" panose="020B0503020204020204" pitchFamily="34" charset="-122"/>
                      <a:ea typeface="微软雅黑" panose="020B0503020204020204" pitchFamily="34" charset="-122"/>
                    </a:rPr>
                    <a:t>……</a:t>
                  </a:r>
                  <a:endParaRPr lang="zh-TW" altLang="en-US" sz="2000" dirty="0">
                    <a:latin typeface="微软雅黑" panose="020B0503020204020204" pitchFamily="34" charset="-122"/>
                    <a:ea typeface="微软雅黑" panose="020B0503020204020204" pitchFamily="34" charset="-122"/>
                  </a:endParaRPr>
                </a:p>
              </p:txBody>
            </p:sp>
            <p:cxnSp>
              <p:nvCxnSpPr>
                <p:cNvPr id="107" name="直線單箭頭接點 35"/>
                <p:cNvCxnSpPr>
                  <a:stCxn id="90" idx="6"/>
                  <a:endCxn id="95" idx="2"/>
                </p:cNvCxnSpPr>
                <p:nvPr/>
              </p:nvCxnSpPr>
              <p:spPr>
                <a:xfrm>
                  <a:off x="2945981" y="2732205"/>
                  <a:ext cx="1032804" cy="261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36"/>
                <p:cNvCxnSpPr/>
                <p:nvPr/>
              </p:nvCxnSpPr>
              <p:spPr>
                <a:xfrm>
                  <a:off x="2955873" y="3530129"/>
                  <a:ext cx="1011125" cy="2806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37"/>
                <p:cNvCxnSpPr/>
                <p:nvPr/>
              </p:nvCxnSpPr>
              <p:spPr>
                <a:xfrm>
                  <a:off x="2955873" y="4747788"/>
                  <a:ext cx="1015362" cy="2405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38"/>
                <p:cNvCxnSpPr>
                  <a:stCxn id="91" idx="6"/>
                  <a:endCxn id="95" idx="2"/>
                </p:cNvCxnSpPr>
                <p:nvPr/>
              </p:nvCxnSpPr>
              <p:spPr>
                <a:xfrm flipV="1">
                  <a:off x="2948323" y="2993458"/>
                  <a:ext cx="1030462" cy="5173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39"/>
                <p:cNvCxnSpPr>
                  <a:stCxn id="90" idx="6"/>
                  <a:endCxn id="96" idx="2"/>
                </p:cNvCxnSpPr>
                <p:nvPr/>
              </p:nvCxnSpPr>
              <p:spPr>
                <a:xfrm>
                  <a:off x="2945981" y="2732205"/>
                  <a:ext cx="1035146" cy="1039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40"/>
                <p:cNvCxnSpPr>
                  <a:stCxn id="90" idx="6"/>
                  <a:endCxn id="97" idx="2"/>
                </p:cNvCxnSpPr>
                <p:nvPr/>
              </p:nvCxnSpPr>
              <p:spPr>
                <a:xfrm>
                  <a:off x="2945981" y="2732205"/>
                  <a:ext cx="1023513" cy="22678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41"/>
                <p:cNvCxnSpPr>
                  <a:stCxn id="91" idx="6"/>
                  <a:endCxn id="97" idx="2"/>
                </p:cNvCxnSpPr>
                <p:nvPr/>
              </p:nvCxnSpPr>
              <p:spPr>
                <a:xfrm>
                  <a:off x="2948323" y="3510775"/>
                  <a:ext cx="1021171" cy="14892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42"/>
                <p:cNvCxnSpPr>
                  <a:stCxn id="92" idx="6"/>
                  <a:endCxn id="95" idx="2"/>
                </p:cNvCxnSpPr>
                <p:nvPr/>
              </p:nvCxnSpPr>
              <p:spPr>
                <a:xfrm flipV="1">
                  <a:off x="2936690" y="2993458"/>
                  <a:ext cx="1042095" cy="17453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43"/>
                <p:cNvCxnSpPr>
                  <a:stCxn id="92" idx="6"/>
                  <a:endCxn id="96" idx="2"/>
                </p:cNvCxnSpPr>
                <p:nvPr/>
              </p:nvCxnSpPr>
              <p:spPr>
                <a:xfrm flipV="1">
                  <a:off x="2936690" y="3772028"/>
                  <a:ext cx="1044437" cy="9667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文字方塊 53"/>
                <p:cNvSpPr txBox="1"/>
                <p:nvPr/>
              </p:nvSpPr>
              <p:spPr>
                <a:xfrm rot="5400000">
                  <a:off x="8745610" y="3954284"/>
                  <a:ext cx="769257" cy="418764"/>
                </a:xfrm>
                <a:prstGeom prst="rect">
                  <a:avLst/>
                </a:prstGeom>
                <a:noFill/>
              </p:spPr>
              <p:txBody>
                <a:bodyPr wrap="square" rtlCol="0">
                  <a:spAutoFit/>
                </a:bodyPr>
                <a:lstStyle/>
                <a:p>
                  <a:pPr algn="ctr"/>
                  <a:r>
                    <a:rPr lang="en-US" altLang="zh-TW" sz="1600" dirty="0">
                      <a:latin typeface="微软雅黑" panose="020B0503020204020204" pitchFamily="34" charset="-122"/>
                      <a:ea typeface="微软雅黑" panose="020B0503020204020204" pitchFamily="34" charset="-122"/>
                    </a:rPr>
                    <a:t>……</a:t>
                  </a:r>
                  <a:endParaRPr lang="zh-TW" altLang="en-US" sz="1600" dirty="0">
                    <a:latin typeface="微软雅黑" panose="020B0503020204020204" pitchFamily="34" charset="-122"/>
                    <a:ea typeface="微软雅黑" panose="020B0503020204020204" pitchFamily="34" charset="-122"/>
                  </a:endParaRPr>
                </a:p>
              </p:txBody>
            </p:sp>
            <p:sp>
              <p:nvSpPr>
                <p:cNvPr id="117" name="文字方塊 54"/>
                <p:cNvSpPr txBox="1"/>
                <p:nvPr/>
              </p:nvSpPr>
              <p:spPr>
                <a:xfrm>
                  <a:off x="8814703" y="2383234"/>
                  <a:ext cx="631069" cy="528686"/>
                </a:xfrm>
                <a:prstGeom prst="rect">
                  <a:avLst/>
                </a:prstGeom>
                <a:noFill/>
              </p:spPr>
              <p:txBody>
                <a:bodyPr wrap="square" rtlCol="0">
                  <a:spAutoFit/>
                </a:bodyPr>
                <a:lstStyle/>
                <a:p>
                  <a:r>
                    <a:rPr lang="en-US" altLang="zh-TW" sz="2000" dirty="0">
                      <a:latin typeface="微软雅黑" panose="020B0503020204020204" pitchFamily="34" charset="-122"/>
                      <a:ea typeface="微软雅黑" panose="020B0503020204020204" pitchFamily="34" charset="-122"/>
                    </a:rPr>
                    <a:t>y</a:t>
                  </a:r>
                  <a:r>
                    <a:rPr lang="en-US" altLang="zh-TW" sz="2000" baseline="-25000" dirty="0">
                      <a:latin typeface="微软雅黑" panose="020B0503020204020204" pitchFamily="34" charset="-122"/>
                      <a:ea typeface="微软雅黑" panose="020B0503020204020204" pitchFamily="34" charset="-122"/>
                    </a:rPr>
                    <a:t>1</a:t>
                  </a:r>
                  <a:endParaRPr lang="zh-TW" altLang="en-US" sz="2000" baseline="-25000" dirty="0">
                    <a:latin typeface="微软雅黑" panose="020B0503020204020204" pitchFamily="34" charset="-122"/>
                    <a:ea typeface="微软雅黑" panose="020B0503020204020204" pitchFamily="34" charset="-122"/>
                  </a:endParaRPr>
                </a:p>
              </p:txBody>
            </p:sp>
            <p:sp>
              <p:nvSpPr>
                <p:cNvPr id="118" name="文字方塊 55"/>
                <p:cNvSpPr txBox="1"/>
                <p:nvPr/>
              </p:nvSpPr>
              <p:spPr>
                <a:xfrm>
                  <a:off x="8803421" y="3181455"/>
                  <a:ext cx="631069" cy="528686"/>
                </a:xfrm>
                <a:prstGeom prst="rect">
                  <a:avLst/>
                </a:prstGeom>
                <a:noFill/>
              </p:spPr>
              <p:txBody>
                <a:bodyPr wrap="square" rtlCol="0">
                  <a:spAutoFit/>
                </a:bodyPr>
                <a:lstStyle/>
                <a:p>
                  <a:r>
                    <a:rPr lang="en-US" altLang="zh-TW" sz="2000" dirty="0">
                      <a:latin typeface="微软雅黑" panose="020B0503020204020204" pitchFamily="34" charset="-122"/>
                      <a:ea typeface="微软雅黑" panose="020B0503020204020204" pitchFamily="34" charset="-122"/>
                    </a:rPr>
                    <a:t>y</a:t>
                  </a:r>
                  <a:r>
                    <a:rPr lang="en-US" altLang="zh-TW" sz="2000" baseline="-25000" dirty="0">
                      <a:latin typeface="微软雅黑" panose="020B0503020204020204" pitchFamily="34" charset="-122"/>
                      <a:ea typeface="微软雅黑" panose="020B0503020204020204" pitchFamily="34" charset="-122"/>
                    </a:rPr>
                    <a:t>2</a:t>
                  </a:r>
                  <a:endParaRPr lang="zh-TW" altLang="en-US" sz="2000" baseline="-25000" dirty="0">
                    <a:latin typeface="微软雅黑" panose="020B0503020204020204" pitchFamily="34" charset="-122"/>
                    <a:ea typeface="微软雅黑" panose="020B0503020204020204" pitchFamily="34" charset="-122"/>
                  </a:endParaRPr>
                </a:p>
              </p:txBody>
            </p:sp>
            <p:sp>
              <p:nvSpPr>
                <p:cNvPr id="119" name="文字方塊 56"/>
                <p:cNvSpPr txBox="1"/>
                <p:nvPr/>
              </p:nvSpPr>
              <p:spPr>
                <a:xfrm>
                  <a:off x="8803421" y="4447687"/>
                  <a:ext cx="841638" cy="499512"/>
                </a:xfrm>
                <a:prstGeom prst="rect">
                  <a:avLst/>
                </a:prstGeom>
                <a:noFill/>
              </p:spPr>
              <p:txBody>
                <a:bodyPr wrap="square" rtlCol="0">
                  <a:spAutoFit/>
                </a:bodyPr>
                <a:lstStyle/>
                <a:p>
                  <a:r>
                    <a:rPr lang="en-US" altLang="zh-TW" sz="2000" dirty="0" smtClean="0">
                      <a:latin typeface="微软雅黑" panose="020B0503020204020204" pitchFamily="34" charset="-122"/>
                      <a:ea typeface="微软雅黑" panose="020B0503020204020204" pitchFamily="34" charset="-122"/>
                    </a:rPr>
                    <a:t>y</a:t>
                  </a:r>
                  <a:r>
                    <a:rPr lang="en-US" altLang="zh-TW" sz="2000" baseline="-25000" dirty="0" smtClean="0">
                      <a:latin typeface="微软雅黑" panose="020B0503020204020204" pitchFamily="34" charset="-122"/>
                      <a:ea typeface="微软雅黑" panose="020B0503020204020204" pitchFamily="34" charset="-122"/>
                    </a:rPr>
                    <a:t>10</a:t>
                  </a:r>
                  <a:endParaRPr lang="zh-TW" altLang="en-US" sz="2000" baseline="-25000" dirty="0">
                    <a:latin typeface="微软雅黑" panose="020B0503020204020204" pitchFamily="34" charset="-122"/>
                    <a:ea typeface="微软雅黑" panose="020B0503020204020204" pitchFamily="34" charset="-122"/>
                  </a:endParaRPr>
                </a:p>
              </p:txBody>
            </p:sp>
            <p:sp>
              <p:nvSpPr>
                <p:cNvPr id="120" name="橢圓 24"/>
                <p:cNvSpPr/>
                <p:nvPr/>
              </p:nvSpPr>
              <p:spPr>
                <a:xfrm>
                  <a:off x="3988677" y="1947020"/>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24" name="文字方塊 54"/>
                <p:cNvSpPr txBox="1"/>
                <p:nvPr/>
              </p:nvSpPr>
              <p:spPr>
                <a:xfrm>
                  <a:off x="2462725" y="2476413"/>
                  <a:ext cx="631070" cy="499512"/>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x</a:t>
                  </a:r>
                  <a:r>
                    <a:rPr lang="en-US" altLang="zh-TW" sz="2000" baseline="-25000" dirty="0" smtClean="0">
                      <a:latin typeface="微软雅黑" panose="020B0503020204020204" pitchFamily="34" charset="-122"/>
                      <a:ea typeface="微软雅黑" panose="020B0503020204020204" pitchFamily="34" charset="-122"/>
                    </a:rPr>
                    <a:t>1</a:t>
                  </a:r>
                  <a:endParaRPr lang="zh-TW" altLang="en-US" sz="2000" baseline="-25000" dirty="0">
                    <a:latin typeface="微软雅黑" panose="020B0503020204020204" pitchFamily="34" charset="-122"/>
                    <a:ea typeface="微软雅黑" panose="020B0503020204020204" pitchFamily="34" charset="-122"/>
                  </a:endParaRPr>
                </a:p>
              </p:txBody>
            </p:sp>
            <p:sp>
              <p:nvSpPr>
                <p:cNvPr id="125" name="文字方塊 54"/>
                <p:cNvSpPr txBox="1"/>
                <p:nvPr/>
              </p:nvSpPr>
              <p:spPr>
                <a:xfrm>
                  <a:off x="2430364" y="3282522"/>
                  <a:ext cx="631070" cy="499512"/>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x</a:t>
                  </a:r>
                  <a:r>
                    <a:rPr lang="en-US" altLang="zh-CN" sz="2000" baseline="-25000" dirty="0">
                      <a:latin typeface="微软雅黑" panose="020B0503020204020204" pitchFamily="34" charset="-122"/>
                      <a:ea typeface="微软雅黑" panose="020B0503020204020204" pitchFamily="34" charset="-122"/>
                    </a:rPr>
                    <a:t>2</a:t>
                  </a:r>
                  <a:endParaRPr lang="zh-TW" altLang="en-US" sz="2400" baseline="-25000" dirty="0">
                    <a:latin typeface="微软雅黑" panose="020B0503020204020204" pitchFamily="34" charset="-122"/>
                    <a:ea typeface="微软雅黑" panose="020B0503020204020204" pitchFamily="34" charset="-122"/>
                  </a:endParaRPr>
                </a:p>
              </p:txBody>
            </p:sp>
            <p:sp>
              <p:nvSpPr>
                <p:cNvPr id="126" name="文字方塊 54"/>
                <p:cNvSpPr txBox="1"/>
                <p:nvPr/>
              </p:nvSpPr>
              <p:spPr>
                <a:xfrm>
                  <a:off x="2315754" y="4486824"/>
                  <a:ext cx="1089435" cy="499512"/>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x</a:t>
                  </a:r>
                  <a:r>
                    <a:rPr lang="en-US" altLang="zh-CN" sz="2000" baseline="-25000" dirty="0" smtClean="0">
                      <a:latin typeface="微软雅黑" panose="020B0503020204020204" pitchFamily="34" charset="-122"/>
                      <a:ea typeface="微软雅黑" panose="020B0503020204020204" pitchFamily="34" charset="-122"/>
                    </a:rPr>
                    <a:t>256</a:t>
                  </a:r>
                  <a:endParaRPr lang="zh-TW" altLang="en-US" sz="2400" baseline="-25000" dirty="0">
                    <a:latin typeface="微软雅黑" panose="020B0503020204020204" pitchFamily="34" charset="-122"/>
                    <a:ea typeface="微软雅黑" panose="020B0503020204020204" pitchFamily="34" charset="-122"/>
                  </a:endParaRPr>
                </a:p>
              </p:txBody>
            </p:sp>
            <p:cxnSp>
              <p:nvCxnSpPr>
                <p:cNvPr id="127" name="直線單箭頭接點 35"/>
                <p:cNvCxnSpPr>
                  <a:endCxn id="120" idx="2"/>
                </p:cNvCxnSpPr>
                <p:nvPr/>
              </p:nvCxnSpPr>
              <p:spPr>
                <a:xfrm flipV="1">
                  <a:off x="3015916" y="2234099"/>
                  <a:ext cx="972761" cy="4889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38"/>
                <p:cNvCxnSpPr/>
                <p:nvPr/>
              </p:nvCxnSpPr>
              <p:spPr>
                <a:xfrm flipV="1">
                  <a:off x="2955873" y="2234099"/>
                  <a:ext cx="1022912" cy="12960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38"/>
                <p:cNvCxnSpPr>
                  <a:stCxn id="92" idx="6"/>
                </p:cNvCxnSpPr>
                <p:nvPr/>
              </p:nvCxnSpPr>
              <p:spPr>
                <a:xfrm flipV="1">
                  <a:off x="2946582" y="2234099"/>
                  <a:ext cx="1032203" cy="25240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矩形 129"/>
                <p:cNvSpPr/>
                <p:nvPr/>
              </p:nvSpPr>
              <p:spPr>
                <a:xfrm>
                  <a:off x="5500947" y="1853968"/>
                  <a:ext cx="746342" cy="3523574"/>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31" name="橢圓 24"/>
                <p:cNvSpPr/>
                <p:nvPr/>
              </p:nvSpPr>
              <p:spPr>
                <a:xfrm>
                  <a:off x="5588033" y="2727407"/>
                  <a:ext cx="574158" cy="574158"/>
                </a:xfrm>
                <a:prstGeom prst="ellipse">
                  <a:avLst/>
                </a:prstGeom>
                <a:solidFill>
                  <a:srgbClr val="6EBF96"/>
                </a:solidFill>
                <a:ln>
                  <a:solidFill>
                    <a:srgbClr val="B0E8B9"/>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32" name="橢圓 25"/>
                <p:cNvSpPr/>
                <p:nvPr/>
              </p:nvSpPr>
              <p:spPr>
                <a:xfrm>
                  <a:off x="5590375" y="3505977"/>
                  <a:ext cx="574158" cy="574158"/>
                </a:xfrm>
                <a:prstGeom prst="ellipse">
                  <a:avLst/>
                </a:prstGeom>
                <a:solidFill>
                  <a:srgbClr val="6EBF96"/>
                </a:solidFill>
                <a:ln>
                  <a:solidFill>
                    <a:srgbClr val="B0E8B9"/>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33" name="橢圓 26"/>
                <p:cNvSpPr/>
                <p:nvPr/>
              </p:nvSpPr>
              <p:spPr>
                <a:xfrm>
                  <a:off x="5578742" y="4733989"/>
                  <a:ext cx="574158" cy="574158"/>
                </a:xfrm>
                <a:prstGeom prst="ellipse">
                  <a:avLst/>
                </a:prstGeom>
                <a:solidFill>
                  <a:srgbClr val="6EBF96"/>
                </a:solidFill>
                <a:ln>
                  <a:solidFill>
                    <a:srgbClr val="B0E8B9"/>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34" name="文字方塊 27"/>
                <p:cNvSpPr txBox="1"/>
                <p:nvPr/>
              </p:nvSpPr>
              <p:spPr>
                <a:xfrm rot="5400000">
                  <a:off x="5575995" y="4189476"/>
                  <a:ext cx="769257" cy="456834"/>
                </a:xfrm>
                <a:prstGeom prst="rect">
                  <a:avLst/>
                </a:prstGeom>
                <a:noFill/>
                <a:ln>
                  <a:noFill/>
                </a:ln>
              </p:spPr>
              <p:txBody>
                <a:bodyPr wrap="square" rtlCol="0">
                  <a:spAutoFit/>
                </a:bodyPr>
                <a:lstStyle/>
                <a:p>
                  <a:pPr algn="ctr"/>
                  <a:r>
                    <a:rPr lang="en-US" altLang="zh-TW" dirty="0">
                      <a:latin typeface="微软雅黑" panose="020B0503020204020204" pitchFamily="34" charset="-122"/>
                      <a:ea typeface="微软雅黑" panose="020B0503020204020204" pitchFamily="34" charset="-122"/>
                    </a:rPr>
                    <a:t>……</a:t>
                  </a:r>
                  <a:endParaRPr lang="zh-TW" altLang="en-US" dirty="0">
                    <a:latin typeface="微软雅黑" panose="020B0503020204020204" pitchFamily="34" charset="-122"/>
                    <a:ea typeface="微软雅黑" panose="020B0503020204020204" pitchFamily="34" charset="-122"/>
                  </a:endParaRPr>
                </a:p>
              </p:txBody>
            </p:sp>
            <p:sp>
              <p:nvSpPr>
                <p:cNvPr id="135" name="橢圓 24"/>
                <p:cNvSpPr/>
                <p:nvPr/>
              </p:nvSpPr>
              <p:spPr>
                <a:xfrm>
                  <a:off x="5588033" y="1948694"/>
                  <a:ext cx="574158" cy="574158"/>
                </a:xfrm>
                <a:prstGeom prst="ellipse">
                  <a:avLst/>
                </a:prstGeom>
                <a:solidFill>
                  <a:srgbClr val="6EBF96"/>
                </a:solidFill>
                <a:ln>
                  <a:solidFill>
                    <a:srgbClr val="B0E8B9"/>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grpSp>
              <p:nvGrpSpPr>
                <p:cNvPr id="136" name="组合 135"/>
                <p:cNvGrpSpPr/>
                <p:nvPr/>
              </p:nvGrpSpPr>
              <p:grpSpPr>
                <a:xfrm>
                  <a:off x="4553544" y="2234099"/>
                  <a:ext cx="1036831" cy="2792013"/>
                  <a:chOff x="4553544" y="2234099"/>
                  <a:chExt cx="1036831" cy="2792013"/>
                </a:xfrm>
              </p:grpSpPr>
              <p:cxnSp>
                <p:nvCxnSpPr>
                  <p:cNvPr id="150" name="直線單箭頭接點 35"/>
                  <p:cNvCxnSpPr>
                    <a:stCxn id="120" idx="6"/>
                    <a:endCxn id="135" idx="2"/>
                  </p:cNvCxnSpPr>
                  <p:nvPr/>
                </p:nvCxnSpPr>
                <p:spPr>
                  <a:xfrm>
                    <a:off x="4562835" y="2234099"/>
                    <a:ext cx="1025198" cy="16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35"/>
                  <p:cNvCxnSpPr>
                    <a:stCxn id="120" idx="6"/>
                    <a:endCxn id="131" idx="2"/>
                  </p:cNvCxnSpPr>
                  <p:nvPr/>
                </p:nvCxnSpPr>
                <p:spPr>
                  <a:xfrm>
                    <a:off x="4562835" y="2234099"/>
                    <a:ext cx="1025198" cy="7803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35"/>
                  <p:cNvCxnSpPr>
                    <a:stCxn id="120" idx="6"/>
                    <a:endCxn id="132" idx="2"/>
                  </p:cNvCxnSpPr>
                  <p:nvPr/>
                </p:nvCxnSpPr>
                <p:spPr>
                  <a:xfrm>
                    <a:off x="4562835" y="2234099"/>
                    <a:ext cx="1027540" cy="1558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35"/>
                  <p:cNvCxnSpPr>
                    <a:endCxn id="133" idx="2"/>
                  </p:cNvCxnSpPr>
                  <p:nvPr/>
                </p:nvCxnSpPr>
                <p:spPr>
                  <a:xfrm>
                    <a:off x="4589452" y="2287149"/>
                    <a:ext cx="989290" cy="27339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單箭頭接點 35"/>
                  <p:cNvCxnSpPr>
                    <a:stCxn id="95" idx="6"/>
                    <a:endCxn id="135" idx="2"/>
                  </p:cNvCxnSpPr>
                  <p:nvPr/>
                </p:nvCxnSpPr>
                <p:spPr>
                  <a:xfrm flipV="1">
                    <a:off x="4562835" y="2235773"/>
                    <a:ext cx="1025198" cy="7770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35"/>
                  <p:cNvCxnSpPr>
                    <a:stCxn id="95" idx="6"/>
                    <a:endCxn id="131" idx="2"/>
                  </p:cNvCxnSpPr>
                  <p:nvPr/>
                </p:nvCxnSpPr>
                <p:spPr>
                  <a:xfrm>
                    <a:off x="4562835" y="3012812"/>
                    <a:ext cx="1025198" cy="16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單箭頭接點 35"/>
                  <p:cNvCxnSpPr>
                    <a:endCxn id="132" idx="2"/>
                  </p:cNvCxnSpPr>
                  <p:nvPr/>
                </p:nvCxnSpPr>
                <p:spPr>
                  <a:xfrm>
                    <a:off x="4598743" y="3012812"/>
                    <a:ext cx="991632" cy="7802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單箭頭接點 35"/>
                  <p:cNvCxnSpPr>
                    <a:stCxn id="95" idx="6"/>
                    <a:endCxn id="133" idx="2"/>
                  </p:cNvCxnSpPr>
                  <p:nvPr/>
                </p:nvCxnSpPr>
                <p:spPr>
                  <a:xfrm>
                    <a:off x="4562835" y="3012812"/>
                    <a:ext cx="1015907" cy="2008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單箭頭接點 35"/>
                  <p:cNvCxnSpPr>
                    <a:stCxn id="96" idx="6"/>
                  </p:cNvCxnSpPr>
                  <p:nvPr/>
                </p:nvCxnSpPr>
                <p:spPr>
                  <a:xfrm flipV="1">
                    <a:off x="4565177" y="2276260"/>
                    <a:ext cx="1010214" cy="15151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35"/>
                  <p:cNvCxnSpPr>
                    <a:stCxn id="96" idx="6"/>
                  </p:cNvCxnSpPr>
                  <p:nvPr/>
                </p:nvCxnSpPr>
                <p:spPr>
                  <a:xfrm flipV="1">
                    <a:off x="4565177" y="3054973"/>
                    <a:ext cx="1010214" cy="736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單箭頭接點 35"/>
                  <p:cNvCxnSpPr>
                    <a:stCxn id="96" idx="6"/>
                    <a:endCxn id="132" idx="2"/>
                  </p:cNvCxnSpPr>
                  <p:nvPr/>
                </p:nvCxnSpPr>
                <p:spPr>
                  <a:xfrm>
                    <a:off x="4565177" y="3791382"/>
                    <a:ext cx="1025198" cy="16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35"/>
                  <p:cNvCxnSpPr>
                    <a:stCxn id="96" idx="6"/>
                    <a:endCxn id="133" idx="2"/>
                  </p:cNvCxnSpPr>
                  <p:nvPr/>
                </p:nvCxnSpPr>
                <p:spPr>
                  <a:xfrm>
                    <a:off x="4565177" y="3791382"/>
                    <a:ext cx="1013565" cy="12296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單箭頭接點 35"/>
                  <p:cNvCxnSpPr>
                    <a:stCxn id="97" idx="6"/>
                    <a:endCxn id="135" idx="2"/>
                  </p:cNvCxnSpPr>
                  <p:nvPr/>
                </p:nvCxnSpPr>
                <p:spPr>
                  <a:xfrm flipV="1">
                    <a:off x="4553544" y="2235773"/>
                    <a:ext cx="1034489" cy="2783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35"/>
                  <p:cNvCxnSpPr>
                    <a:stCxn id="97" idx="6"/>
                  </p:cNvCxnSpPr>
                  <p:nvPr/>
                </p:nvCxnSpPr>
                <p:spPr>
                  <a:xfrm flipV="1">
                    <a:off x="4553544" y="3089778"/>
                    <a:ext cx="1011553" cy="19296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35"/>
                  <p:cNvCxnSpPr>
                    <a:stCxn id="97" idx="6"/>
                    <a:endCxn id="132" idx="2"/>
                  </p:cNvCxnSpPr>
                  <p:nvPr/>
                </p:nvCxnSpPr>
                <p:spPr>
                  <a:xfrm flipV="1">
                    <a:off x="4553544" y="3793056"/>
                    <a:ext cx="1036831" cy="12263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單箭頭接點 35"/>
                  <p:cNvCxnSpPr>
                    <a:endCxn id="133" idx="2"/>
                  </p:cNvCxnSpPr>
                  <p:nvPr/>
                </p:nvCxnSpPr>
                <p:spPr>
                  <a:xfrm flipV="1">
                    <a:off x="4560493" y="5021068"/>
                    <a:ext cx="1018249" cy="50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7" name="文字方塊 33"/>
                <p:cNvSpPr txBox="1"/>
                <p:nvPr/>
              </p:nvSpPr>
              <p:spPr>
                <a:xfrm>
                  <a:off x="6249214" y="3443066"/>
                  <a:ext cx="769257" cy="528686"/>
                </a:xfrm>
                <a:prstGeom prst="rect">
                  <a:avLst/>
                </a:prstGeom>
                <a:noFill/>
              </p:spPr>
              <p:txBody>
                <a:bodyPr wrap="square" rtlCol="0">
                  <a:spAutoFit/>
                </a:bodyPr>
                <a:lstStyle/>
                <a:p>
                  <a:pPr algn="ctr"/>
                  <a:r>
                    <a:rPr lang="en-US" altLang="zh-TW" sz="2000" dirty="0">
                      <a:latin typeface="微软雅黑" panose="020B0503020204020204" pitchFamily="34" charset="-122"/>
                      <a:ea typeface="微软雅黑" panose="020B0503020204020204" pitchFamily="34" charset="-122"/>
                    </a:rPr>
                    <a:t>……</a:t>
                  </a:r>
                  <a:endParaRPr lang="zh-TW" altLang="en-US" sz="2000" dirty="0">
                    <a:latin typeface="微软雅黑" panose="020B0503020204020204" pitchFamily="34" charset="-122"/>
                    <a:ea typeface="微软雅黑" panose="020B0503020204020204" pitchFamily="34" charset="-122"/>
                  </a:endParaRPr>
                </a:p>
              </p:txBody>
            </p:sp>
          </p:grpSp>
          <p:grpSp>
            <p:nvGrpSpPr>
              <p:cNvPr id="167" name="组合 166"/>
              <p:cNvGrpSpPr/>
              <p:nvPr/>
            </p:nvGrpSpPr>
            <p:grpSpPr>
              <a:xfrm>
                <a:off x="9814589" y="2227900"/>
                <a:ext cx="867357" cy="2207440"/>
                <a:chOff x="8700574" y="2973011"/>
                <a:chExt cx="867357" cy="2652571"/>
              </a:xfrm>
            </p:grpSpPr>
            <p:sp>
              <p:nvSpPr>
                <p:cNvPr id="168" name="矩形 167"/>
                <p:cNvSpPr/>
                <p:nvPr/>
              </p:nvSpPr>
              <p:spPr>
                <a:xfrm>
                  <a:off x="8700574" y="2973011"/>
                  <a:ext cx="864527" cy="2652571"/>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69" name="文字方塊 90"/>
                <p:cNvSpPr txBox="1"/>
                <p:nvPr/>
              </p:nvSpPr>
              <p:spPr>
                <a:xfrm>
                  <a:off x="8706298" y="3009094"/>
                  <a:ext cx="861633" cy="480792"/>
                </a:xfrm>
                <a:prstGeom prst="rect">
                  <a:avLst/>
                </a:prstGeom>
                <a:no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000" dirty="0">
                      <a:solidFill>
                        <a:schemeClr val="tx1"/>
                      </a:solidFill>
                      <a:latin typeface="微软雅黑" panose="020B0503020204020204" pitchFamily="34" charset="-122"/>
                      <a:ea typeface="微软雅黑" panose="020B0503020204020204" pitchFamily="34" charset="-122"/>
                    </a:rPr>
                    <a:t>is </a:t>
                  </a:r>
                  <a:r>
                    <a:rPr lang="en-US" altLang="zh-TW" sz="2000" dirty="0" smtClean="0">
                      <a:solidFill>
                        <a:schemeClr val="tx1"/>
                      </a:solidFill>
                      <a:latin typeface="微软雅黑" panose="020B0503020204020204" pitchFamily="34" charset="-122"/>
                      <a:ea typeface="微软雅黑" panose="020B0503020204020204" pitchFamily="34" charset="-122"/>
                    </a:rPr>
                    <a:t>1</a:t>
                  </a:r>
                  <a:endParaRPr lang="zh-TW" altLang="en-US" sz="2000" dirty="0">
                    <a:solidFill>
                      <a:schemeClr val="tx1"/>
                    </a:solidFill>
                    <a:latin typeface="微软雅黑" panose="020B0503020204020204" pitchFamily="34" charset="-122"/>
                    <a:ea typeface="微软雅黑" panose="020B0503020204020204" pitchFamily="34" charset="-122"/>
                  </a:endParaRPr>
                </a:p>
              </p:txBody>
            </p:sp>
            <p:sp>
              <p:nvSpPr>
                <p:cNvPr id="170" name="文字方塊 91"/>
                <p:cNvSpPr txBox="1"/>
                <p:nvPr/>
              </p:nvSpPr>
              <p:spPr>
                <a:xfrm>
                  <a:off x="8713607" y="3810401"/>
                  <a:ext cx="847013" cy="480792"/>
                </a:xfrm>
                <a:prstGeom prst="rect">
                  <a:avLst/>
                </a:prstGeom>
                <a:no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000" dirty="0">
                      <a:solidFill>
                        <a:schemeClr val="tx1"/>
                      </a:solidFill>
                      <a:latin typeface="微软雅黑" panose="020B0503020204020204" pitchFamily="34" charset="-122"/>
                      <a:ea typeface="微软雅黑" panose="020B0503020204020204" pitchFamily="34" charset="-122"/>
                    </a:rPr>
                    <a:t>is </a:t>
                  </a:r>
                  <a:r>
                    <a:rPr lang="en-US" altLang="zh-TW" sz="2000" dirty="0" smtClean="0">
                      <a:solidFill>
                        <a:schemeClr val="tx1"/>
                      </a:solidFill>
                      <a:latin typeface="微软雅黑" panose="020B0503020204020204" pitchFamily="34" charset="-122"/>
                      <a:ea typeface="微软雅黑" panose="020B0503020204020204" pitchFamily="34" charset="-122"/>
                    </a:rPr>
                    <a:t>2</a:t>
                  </a:r>
                  <a:endParaRPr lang="zh-TW" altLang="en-US" sz="2000" dirty="0">
                    <a:solidFill>
                      <a:schemeClr val="tx1"/>
                    </a:solidFill>
                    <a:latin typeface="微软雅黑" panose="020B0503020204020204" pitchFamily="34" charset="-122"/>
                    <a:ea typeface="微软雅黑" panose="020B0503020204020204" pitchFamily="34" charset="-122"/>
                  </a:endParaRPr>
                </a:p>
              </p:txBody>
            </p:sp>
            <p:sp>
              <p:nvSpPr>
                <p:cNvPr id="172" name="文字方塊 93"/>
                <p:cNvSpPr txBox="1"/>
                <p:nvPr/>
              </p:nvSpPr>
              <p:spPr>
                <a:xfrm rot="5400000">
                  <a:off x="8817713" y="4537056"/>
                  <a:ext cx="769257" cy="338554"/>
                </a:xfrm>
                <a:prstGeom prst="rect">
                  <a:avLst/>
                </a:prstGeom>
                <a:noFill/>
              </p:spPr>
              <p:txBody>
                <a:bodyPr wrap="square" rtlCol="0">
                  <a:spAutoFit/>
                </a:bodyPr>
                <a:lstStyle/>
                <a:p>
                  <a:pPr algn="ctr"/>
                  <a:r>
                    <a:rPr lang="en-US" altLang="zh-TW" sz="1600" dirty="0">
                      <a:latin typeface="微软雅黑" panose="020B0503020204020204" pitchFamily="34" charset="-122"/>
                      <a:ea typeface="微软雅黑" panose="020B0503020204020204" pitchFamily="34" charset="-122"/>
                    </a:rPr>
                    <a:t>……</a:t>
                  </a:r>
                  <a:endParaRPr lang="zh-TW" altLang="en-US" dirty="0">
                    <a:latin typeface="微软雅黑" panose="020B0503020204020204" pitchFamily="34" charset="-122"/>
                    <a:ea typeface="微软雅黑" panose="020B0503020204020204" pitchFamily="34" charset="-122"/>
                  </a:endParaRPr>
                </a:p>
              </p:txBody>
            </p:sp>
          </p:grpSp>
        </p:grpSp>
        <p:sp>
          <p:nvSpPr>
            <p:cNvPr id="173" name="文字方塊 91"/>
            <p:cNvSpPr txBox="1"/>
            <p:nvPr/>
          </p:nvSpPr>
          <p:spPr>
            <a:xfrm>
              <a:off x="9838353" y="3226915"/>
              <a:ext cx="847013" cy="400110"/>
            </a:xfrm>
            <a:prstGeom prst="rect">
              <a:avLst/>
            </a:prstGeom>
            <a:no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000" dirty="0">
                  <a:solidFill>
                    <a:schemeClr val="tx1"/>
                  </a:solidFill>
                  <a:latin typeface="微软雅黑" panose="020B0503020204020204" pitchFamily="34" charset="-122"/>
                  <a:ea typeface="微软雅黑" panose="020B0503020204020204" pitchFamily="34" charset="-122"/>
                </a:rPr>
                <a:t>is </a:t>
              </a:r>
              <a:r>
                <a:rPr lang="en-US" altLang="zh-TW" sz="2000" dirty="0" smtClean="0">
                  <a:solidFill>
                    <a:schemeClr val="tx1"/>
                  </a:solidFill>
                  <a:latin typeface="微软雅黑" panose="020B0503020204020204" pitchFamily="34" charset="-122"/>
                  <a:ea typeface="微软雅黑" panose="020B0503020204020204" pitchFamily="34" charset="-122"/>
                </a:rPr>
                <a:t>0</a:t>
              </a:r>
              <a:endParaRPr lang="zh-TW" altLang="en-US" sz="2000" dirty="0">
                <a:solidFill>
                  <a:schemeClr val="tx1"/>
                </a:solidFill>
                <a:latin typeface="微软雅黑" panose="020B0503020204020204" pitchFamily="34" charset="-122"/>
                <a:ea typeface="微软雅黑" panose="020B0503020204020204" pitchFamily="34" charset="-122"/>
              </a:endParaRPr>
            </a:p>
          </p:txBody>
        </p:sp>
      </p:grpSp>
      <p:sp>
        <p:nvSpPr>
          <p:cNvPr id="44" name="手繪多邊形 11"/>
          <p:cNvSpPr/>
          <p:nvPr/>
        </p:nvSpPr>
        <p:spPr>
          <a:xfrm>
            <a:off x="1622678" y="1819826"/>
            <a:ext cx="2456341" cy="363941"/>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45" name="手繪多邊形 13"/>
          <p:cNvSpPr/>
          <p:nvPr/>
        </p:nvSpPr>
        <p:spPr>
          <a:xfrm>
            <a:off x="1756029" y="1992767"/>
            <a:ext cx="2322478" cy="646109"/>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46" name="手繪多邊形 21"/>
          <p:cNvSpPr/>
          <p:nvPr/>
        </p:nvSpPr>
        <p:spPr>
          <a:xfrm rot="21255575">
            <a:off x="3322151" y="3805273"/>
            <a:ext cx="794659" cy="293504"/>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74" name="矩形 173"/>
          <p:cNvSpPr/>
          <p:nvPr/>
        </p:nvSpPr>
        <p:spPr>
          <a:xfrm>
            <a:off x="7848902" y="1361264"/>
            <a:ext cx="608672" cy="2822391"/>
          </a:xfrm>
          <a:prstGeom prst="rect">
            <a:avLst/>
          </a:prstGeom>
          <a:solidFill>
            <a:schemeClr val="accent4">
              <a:lumMod val="60000"/>
              <a:lumOff val="4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7871326" y="1635416"/>
            <a:ext cx="615553" cy="2218674"/>
          </a:xfrm>
          <a:prstGeom prst="rect">
            <a:avLst/>
          </a:prstGeom>
          <a:noFill/>
        </p:spPr>
        <p:txBody>
          <a:bodyPr vert="eaVert" wrap="square" rtlCol="0">
            <a:spAutoFit/>
          </a:bodyPr>
          <a:lstStyle/>
          <a:p>
            <a:pPr algn="ctr"/>
            <a:r>
              <a:rPr lang="en-US" altLang="zh-CN" sz="2800" dirty="0" smtClean="0"/>
              <a:t>Softmax</a:t>
            </a:r>
            <a:r>
              <a:rPr lang="en-US" altLang="zh-CN" dirty="0" smtClean="0"/>
              <a:t> </a:t>
            </a:r>
            <a:endParaRPr lang="zh-CN" altLang="en-US" dirty="0"/>
          </a:p>
        </p:txBody>
      </p:sp>
      <p:pic>
        <p:nvPicPr>
          <p:cNvPr id="175" name="图片 1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5035" y="5437591"/>
            <a:ext cx="574872" cy="549035"/>
          </a:xfrm>
          <a:prstGeom prst="rect">
            <a:avLst/>
          </a:prstGeom>
          <a:ln w="38100">
            <a:solidFill>
              <a:schemeClr val="tx1"/>
            </a:solidFill>
          </a:ln>
        </p:spPr>
      </p:pic>
      <p:sp>
        <p:nvSpPr>
          <p:cNvPr id="176" name="右箭头 175"/>
          <p:cNvSpPr/>
          <p:nvPr/>
        </p:nvSpPr>
        <p:spPr>
          <a:xfrm>
            <a:off x="3157640" y="5587467"/>
            <a:ext cx="370300" cy="252094"/>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右箭头 176"/>
          <p:cNvSpPr/>
          <p:nvPr/>
        </p:nvSpPr>
        <p:spPr>
          <a:xfrm>
            <a:off x="6930825" y="5551266"/>
            <a:ext cx="370300" cy="252094"/>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983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6" grpId="0"/>
      <p:bldP spid="78" grpId="0"/>
      <p:bldP spid="79" grpId="0"/>
      <p:bldP spid="176" grpId="0" animBg="1"/>
      <p:bldP spid="17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1" name="文字方塊 70"/>
              <p:cNvSpPr txBox="1"/>
              <p:nvPr/>
            </p:nvSpPr>
            <p:spPr>
              <a:xfrm>
                <a:off x="7640739" y="3334001"/>
                <a:ext cx="830166" cy="369332"/>
              </a:xfrm>
              <a:prstGeom prst="rect">
                <a:avLst/>
              </a:prstGeom>
              <a:solidFill>
                <a:srgbClr val="EDF7D8"/>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b="1" dirty="0" smtClean="0">
                    <a:solidFill>
                      <a:schemeClr val="tx1"/>
                    </a:solidFill>
                    <a:latin typeface="微软雅黑" panose="020B0503020204020204" pitchFamily="34" charset="-122"/>
                    <a:ea typeface="微软雅黑" panose="020B0503020204020204" pitchFamily="34" charset="-122"/>
                  </a:rPr>
                  <a:t>损失</a:t>
                </a:r>
                <a:r>
                  <a:rPr lang="en-US" altLang="zh-TW" b="1" dirty="0" smtClean="0">
                    <a:solidFill>
                      <a:schemeClr val="tx1"/>
                    </a:solidFill>
                    <a:latin typeface="微软雅黑" panose="020B0503020204020204" pitchFamily="34" charset="-122"/>
                    <a:ea typeface="微软雅黑" panose="020B0503020204020204" pitchFamily="34" charset="-122"/>
                  </a:rPr>
                  <a:t> </a:t>
                </a:r>
                <a14:m>
                  <m:oMath xmlns:m="http://schemas.openxmlformats.org/officeDocument/2006/math">
                    <m:r>
                      <a:rPr lang="en-US" altLang="zh-TW" b="1" i="1" smtClean="0">
                        <a:solidFill>
                          <a:schemeClr val="tx1"/>
                        </a:solidFill>
                        <a:latin typeface="Cambria Math" panose="02040503050406030204" pitchFamily="18" charset="0"/>
                      </a:rPr>
                      <m:t>𝒍</m:t>
                    </m:r>
                  </m:oMath>
                </a14:m>
                <a:endParaRPr lang="en-US" altLang="zh-TW" b="1" dirty="0">
                  <a:solidFill>
                    <a:schemeClr val="tx1"/>
                  </a:solidFill>
                  <a:latin typeface="微软雅黑" panose="020B0503020204020204" pitchFamily="34" charset="-122"/>
                  <a:ea typeface="微软雅黑" panose="020B0503020204020204" pitchFamily="34" charset="-122"/>
                </a:endParaRPr>
              </a:p>
            </p:txBody>
          </p:sp>
        </mc:Choice>
        <mc:Fallback xmlns="">
          <p:sp>
            <p:nvSpPr>
              <p:cNvPr id="121" name="文字方塊 70"/>
              <p:cNvSpPr txBox="1">
                <a:spLocks noRot="1" noChangeAspect="1" noMove="1" noResize="1" noEditPoints="1" noAdjustHandles="1" noChangeArrowheads="1" noChangeShapeType="1" noTextEdit="1"/>
              </p:cNvSpPr>
              <p:nvPr/>
            </p:nvSpPr>
            <p:spPr>
              <a:xfrm>
                <a:off x="7640739" y="3334001"/>
                <a:ext cx="830166" cy="369332"/>
              </a:xfrm>
              <a:prstGeom prst="rect">
                <a:avLst/>
              </a:prstGeom>
              <a:blipFill rotWithShape="0">
                <a:blip r:embed="rId2"/>
                <a:stretch>
                  <a:fillRect/>
                </a:stretch>
              </a:blipFill>
            </p:spPr>
            <p:txBody>
              <a:bodyPr/>
              <a:lstStyle/>
              <a:p>
                <a:r>
                  <a:rPr lang="zh-CN" altLang="en-US">
                    <a:noFill/>
                  </a:rPr>
                  <a:t> </a:t>
                </a:r>
              </a:p>
            </p:txBody>
          </p:sp>
        </mc:Fallback>
      </mc:AlternateContent>
      <p:pic>
        <p:nvPicPr>
          <p:cNvPr id="122" name="圖片 101"/>
          <p:cNvPicPr preferRelativeResize="0">
            <a:picLocks/>
          </p:cNvPicPr>
          <p:nvPr/>
        </p:nvPicPr>
        <p:blipFill>
          <a:blip r:embed="rId3"/>
          <a:stretch>
            <a:fillRect/>
          </a:stretch>
        </p:blipFill>
        <p:spPr>
          <a:xfrm>
            <a:off x="4328746" y="1766194"/>
            <a:ext cx="720000" cy="720000"/>
          </a:xfrm>
          <a:prstGeom prst="rect">
            <a:avLst/>
          </a:prstGeom>
          <a:ln w="38100">
            <a:solidFill>
              <a:schemeClr val="tx1"/>
            </a:solidFill>
          </a:ln>
        </p:spPr>
      </p:pic>
      <p:sp>
        <p:nvSpPr>
          <p:cNvPr id="123" name="文字方塊 102"/>
          <p:cNvSpPr txBox="1"/>
          <p:nvPr/>
        </p:nvSpPr>
        <p:spPr>
          <a:xfrm>
            <a:off x="4989803" y="1855255"/>
            <a:ext cx="654853" cy="400110"/>
          </a:xfrm>
          <a:prstGeom prst="rect">
            <a:avLst/>
          </a:prstGeom>
          <a:noFill/>
        </p:spPr>
        <p:txBody>
          <a:bodyPr wrap="square" rtlCol="0">
            <a:spAutoFit/>
          </a:bodyPr>
          <a:lstStyle/>
          <a:p>
            <a:r>
              <a:rPr lang="en-US" altLang="zh-TW" sz="2000" dirty="0">
                <a:latin typeface="微软雅黑" panose="020B0503020204020204" pitchFamily="34" charset="-122"/>
                <a:ea typeface="微软雅黑" panose="020B0503020204020204" pitchFamily="34" charset="-122"/>
              </a:rPr>
              <a:t>“1”</a:t>
            </a:r>
            <a:endParaRPr lang="zh-TW" altLang="en-US" sz="2000" dirty="0">
              <a:latin typeface="微软雅黑" panose="020B0503020204020204" pitchFamily="34" charset="-122"/>
              <a:ea typeface="微软雅黑" panose="020B0503020204020204" pitchFamily="34" charset="-122"/>
            </a:endParaRPr>
          </a:p>
        </p:txBody>
      </p:sp>
      <p:pic>
        <p:nvPicPr>
          <p:cNvPr id="124" name="圖片 107"/>
          <p:cNvPicPr preferRelativeResize="0">
            <a:picLocks/>
          </p:cNvPicPr>
          <p:nvPr/>
        </p:nvPicPr>
        <p:blipFill>
          <a:blip r:embed="rId3"/>
          <a:stretch>
            <a:fillRect/>
          </a:stretch>
        </p:blipFill>
        <p:spPr>
          <a:xfrm>
            <a:off x="1054909" y="3717189"/>
            <a:ext cx="720000" cy="720000"/>
          </a:xfrm>
          <a:prstGeom prst="rect">
            <a:avLst/>
          </a:prstGeom>
          <a:ln w="38100">
            <a:solidFill>
              <a:schemeClr val="tx1"/>
            </a:solidFill>
          </a:ln>
        </p:spPr>
      </p:pic>
      <p:grpSp>
        <p:nvGrpSpPr>
          <p:cNvPr id="125" name="群組 10"/>
          <p:cNvGrpSpPr/>
          <p:nvPr/>
        </p:nvGrpSpPr>
        <p:grpSpPr>
          <a:xfrm>
            <a:off x="8449229" y="2741099"/>
            <a:ext cx="654489" cy="2625751"/>
            <a:chOff x="7996358" y="2461791"/>
            <a:chExt cx="654489" cy="2625052"/>
          </a:xfrm>
        </p:grpSpPr>
        <p:sp>
          <p:nvSpPr>
            <p:cNvPr id="126" name="矩形 125"/>
            <p:cNvSpPr/>
            <p:nvPr/>
          </p:nvSpPr>
          <p:spPr>
            <a:xfrm>
              <a:off x="8062418" y="2461791"/>
              <a:ext cx="498951" cy="262505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27" name="文字方塊 110"/>
            <p:cNvSpPr txBox="1"/>
            <p:nvPr/>
          </p:nvSpPr>
          <p:spPr>
            <a:xfrm rot="5400000">
              <a:off x="8013214" y="3965125"/>
              <a:ext cx="769257" cy="400110"/>
            </a:xfrm>
            <a:prstGeom prst="rect">
              <a:avLst/>
            </a:prstGeom>
            <a:noFill/>
          </p:spPr>
          <p:txBody>
            <a:bodyPr wrap="square" rtlCol="0">
              <a:spAutoFit/>
            </a:bodyPr>
            <a:lstStyle/>
            <a:p>
              <a:pPr algn="ctr"/>
              <a:r>
                <a:rPr lang="en-US" altLang="zh-TW" sz="2000" dirty="0">
                  <a:latin typeface="微软雅黑" panose="020B0503020204020204" pitchFamily="34" charset="-122"/>
                  <a:ea typeface="微软雅黑" panose="020B0503020204020204" pitchFamily="34" charset="-122"/>
                </a:rPr>
                <a:t>……</a:t>
              </a:r>
              <a:endParaRPr lang="zh-TW" altLang="en-US" sz="2000" dirty="0">
                <a:latin typeface="微软雅黑" panose="020B0503020204020204" pitchFamily="34" charset="-122"/>
                <a:ea typeface="微软雅黑" panose="020B0503020204020204" pitchFamily="34" charset="-122"/>
              </a:endParaRPr>
            </a:p>
          </p:txBody>
        </p:sp>
        <p:sp>
          <p:nvSpPr>
            <p:cNvPr id="128" name="文字方塊 111"/>
            <p:cNvSpPr txBox="1"/>
            <p:nvPr/>
          </p:nvSpPr>
          <p:spPr>
            <a:xfrm>
              <a:off x="8019778" y="2809425"/>
              <a:ext cx="631069" cy="400110"/>
            </a:xfrm>
            <a:prstGeom prst="rect">
              <a:avLst/>
            </a:prstGeom>
            <a:noFill/>
          </p:spPr>
          <p:txBody>
            <a:bodyPr wrap="square" rtlCol="0">
              <a:spAutoFit/>
            </a:bodyPr>
            <a:lstStyle/>
            <a:p>
              <a:pPr algn="ctr"/>
              <a:r>
                <a:rPr lang="en-US" altLang="zh-TW" sz="2000" dirty="0" smtClean="0">
                  <a:latin typeface="微软雅黑" panose="020B0503020204020204" pitchFamily="34" charset="-122"/>
                  <a:ea typeface="微软雅黑" panose="020B0503020204020204" pitchFamily="34" charset="-122"/>
                </a:rPr>
                <a:t>1</a:t>
              </a:r>
              <a:endParaRPr lang="zh-TW" altLang="en-US" sz="2000" baseline="-25000" dirty="0">
                <a:latin typeface="微软雅黑" panose="020B0503020204020204" pitchFamily="34" charset="-122"/>
                <a:ea typeface="微软雅黑" panose="020B0503020204020204" pitchFamily="34" charset="-122"/>
              </a:endParaRPr>
            </a:p>
          </p:txBody>
        </p:sp>
        <p:sp>
          <p:nvSpPr>
            <p:cNvPr id="129" name="文字方塊 112"/>
            <p:cNvSpPr txBox="1"/>
            <p:nvPr/>
          </p:nvSpPr>
          <p:spPr>
            <a:xfrm>
              <a:off x="8010309" y="3459095"/>
              <a:ext cx="631069" cy="400110"/>
            </a:xfrm>
            <a:prstGeom prst="rect">
              <a:avLst/>
            </a:prstGeom>
            <a:noFill/>
          </p:spPr>
          <p:txBody>
            <a:bodyPr wrap="square" rtlCol="0">
              <a:spAutoFit/>
            </a:bodyPr>
            <a:lstStyle/>
            <a:p>
              <a:pPr algn="ctr"/>
              <a:r>
                <a:rPr lang="en-US" altLang="zh-TW" sz="2000" dirty="0" smtClean="0">
                  <a:latin typeface="微软雅黑" panose="020B0503020204020204" pitchFamily="34" charset="-122"/>
                  <a:ea typeface="微软雅黑" panose="020B0503020204020204" pitchFamily="34" charset="-122"/>
                </a:rPr>
                <a:t>0</a:t>
              </a:r>
              <a:endParaRPr lang="zh-TW" altLang="en-US" sz="2000" baseline="-25000" dirty="0">
                <a:latin typeface="微软雅黑" panose="020B0503020204020204" pitchFamily="34" charset="-122"/>
                <a:ea typeface="微软雅黑" panose="020B0503020204020204" pitchFamily="34" charset="-122"/>
              </a:endParaRPr>
            </a:p>
          </p:txBody>
        </p:sp>
        <p:sp>
          <p:nvSpPr>
            <p:cNvPr id="130" name="文字方塊 113"/>
            <p:cNvSpPr txBox="1"/>
            <p:nvPr/>
          </p:nvSpPr>
          <p:spPr>
            <a:xfrm>
              <a:off x="7996358" y="4457481"/>
              <a:ext cx="631069" cy="400110"/>
            </a:xfrm>
            <a:prstGeom prst="rect">
              <a:avLst/>
            </a:prstGeom>
            <a:noFill/>
          </p:spPr>
          <p:txBody>
            <a:bodyPr wrap="square" rtlCol="0">
              <a:spAutoFit/>
            </a:bodyPr>
            <a:lstStyle/>
            <a:p>
              <a:pPr algn="ctr"/>
              <a:r>
                <a:rPr lang="en-US" altLang="zh-TW" sz="2000" dirty="0">
                  <a:latin typeface="微软雅黑" panose="020B0503020204020204" pitchFamily="34" charset="-122"/>
                  <a:ea typeface="微软雅黑" panose="020B0503020204020204" pitchFamily="34" charset="-122"/>
                </a:rPr>
                <a:t>0</a:t>
              </a:r>
              <a:endParaRPr lang="zh-TW" altLang="en-US" sz="2000" baseline="-25000" dirty="0">
                <a:latin typeface="微软雅黑" panose="020B0503020204020204" pitchFamily="34" charset="-122"/>
                <a:ea typeface="微软雅黑" panose="020B0503020204020204" pitchFamily="34" charset="-122"/>
              </a:endParaRPr>
            </a:p>
          </p:txBody>
        </p:sp>
      </p:grpSp>
      <p:sp>
        <p:nvSpPr>
          <p:cNvPr id="131" name="左-右雙向箭號 114"/>
          <p:cNvSpPr/>
          <p:nvPr/>
        </p:nvSpPr>
        <p:spPr>
          <a:xfrm>
            <a:off x="7640739" y="3814547"/>
            <a:ext cx="793125" cy="359399"/>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132" name="直線接點 14"/>
          <p:cNvCxnSpPr/>
          <p:nvPr/>
        </p:nvCxnSpPr>
        <p:spPr>
          <a:xfrm flipH="1">
            <a:off x="1425328" y="2093595"/>
            <a:ext cx="27286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線接點 115"/>
          <p:cNvCxnSpPr/>
          <p:nvPr/>
        </p:nvCxnSpPr>
        <p:spPr>
          <a:xfrm flipH="1">
            <a:off x="5786325" y="2116865"/>
            <a:ext cx="29872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單箭頭接點 17"/>
          <p:cNvCxnSpPr/>
          <p:nvPr/>
        </p:nvCxnSpPr>
        <p:spPr>
          <a:xfrm>
            <a:off x="1414909" y="2126194"/>
            <a:ext cx="0" cy="14807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17"/>
          <p:cNvCxnSpPr/>
          <p:nvPr/>
        </p:nvCxnSpPr>
        <p:spPr>
          <a:xfrm>
            <a:off x="8773621" y="2126194"/>
            <a:ext cx="0" cy="581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文字方塊 116"/>
          <p:cNvSpPr txBox="1"/>
          <p:nvPr/>
        </p:nvSpPr>
        <p:spPr>
          <a:xfrm>
            <a:off x="1390761" y="5479726"/>
            <a:ext cx="7147989" cy="461665"/>
          </a:xfrm>
          <a:prstGeom prst="rect">
            <a:avLst/>
          </a:prstGeom>
          <a:noFill/>
        </p:spPr>
        <p:txBody>
          <a:bodyPr wrap="square" rtlCol="0">
            <a:spAutoFit/>
          </a:bodyPr>
          <a:lstStyle/>
          <a:p>
            <a:r>
              <a:rPr lang="zh-CN" altLang="en-US" sz="2400" dirty="0" smtClean="0">
                <a:solidFill>
                  <a:srgbClr val="CC0099"/>
                </a:solidFill>
                <a:latin typeface="微软雅黑" panose="020B0503020204020204" pitchFamily="34" charset="-122"/>
                <a:ea typeface="微软雅黑" panose="020B0503020204020204" pitchFamily="34" charset="-122"/>
              </a:rPr>
              <a:t>常用</a:t>
            </a:r>
            <a:r>
              <a:rPr lang="zh-CN" altLang="en-US" sz="2400" dirty="0">
                <a:solidFill>
                  <a:srgbClr val="CC0099"/>
                </a:solidFill>
                <a:latin typeface="微软雅黑" panose="020B0503020204020204" pitchFamily="34" charset="-122"/>
                <a:ea typeface="微软雅黑" panose="020B0503020204020204" pitchFamily="34" charset="-122"/>
              </a:rPr>
              <a:t>损失函数：平方损失函数、交叉熵</a:t>
            </a:r>
            <a:r>
              <a:rPr lang="zh-CN" altLang="en-US" sz="2400" dirty="0" smtClean="0">
                <a:solidFill>
                  <a:srgbClr val="CC0099"/>
                </a:solidFill>
                <a:latin typeface="微软雅黑" panose="020B0503020204020204" pitchFamily="34" charset="-122"/>
                <a:ea typeface="微软雅黑" panose="020B0503020204020204" pitchFamily="34" charset="-122"/>
              </a:rPr>
              <a:t>损失函数</a:t>
            </a:r>
            <a:endParaRPr lang="en-US" altLang="zh-CN" sz="2400" dirty="0">
              <a:solidFill>
                <a:srgbClr val="CC0099"/>
              </a:solidFill>
              <a:latin typeface="微软雅黑" panose="020B0503020204020204" pitchFamily="34" charset="-122"/>
              <a:ea typeface="微软雅黑" panose="020B0503020204020204" pitchFamily="34" charset="-122"/>
            </a:endParaRPr>
          </a:p>
        </p:txBody>
      </p:sp>
      <p:sp>
        <p:nvSpPr>
          <p:cNvPr id="142" name="矩形 141"/>
          <p:cNvSpPr/>
          <p:nvPr/>
        </p:nvSpPr>
        <p:spPr>
          <a:xfrm>
            <a:off x="8411989" y="5449141"/>
            <a:ext cx="800219"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CN" altLang="en-US" sz="2400" dirty="0" smtClean="0">
                <a:latin typeface="微软雅黑" panose="020B0503020204020204" pitchFamily="34" charset="-122"/>
                <a:ea typeface="微软雅黑" panose="020B0503020204020204" pitchFamily="34" charset="-122"/>
              </a:rPr>
              <a:t>目标</a:t>
            </a:r>
            <a:endParaRPr lang="zh-TW" altLang="en-US" sz="2400" dirty="0">
              <a:latin typeface="微软雅黑" panose="020B0503020204020204" pitchFamily="34" charset="-122"/>
              <a:ea typeface="微软雅黑" panose="020B0503020204020204" pitchFamily="34" charset="-122"/>
            </a:endParaRPr>
          </a:p>
        </p:txBody>
      </p:sp>
      <p:sp>
        <p:nvSpPr>
          <p:cNvPr id="144" name="文字方塊 68"/>
          <p:cNvSpPr txBox="1"/>
          <p:nvPr/>
        </p:nvSpPr>
        <p:spPr>
          <a:xfrm>
            <a:off x="7677653" y="4257136"/>
            <a:ext cx="809582" cy="584775"/>
          </a:xfrm>
          <a:prstGeom prst="rect">
            <a:avLst/>
          </a:prstGeom>
          <a:solidFill>
            <a:srgbClr val="EDF7D8"/>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尽可能接近</a:t>
            </a:r>
            <a:endParaRPr lang="en-US" altLang="zh-TW" sz="1600" b="1" dirty="0">
              <a:solidFill>
                <a:schemeClr val="tx1"/>
              </a:solidFill>
              <a:latin typeface="微软雅黑" panose="020B0503020204020204" pitchFamily="34" charset="-122"/>
              <a:ea typeface="微软雅黑" panose="020B0503020204020204" pitchFamily="34" charset="-122"/>
            </a:endParaRPr>
          </a:p>
        </p:txBody>
      </p:sp>
      <p:sp>
        <p:nvSpPr>
          <p:cNvPr id="75" name="圆角矩形 74"/>
          <p:cNvSpPr/>
          <p:nvPr/>
        </p:nvSpPr>
        <p:spPr>
          <a:xfrm>
            <a:off x="3684611" y="965310"/>
            <a:ext cx="5323089" cy="589819"/>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77" name="矩形 76"/>
          <p:cNvSpPr/>
          <p:nvPr/>
        </p:nvSpPr>
        <p:spPr>
          <a:xfrm>
            <a:off x="3853591" y="1066323"/>
            <a:ext cx="5289623" cy="400110"/>
          </a:xfrm>
          <a:prstGeom prst="rect">
            <a:avLst/>
          </a:prstGeom>
        </p:spPr>
        <p:txBody>
          <a:bodyPr wrap="square">
            <a:spAutoFit/>
          </a:bodyPr>
          <a:lstStyle/>
          <a:p>
            <a:pPr algn="ctr"/>
            <a:r>
              <a:rPr lang="zh-CN" altLang="en-US" sz="2000" dirty="0">
                <a:solidFill>
                  <a:srgbClr val="FF0000"/>
                </a:solidFill>
                <a:latin typeface="微软雅黑" panose="020B0503020204020204" pitchFamily="34" charset="-122"/>
                <a:ea typeface="微软雅黑" panose="020B0503020204020204" pitchFamily="34" charset="-122"/>
              </a:rPr>
              <a:t>好的参数使得所有训练数据的损失越小越好</a:t>
            </a:r>
          </a:p>
        </p:txBody>
      </p:sp>
      <p:sp>
        <p:nvSpPr>
          <p:cNvPr id="78" name="矩形 77"/>
          <p:cNvSpPr/>
          <p:nvPr/>
        </p:nvSpPr>
        <p:spPr>
          <a:xfrm>
            <a:off x="1496947" y="400051"/>
            <a:ext cx="386111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损失函数</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49" name="组合 148"/>
          <p:cNvGrpSpPr/>
          <p:nvPr/>
        </p:nvGrpSpPr>
        <p:grpSpPr>
          <a:xfrm>
            <a:off x="1879741" y="2600045"/>
            <a:ext cx="6002753" cy="2823732"/>
            <a:chOff x="2284605" y="1852294"/>
            <a:chExt cx="7360454" cy="3525248"/>
          </a:xfrm>
        </p:grpSpPr>
        <p:cxnSp>
          <p:nvCxnSpPr>
            <p:cNvPr id="155" name="直線單箭頭接點 10"/>
            <p:cNvCxnSpPr/>
            <p:nvPr/>
          </p:nvCxnSpPr>
          <p:spPr>
            <a:xfrm>
              <a:off x="7776931" y="3501898"/>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單箭頭接點 11"/>
            <p:cNvCxnSpPr/>
            <p:nvPr/>
          </p:nvCxnSpPr>
          <p:spPr>
            <a:xfrm>
              <a:off x="7776931" y="4747789"/>
              <a:ext cx="10150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單箭頭接點 12"/>
            <p:cNvCxnSpPr/>
            <p:nvPr/>
          </p:nvCxnSpPr>
          <p:spPr>
            <a:xfrm>
              <a:off x="7753048" y="2723095"/>
              <a:ext cx="105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矩形 157"/>
            <p:cNvSpPr/>
            <p:nvPr/>
          </p:nvSpPr>
          <p:spPr>
            <a:xfrm>
              <a:off x="2284605" y="2383236"/>
              <a:ext cx="746342" cy="2726866"/>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59" name="橢圓 17"/>
            <p:cNvSpPr/>
            <p:nvPr/>
          </p:nvSpPr>
          <p:spPr>
            <a:xfrm>
              <a:off x="2381715" y="2464480"/>
              <a:ext cx="574158" cy="574158"/>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60" name="橢圓 18"/>
            <p:cNvSpPr/>
            <p:nvPr/>
          </p:nvSpPr>
          <p:spPr>
            <a:xfrm>
              <a:off x="2384057" y="3243050"/>
              <a:ext cx="574158" cy="574158"/>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61" name="橢圓 19"/>
            <p:cNvSpPr/>
            <p:nvPr/>
          </p:nvSpPr>
          <p:spPr>
            <a:xfrm>
              <a:off x="2372424" y="4471062"/>
              <a:ext cx="574158" cy="574158"/>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62" name="文字方塊 20"/>
            <p:cNvSpPr txBox="1"/>
            <p:nvPr/>
          </p:nvSpPr>
          <p:spPr>
            <a:xfrm rot="5400000">
              <a:off x="2369676" y="3926548"/>
              <a:ext cx="769257" cy="456834"/>
            </a:xfrm>
            <a:prstGeom prst="rect">
              <a:avLst/>
            </a:prstGeom>
            <a:noFill/>
          </p:spPr>
          <p:txBody>
            <a:bodyPr wrap="square" rtlCol="0">
              <a:spAutoFit/>
            </a:bodyPr>
            <a:lstStyle/>
            <a:p>
              <a:pPr algn="ctr"/>
              <a:r>
                <a:rPr lang="en-US" altLang="zh-TW"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163" name="矩形 162"/>
            <p:cNvSpPr/>
            <p:nvPr/>
          </p:nvSpPr>
          <p:spPr>
            <a:xfrm>
              <a:off x="3901591" y="1852294"/>
              <a:ext cx="746342" cy="3523574"/>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64" name="橢圓 24"/>
            <p:cNvSpPr/>
            <p:nvPr/>
          </p:nvSpPr>
          <p:spPr>
            <a:xfrm>
              <a:off x="3988677" y="2725733"/>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65" name="橢圓 25"/>
            <p:cNvSpPr/>
            <p:nvPr/>
          </p:nvSpPr>
          <p:spPr>
            <a:xfrm>
              <a:off x="3991019" y="3504303"/>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66" name="橢圓 26"/>
            <p:cNvSpPr/>
            <p:nvPr/>
          </p:nvSpPr>
          <p:spPr>
            <a:xfrm>
              <a:off x="3979386" y="4732315"/>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67" name="文字方塊 27"/>
            <p:cNvSpPr txBox="1"/>
            <p:nvPr/>
          </p:nvSpPr>
          <p:spPr>
            <a:xfrm rot="5400000">
              <a:off x="3976639" y="4187802"/>
              <a:ext cx="769257" cy="456834"/>
            </a:xfrm>
            <a:prstGeom prst="rect">
              <a:avLst/>
            </a:prstGeom>
            <a:noFill/>
            <a:ln>
              <a:noFill/>
            </a:ln>
          </p:spPr>
          <p:txBody>
            <a:bodyPr wrap="square" rtlCol="0">
              <a:spAutoFit/>
            </a:bodyPr>
            <a:lstStyle/>
            <a:p>
              <a:pPr algn="ctr"/>
              <a:r>
                <a:rPr lang="en-US" altLang="zh-TW"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168" name="文字方塊 32"/>
            <p:cNvSpPr txBox="1"/>
            <p:nvPr/>
          </p:nvSpPr>
          <p:spPr>
            <a:xfrm>
              <a:off x="6238035" y="1912984"/>
              <a:ext cx="769257" cy="528686"/>
            </a:xfrm>
            <a:prstGeom prst="rect">
              <a:avLst/>
            </a:prstGeom>
            <a:noFill/>
          </p:spPr>
          <p:txBody>
            <a:bodyPr wrap="square" rtlCol="0">
              <a:spAutoFit/>
            </a:bodyPr>
            <a:lstStyle/>
            <a:p>
              <a:pPr algn="ctr"/>
              <a:r>
                <a:rPr lang="en-US" altLang="zh-TW" sz="2000" dirty="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sp>
          <p:nvSpPr>
            <p:cNvPr id="169" name="文字方塊 33"/>
            <p:cNvSpPr txBox="1"/>
            <p:nvPr/>
          </p:nvSpPr>
          <p:spPr>
            <a:xfrm>
              <a:off x="6237085" y="2669407"/>
              <a:ext cx="769257" cy="528686"/>
            </a:xfrm>
            <a:prstGeom prst="rect">
              <a:avLst/>
            </a:prstGeom>
            <a:noFill/>
          </p:spPr>
          <p:txBody>
            <a:bodyPr wrap="square" rtlCol="0">
              <a:spAutoFit/>
            </a:bodyPr>
            <a:lstStyle/>
            <a:p>
              <a:pPr algn="ctr"/>
              <a:r>
                <a:rPr lang="en-US" altLang="zh-TW" sz="2000" dirty="0">
                  <a:latin typeface="微软雅黑" panose="020B0503020204020204" pitchFamily="34" charset="-122"/>
                  <a:ea typeface="微软雅黑" panose="020B0503020204020204" pitchFamily="34" charset="-122"/>
                </a:rPr>
                <a:t>……</a:t>
              </a:r>
              <a:endParaRPr lang="zh-TW" altLang="en-US" sz="2000" dirty="0">
                <a:latin typeface="微软雅黑" panose="020B0503020204020204" pitchFamily="34" charset="-122"/>
                <a:ea typeface="微软雅黑" panose="020B0503020204020204" pitchFamily="34" charset="-122"/>
              </a:endParaRPr>
            </a:p>
          </p:txBody>
        </p:sp>
        <p:sp>
          <p:nvSpPr>
            <p:cNvPr id="170" name="文字方塊 34"/>
            <p:cNvSpPr txBox="1"/>
            <p:nvPr/>
          </p:nvSpPr>
          <p:spPr>
            <a:xfrm>
              <a:off x="6265082" y="4671800"/>
              <a:ext cx="769257" cy="528686"/>
            </a:xfrm>
            <a:prstGeom prst="rect">
              <a:avLst/>
            </a:prstGeom>
            <a:noFill/>
          </p:spPr>
          <p:txBody>
            <a:bodyPr wrap="square" rtlCol="0">
              <a:spAutoFit/>
            </a:bodyPr>
            <a:lstStyle/>
            <a:p>
              <a:pPr algn="ctr"/>
              <a:r>
                <a:rPr lang="en-US" altLang="zh-TW" sz="2000" dirty="0">
                  <a:latin typeface="微软雅黑" panose="020B0503020204020204" pitchFamily="34" charset="-122"/>
                  <a:ea typeface="微软雅黑" panose="020B0503020204020204" pitchFamily="34" charset="-122"/>
                </a:rPr>
                <a:t>……</a:t>
              </a:r>
              <a:endParaRPr lang="zh-TW" altLang="en-US" sz="2000" dirty="0">
                <a:latin typeface="微软雅黑" panose="020B0503020204020204" pitchFamily="34" charset="-122"/>
                <a:ea typeface="微软雅黑" panose="020B0503020204020204" pitchFamily="34" charset="-122"/>
              </a:endParaRPr>
            </a:p>
          </p:txBody>
        </p:sp>
        <p:cxnSp>
          <p:nvCxnSpPr>
            <p:cNvPr id="171" name="直線單箭頭接點 35"/>
            <p:cNvCxnSpPr>
              <a:stCxn id="159" idx="6"/>
              <a:endCxn id="164" idx="2"/>
            </p:cNvCxnSpPr>
            <p:nvPr/>
          </p:nvCxnSpPr>
          <p:spPr>
            <a:xfrm>
              <a:off x="2945981" y="2732205"/>
              <a:ext cx="1032804" cy="261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36"/>
            <p:cNvCxnSpPr/>
            <p:nvPr/>
          </p:nvCxnSpPr>
          <p:spPr>
            <a:xfrm>
              <a:off x="2955873" y="3530129"/>
              <a:ext cx="1011125" cy="2806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單箭頭接點 37"/>
            <p:cNvCxnSpPr/>
            <p:nvPr/>
          </p:nvCxnSpPr>
          <p:spPr>
            <a:xfrm>
              <a:off x="2955873" y="4747788"/>
              <a:ext cx="1015362" cy="2405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38"/>
            <p:cNvCxnSpPr>
              <a:stCxn id="160" idx="6"/>
              <a:endCxn id="164" idx="2"/>
            </p:cNvCxnSpPr>
            <p:nvPr/>
          </p:nvCxnSpPr>
          <p:spPr>
            <a:xfrm flipV="1">
              <a:off x="2948323" y="2993458"/>
              <a:ext cx="1030462" cy="5173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39"/>
            <p:cNvCxnSpPr>
              <a:stCxn id="159" idx="6"/>
              <a:endCxn id="165" idx="2"/>
            </p:cNvCxnSpPr>
            <p:nvPr/>
          </p:nvCxnSpPr>
          <p:spPr>
            <a:xfrm>
              <a:off x="2945981" y="2732205"/>
              <a:ext cx="1035146" cy="1039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40"/>
            <p:cNvCxnSpPr>
              <a:stCxn id="159" idx="6"/>
              <a:endCxn id="166" idx="2"/>
            </p:cNvCxnSpPr>
            <p:nvPr/>
          </p:nvCxnSpPr>
          <p:spPr>
            <a:xfrm>
              <a:off x="2945981" y="2732205"/>
              <a:ext cx="1023513" cy="22678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41"/>
            <p:cNvCxnSpPr>
              <a:stCxn id="160" idx="6"/>
              <a:endCxn id="166" idx="2"/>
            </p:cNvCxnSpPr>
            <p:nvPr/>
          </p:nvCxnSpPr>
          <p:spPr>
            <a:xfrm>
              <a:off x="2948323" y="3510775"/>
              <a:ext cx="1021171" cy="14892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42"/>
            <p:cNvCxnSpPr>
              <a:stCxn id="161" idx="6"/>
              <a:endCxn id="164" idx="2"/>
            </p:cNvCxnSpPr>
            <p:nvPr/>
          </p:nvCxnSpPr>
          <p:spPr>
            <a:xfrm flipV="1">
              <a:off x="2936690" y="2993458"/>
              <a:ext cx="1042095" cy="17453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43"/>
            <p:cNvCxnSpPr>
              <a:stCxn id="161" idx="6"/>
              <a:endCxn id="165" idx="2"/>
            </p:cNvCxnSpPr>
            <p:nvPr/>
          </p:nvCxnSpPr>
          <p:spPr>
            <a:xfrm flipV="1">
              <a:off x="2936690" y="3772028"/>
              <a:ext cx="1044437" cy="9667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文字方塊 53"/>
            <p:cNvSpPr txBox="1"/>
            <p:nvPr/>
          </p:nvSpPr>
          <p:spPr>
            <a:xfrm rot="5400000">
              <a:off x="8745610" y="3954284"/>
              <a:ext cx="769257" cy="418764"/>
            </a:xfrm>
            <a:prstGeom prst="rect">
              <a:avLst/>
            </a:prstGeom>
            <a:noFill/>
          </p:spPr>
          <p:txBody>
            <a:bodyPr wrap="square" rtlCol="0">
              <a:spAutoFit/>
            </a:bodyPr>
            <a:lstStyle/>
            <a:p>
              <a:pPr algn="ctr"/>
              <a:r>
                <a:rPr lang="en-US" altLang="zh-TW" sz="1600" dirty="0">
                  <a:latin typeface="微软雅黑" panose="020B0503020204020204" pitchFamily="34" charset="-122"/>
                  <a:ea typeface="微软雅黑" panose="020B0503020204020204" pitchFamily="34" charset="-122"/>
                </a:rPr>
                <a:t>……</a:t>
              </a:r>
              <a:endParaRPr lang="zh-TW" altLang="en-US" sz="1600" dirty="0">
                <a:latin typeface="微软雅黑" panose="020B0503020204020204" pitchFamily="34" charset="-122"/>
                <a:ea typeface="微软雅黑" panose="020B0503020204020204" pitchFamily="34" charset="-122"/>
              </a:endParaRPr>
            </a:p>
          </p:txBody>
        </p:sp>
        <p:sp>
          <p:nvSpPr>
            <p:cNvPr id="181" name="文字方塊 54"/>
            <p:cNvSpPr txBox="1"/>
            <p:nvPr/>
          </p:nvSpPr>
          <p:spPr>
            <a:xfrm>
              <a:off x="8814703" y="2383234"/>
              <a:ext cx="631069" cy="528686"/>
            </a:xfrm>
            <a:prstGeom prst="rect">
              <a:avLst/>
            </a:prstGeom>
            <a:noFill/>
          </p:spPr>
          <p:txBody>
            <a:bodyPr wrap="square" rtlCol="0">
              <a:spAutoFit/>
            </a:bodyPr>
            <a:lstStyle/>
            <a:p>
              <a:r>
                <a:rPr lang="en-US" altLang="zh-TW" sz="2000" dirty="0">
                  <a:latin typeface="微软雅黑" panose="020B0503020204020204" pitchFamily="34" charset="-122"/>
                  <a:ea typeface="微软雅黑" panose="020B0503020204020204" pitchFamily="34" charset="-122"/>
                </a:rPr>
                <a:t>y</a:t>
              </a:r>
              <a:r>
                <a:rPr lang="en-US" altLang="zh-TW" sz="2000" baseline="-25000" dirty="0">
                  <a:latin typeface="微软雅黑" panose="020B0503020204020204" pitchFamily="34" charset="-122"/>
                  <a:ea typeface="微软雅黑" panose="020B0503020204020204" pitchFamily="34" charset="-122"/>
                </a:rPr>
                <a:t>1</a:t>
              </a:r>
              <a:endParaRPr lang="zh-TW" altLang="en-US" sz="2000" baseline="-25000" dirty="0">
                <a:latin typeface="微软雅黑" panose="020B0503020204020204" pitchFamily="34" charset="-122"/>
                <a:ea typeface="微软雅黑" panose="020B0503020204020204" pitchFamily="34" charset="-122"/>
              </a:endParaRPr>
            </a:p>
          </p:txBody>
        </p:sp>
        <p:sp>
          <p:nvSpPr>
            <p:cNvPr id="182" name="文字方塊 55"/>
            <p:cNvSpPr txBox="1"/>
            <p:nvPr/>
          </p:nvSpPr>
          <p:spPr>
            <a:xfrm>
              <a:off x="8803421" y="3181455"/>
              <a:ext cx="631069" cy="528686"/>
            </a:xfrm>
            <a:prstGeom prst="rect">
              <a:avLst/>
            </a:prstGeom>
            <a:noFill/>
          </p:spPr>
          <p:txBody>
            <a:bodyPr wrap="square" rtlCol="0">
              <a:spAutoFit/>
            </a:bodyPr>
            <a:lstStyle/>
            <a:p>
              <a:r>
                <a:rPr lang="en-US" altLang="zh-TW" sz="2000" dirty="0">
                  <a:latin typeface="微软雅黑" panose="020B0503020204020204" pitchFamily="34" charset="-122"/>
                  <a:ea typeface="微软雅黑" panose="020B0503020204020204" pitchFamily="34" charset="-122"/>
                </a:rPr>
                <a:t>y</a:t>
              </a:r>
              <a:r>
                <a:rPr lang="en-US" altLang="zh-TW" sz="2000" baseline="-25000" dirty="0">
                  <a:latin typeface="微软雅黑" panose="020B0503020204020204" pitchFamily="34" charset="-122"/>
                  <a:ea typeface="微软雅黑" panose="020B0503020204020204" pitchFamily="34" charset="-122"/>
                </a:rPr>
                <a:t>2</a:t>
              </a:r>
              <a:endParaRPr lang="zh-TW" altLang="en-US" sz="2000" baseline="-25000" dirty="0">
                <a:latin typeface="微软雅黑" panose="020B0503020204020204" pitchFamily="34" charset="-122"/>
                <a:ea typeface="微软雅黑" panose="020B0503020204020204" pitchFamily="34" charset="-122"/>
              </a:endParaRPr>
            </a:p>
          </p:txBody>
        </p:sp>
        <p:sp>
          <p:nvSpPr>
            <p:cNvPr id="183" name="文字方塊 56"/>
            <p:cNvSpPr txBox="1"/>
            <p:nvPr/>
          </p:nvSpPr>
          <p:spPr>
            <a:xfrm>
              <a:off x="8803421" y="4447687"/>
              <a:ext cx="841638" cy="499512"/>
            </a:xfrm>
            <a:prstGeom prst="rect">
              <a:avLst/>
            </a:prstGeom>
            <a:noFill/>
          </p:spPr>
          <p:txBody>
            <a:bodyPr wrap="square" rtlCol="0">
              <a:spAutoFit/>
            </a:bodyPr>
            <a:lstStyle/>
            <a:p>
              <a:r>
                <a:rPr lang="en-US" altLang="zh-TW" sz="2000" dirty="0" smtClean="0">
                  <a:latin typeface="微软雅黑" panose="020B0503020204020204" pitchFamily="34" charset="-122"/>
                  <a:ea typeface="微软雅黑" panose="020B0503020204020204" pitchFamily="34" charset="-122"/>
                </a:rPr>
                <a:t>y</a:t>
              </a:r>
              <a:r>
                <a:rPr lang="en-US" altLang="zh-TW" sz="2000" baseline="-25000" dirty="0" smtClean="0">
                  <a:latin typeface="微软雅黑" panose="020B0503020204020204" pitchFamily="34" charset="-122"/>
                  <a:ea typeface="微软雅黑" panose="020B0503020204020204" pitchFamily="34" charset="-122"/>
                </a:rPr>
                <a:t>10</a:t>
              </a:r>
              <a:endParaRPr lang="zh-TW" altLang="en-US" sz="2000" baseline="-25000" dirty="0">
                <a:latin typeface="微软雅黑" panose="020B0503020204020204" pitchFamily="34" charset="-122"/>
                <a:ea typeface="微软雅黑" panose="020B0503020204020204" pitchFamily="34" charset="-122"/>
              </a:endParaRPr>
            </a:p>
          </p:txBody>
        </p:sp>
        <p:sp>
          <p:nvSpPr>
            <p:cNvPr id="184" name="橢圓 24"/>
            <p:cNvSpPr/>
            <p:nvPr/>
          </p:nvSpPr>
          <p:spPr>
            <a:xfrm>
              <a:off x="3988677" y="1947020"/>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85" name="文字方塊 54"/>
            <p:cNvSpPr txBox="1"/>
            <p:nvPr/>
          </p:nvSpPr>
          <p:spPr>
            <a:xfrm>
              <a:off x="2462725" y="2476413"/>
              <a:ext cx="631070" cy="499512"/>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x</a:t>
              </a:r>
              <a:r>
                <a:rPr lang="en-US" altLang="zh-TW" sz="2000" baseline="-25000" dirty="0" smtClean="0">
                  <a:latin typeface="微软雅黑" panose="020B0503020204020204" pitchFamily="34" charset="-122"/>
                  <a:ea typeface="微软雅黑" panose="020B0503020204020204" pitchFamily="34" charset="-122"/>
                </a:rPr>
                <a:t>1</a:t>
              </a:r>
              <a:endParaRPr lang="zh-TW" altLang="en-US" sz="2000" baseline="-25000" dirty="0">
                <a:latin typeface="微软雅黑" panose="020B0503020204020204" pitchFamily="34" charset="-122"/>
                <a:ea typeface="微软雅黑" panose="020B0503020204020204" pitchFamily="34" charset="-122"/>
              </a:endParaRPr>
            </a:p>
          </p:txBody>
        </p:sp>
        <p:sp>
          <p:nvSpPr>
            <p:cNvPr id="186" name="文字方塊 54"/>
            <p:cNvSpPr txBox="1"/>
            <p:nvPr/>
          </p:nvSpPr>
          <p:spPr>
            <a:xfrm>
              <a:off x="2430364" y="3282522"/>
              <a:ext cx="631070" cy="499512"/>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x</a:t>
              </a:r>
              <a:r>
                <a:rPr lang="en-US" altLang="zh-CN" sz="2000" baseline="-25000" dirty="0">
                  <a:latin typeface="微软雅黑" panose="020B0503020204020204" pitchFamily="34" charset="-122"/>
                  <a:ea typeface="微软雅黑" panose="020B0503020204020204" pitchFamily="34" charset="-122"/>
                </a:rPr>
                <a:t>2</a:t>
              </a:r>
              <a:endParaRPr lang="zh-TW" altLang="en-US" sz="2400" baseline="-25000" dirty="0">
                <a:latin typeface="微软雅黑" panose="020B0503020204020204" pitchFamily="34" charset="-122"/>
                <a:ea typeface="微软雅黑" panose="020B0503020204020204" pitchFamily="34" charset="-122"/>
              </a:endParaRPr>
            </a:p>
          </p:txBody>
        </p:sp>
        <p:sp>
          <p:nvSpPr>
            <p:cNvPr id="187" name="文字方塊 54"/>
            <p:cNvSpPr txBox="1"/>
            <p:nvPr/>
          </p:nvSpPr>
          <p:spPr>
            <a:xfrm>
              <a:off x="2315754" y="4486824"/>
              <a:ext cx="1089435" cy="499512"/>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x</a:t>
              </a:r>
              <a:r>
                <a:rPr lang="en-US" altLang="zh-CN" sz="2000" baseline="-25000" dirty="0" smtClean="0">
                  <a:latin typeface="微软雅黑" panose="020B0503020204020204" pitchFamily="34" charset="-122"/>
                  <a:ea typeface="微软雅黑" panose="020B0503020204020204" pitchFamily="34" charset="-122"/>
                </a:rPr>
                <a:t>256</a:t>
              </a:r>
              <a:endParaRPr lang="zh-TW" altLang="en-US" sz="2400" baseline="-25000" dirty="0">
                <a:latin typeface="微软雅黑" panose="020B0503020204020204" pitchFamily="34" charset="-122"/>
                <a:ea typeface="微软雅黑" panose="020B0503020204020204" pitchFamily="34" charset="-122"/>
              </a:endParaRPr>
            </a:p>
          </p:txBody>
        </p:sp>
        <p:cxnSp>
          <p:nvCxnSpPr>
            <p:cNvPr id="188" name="直線單箭頭接點 35"/>
            <p:cNvCxnSpPr>
              <a:endCxn id="184" idx="2"/>
            </p:cNvCxnSpPr>
            <p:nvPr/>
          </p:nvCxnSpPr>
          <p:spPr>
            <a:xfrm flipV="1">
              <a:off x="3015916" y="2234099"/>
              <a:ext cx="972761" cy="4889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38"/>
            <p:cNvCxnSpPr/>
            <p:nvPr/>
          </p:nvCxnSpPr>
          <p:spPr>
            <a:xfrm flipV="1">
              <a:off x="2955873" y="2234099"/>
              <a:ext cx="1022912" cy="12960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38"/>
            <p:cNvCxnSpPr>
              <a:stCxn id="161" idx="6"/>
            </p:cNvCxnSpPr>
            <p:nvPr/>
          </p:nvCxnSpPr>
          <p:spPr>
            <a:xfrm flipV="1">
              <a:off x="2946582" y="2234099"/>
              <a:ext cx="1032203" cy="25240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1" name="矩形 190"/>
            <p:cNvSpPr/>
            <p:nvPr/>
          </p:nvSpPr>
          <p:spPr>
            <a:xfrm>
              <a:off x="5500947" y="1853968"/>
              <a:ext cx="746342" cy="3523574"/>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92" name="橢圓 24"/>
            <p:cNvSpPr/>
            <p:nvPr/>
          </p:nvSpPr>
          <p:spPr>
            <a:xfrm>
              <a:off x="5588033" y="2727407"/>
              <a:ext cx="574158" cy="574158"/>
            </a:xfrm>
            <a:prstGeom prst="ellipse">
              <a:avLst/>
            </a:prstGeom>
            <a:solidFill>
              <a:srgbClr val="6EBF96"/>
            </a:solidFill>
            <a:ln>
              <a:solidFill>
                <a:srgbClr val="B0E8B9"/>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93" name="橢圓 25"/>
            <p:cNvSpPr/>
            <p:nvPr/>
          </p:nvSpPr>
          <p:spPr>
            <a:xfrm>
              <a:off x="5590375" y="3505977"/>
              <a:ext cx="574158" cy="574158"/>
            </a:xfrm>
            <a:prstGeom prst="ellipse">
              <a:avLst/>
            </a:prstGeom>
            <a:solidFill>
              <a:srgbClr val="6EBF96"/>
            </a:solidFill>
            <a:ln>
              <a:solidFill>
                <a:srgbClr val="B0E8B9"/>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94" name="橢圓 26"/>
            <p:cNvSpPr/>
            <p:nvPr/>
          </p:nvSpPr>
          <p:spPr>
            <a:xfrm>
              <a:off x="5578742" y="4733989"/>
              <a:ext cx="574158" cy="574158"/>
            </a:xfrm>
            <a:prstGeom prst="ellipse">
              <a:avLst/>
            </a:prstGeom>
            <a:solidFill>
              <a:srgbClr val="6EBF96"/>
            </a:solidFill>
            <a:ln>
              <a:solidFill>
                <a:srgbClr val="B0E8B9"/>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95" name="文字方塊 27"/>
            <p:cNvSpPr txBox="1"/>
            <p:nvPr/>
          </p:nvSpPr>
          <p:spPr>
            <a:xfrm rot="5400000">
              <a:off x="5575995" y="4189476"/>
              <a:ext cx="769257" cy="456834"/>
            </a:xfrm>
            <a:prstGeom prst="rect">
              <a:avLst/>
            </a:prstGeom>
            <a:noFill/>
            <a:ln>
              <a:noFill/>
            </a:ln>
          </p:spPr>
          <p:txBody>
            <a:bodyPr wrap="square" rtlCol="0">
              <a:spAutoFit/>
            </a:bodyPr>
            <a:lstStyle/>
            <a:p>
              <a:pPr algn="ctr"/>
              <a:r>
                <a:rPr lang="en-US" altLang="zh-TW" dirty="0">
                  <a:latin typeface="微软雅黑" panose="020B0503020204020204" pitchFamily="34" charset="-122"/>
                  <a:ea typeface="微软雅黑" panose="020B0503020204020204" pitchFamily="34" charset="-122"/>
                </a:rPr>
                <a:t>……</a:t>
              </a:r>
              <a:endParaRPr lang="zh-TW" altLang="en-US" dirty="0">
                <a:latin typeface="微软雅黑" panose="020B0503020204020204" pitchFamily="34" charset="-122"/>
                <a:ea typeface="微软雅黑" panose="020B0503020204020204" pitchFamily="34" charset="-122"/>
              </a:endParaRPr>
            </a:p>
          </p:txBody>
        </p:sp>
        <p:sp>
          <p:nvSpPr>
            <p:cNvPr id="196" name="橢圓 24"/>
            <p:cNvSpPr/>
            <p:nvPr/>
          </p:nvSpPr>
          <p:spPr>
            <a:xfrm>
              <a:off x="5588033" y="1948694"/>
              <a:ext cx="574158" cy="574158"/>
            </a:xfrm>
            <a:prstGeom prst="ellipse">
              <a:avLst/>
            </a:prstGeom>
            <a:solidFill>
              <a:srgbClr val="6EBF96"/>
            </a:solidFill>
            <a:ln>
              <a:solidFill>
                <a:srgbClr val="B0E8B9"/>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grpSp>
          <p:nvGrpSpPr>
            <p:cNvPr id="197" name="组合 196"/>
            <p:cNvGrpSpPr/>
            <p:nvPr/>
          </p:nvGrpSpPr>
          <p:grpSpPr>
            <a:xfrm>
              <a:off x="4553544" y="2234099"/>
              <a:ext cx="1036831" cy="2792013"/>
              <a:chOff x="4553544" y="2234099"/>
              <a:chExt cx="1036831" cy="2792013"/>
            </a:xfrm>
          </p:grpSpPr>
          <p:cxnSp>
            <p:nvCxnSpPr>
              <p:cNvPr id="199" name="直線單箭頭接點 35"/>
              <p:cNvCxnSpPr>
                <a:stCxn id="184" idx="6"/>
                <a:endCxn id="196" idx="2"/>
              </p:cNvCxnSpPr>
              <p:nvPr/>
            </p:nvCxnSpPr>
            <p:spPr>
              <a:xfrm>
                <a:off x="4562835" y="2234099"/>
                <a:ext cx="1025198" cy="16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35"/>
              <p:cNvCxnSpPr>
                <a:stCxn id="184" idx="6"/>
                <a:endCxn id="192" idx="2"/>
              </p:cNvCxnSpPr>
              <p:nvPr/>
            </p:nvCxnSpPr>
            <p:spPr>
              <a:xfrm>
                <a:off x="4562835" y="2234099"/>
                <a:ext cx="1025198" cy="7803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線單箭頭接點 35"/>
              <p:cNvCxnSpPr>
                <a:stCxn id="184" idx="6"/>
                <a:endCxn id="193" idx="2"/>
              </p:cNvCxnSpPr>
              <p:nvPr/>
            </p:nvCxnSpPr>
            <p:spPr>
              <a:xfrm>
                <a:off x="4562835" y="2234099"/>
                <a:ext cx="1027540" cy="1558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35"/>
              <p:cNvCxnSpPr>
                <a:endCxn id="194" idx="2"/>
              </p:cNvCxnSpPr>
              <p:nvPr/>
            </p:nvCxnSpPr>
            <p:spPr>
              <a:xfrm>
                <a:off x="4589452" y="2287149"/>
                <a:ext cx="989290" cy="27339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35"/>
              <p:cNvCxnSpPr>
                <a:stCxn id="164" idx="6"/>
                <a:endCxn id="196" idx="2"/>
              </p:cNvCxnSpPr>
              <p:nvPr/>
            </p:nvCxnSpPr>
            <p:spPr>
              <a:xfrm flipV="1">
                <a:off x="4562835" y="2235773"/>
                <a:ext cx="1025198" cy="7770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35"/>
              <p:cNvCxnSpPr>
                <a:stCxn id="164" idx="6"/>
                <a:endCxn id="192" idx="2"/>
              </p:cNvCxnSpPr>
              <p:nvPr/>
            </p:nvCxnSpPr>
            <p:spPr>
              <a:xfrm>
                <a:off x="4562835" y="3012812"/>
                <a:ext cx="1025198" cy="16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35"/>
              <p:cNvCxnSpPr>
                <a:endCxn id="193" idx="2"/>
              </p:cNvCxnSpPr>
              <p:nvPr/>
            </p:nvCxnSpPr>
            <p:spPr>
              <a:xfrm>
                <a:off x="4598743" y="3012812"/>
                <a:ext cx="991632" cy="7802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35"/>
              <p:cNvCxnSpPr>
                <a:stCxn id="164" idx="6"/>
                <a:endCxn id="194" idx="2"/>
              </p:cNvCxnSpPr>
              <p:nvPr/>
            </p:nvCxnSpPr>
            <p:spPr>
              <a:xfrm>
                <a:off x="4562835" y="3012812"/>
                <a:ext cx="1015907" cy="2008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單箭頭接點 35"/>
              <p:cNvCxnSpPr>
                <a:stCxn id="165" idx="6"/>
              </p:cNvCxnSpPr>
              <p:nvPr/>
            </p:nvCxnSpPr>
            <p:spPr>
              <a:xfrm flipV="1">
                <a:off x="4565177" y="2276260"/>
                <a:ext cx="1010214" cy="15151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單箭頭接點 35"/>
              <p:cNvCxnSpPr>
                <a:stCxn id="165" idx="6"/>
              </p:cNvCxnSpPr>
              <p:nvPr/>
            </p:nvCxnSpPr>
            <p:spPr>
              <a:xfrm flipV="1">
                <a:off x="4565177" y="3054973"/>
                <a:ext cx="1010214" cy="736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35"/>
              <p:cNvCxnSpPr>
                <a:stCxn id="165" idx="6"/>
                <a:endCxn id="193" idx="2"/>
              </p:cNvCxnSpPr>
              <p:nvPr/>
            </p:nvCxnSpPr>
            <p:spPr>
              <a:xfrm>
                <a:off x="4565177" y="3791382"/>
                <a:ext cx="1025198" cy="16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單箭頭接點 35"/>
              <p:cNvCxnSpPr>
                <a:stCxn id="165" idx="6"/>
                <a:endCxn id="194" idx="2"/>
              </p:cNvCxnSpPr>
              <p:nvPr/>
            </p:nvCxnSpPr>
            <p:spPr>
              <a:xfrm>
                <a:off x="4565177" y="3791382"/>
                <a:ext cx="1013565" cy="12296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單箭頭接點 35"/>
              <p:cNvCxnSpPr>
                <a:stCxn id="166" idx="6"/>
                <a:endCxn id="196" idx="2"/>
              </p:cNvCxnSpPr>
              <p:nvPr/>
            </p:nvCxnSpPr>
            <p:spPr>
              <a:xfrm flipV="1">
                <a:off x="4553544" y="2235773"/>
                <a:ext cx="1034489" cy="2783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單箭頭接點 35"/>
              <p:cNvCxnSpPr>
                <a:stCxn id="166" idx="6"/>
              </p:cNvCxnSpPr>
              <p:nvPr/>
            </p:nvCxnSpPr>
            <p:spPr>
              <a:xfrm flipV="1">
                <a:off x="4553544" y="3089778"/>
                <a:ext cx="1011553" cy="19296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單箭頭接點 35"/>
              <p:cNvCxnSpPr>
                <a:stCxn id="166" idx="6"/>
                <a:endCxn id="193" idx="2"/>
              </p:cNvCxnSpPr>
              <p:nvPr/>
            </p:nvCxnSpPr>
            <p:spPr>
              <a:xfrm flipV="1">
                <a:off x="4553544" y="3793056"/>
                <a:ext cx="1036831" cy="12263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35"/>
              <p:cNvCxnSpPr>
                <a:endCxn id="194" idx="2"/>
              </p:cNvCxnSpPr>
              <p:nvPr/>
            </p:nvCxnSpPr>
            <p:spPr>
              <a:xfrm flipV="1">
                <a:off x="4560493" y="5021068"/>
                <a:ext cx="1018249" cy="50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8" name="文字方塊 33"/>
            <p:cNvSpPr txBox="1"/>
            <p:nvPr/>
          </p:nvSpPr>
          <p:spPr>
            <a:xfrm>
              <a:off x="6249214" y="3443066"/>
              <a:ext cx="769257" cy="528686"/>
            </a:xfrm>
            <a:prstGeom prst="rect">
              <a:avLst/>
            </a:prstGeom>
            <a:noFill/>
          </p:spPr>
          <p:txBody>
            <a:bodyPr wrap="square" rtlCol="0">
              <a:spAutoFit/>
            </a:bodyPr>
            <a:lstStyle/>
            <a:p>
              <a:pPr algn="ctr"/>
              <a:r>
                <a:rPr lang="en-US" altLang="zh-TW" sz="2000" dirty="0">
                  <a:latin typeface="微软雅黑" panose="020B0503020204020204" pitchFamily="34" charset="-122"/>
                  <a:ea typeface="微软雅黑" panose="020B0503020204020204" pitchFamily="34" charset="-122"/>
                </a:rPr>
                <a:t>……</a:t>
              </a:r>
              <a:endParaRPr lang="zh-TW" altLang="en-US" sz="2000" dirty="0">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5694794" y="2623393"/>
            <a:ext cx="615553" cy="2798613"/>
            <a:chOff x="5566004" y="2623393"/>
            <a:chExt cx="615553" cy="2798613"/>
          </a:xfrm>
        </p:grpSpPr>
        <p:sp>
          <p:nvSpPr>
            <p:cNvPr id="215" name="矩形 214"/>
            <p:cNvSpPr/>
            <p:nvPr/>
          </p:nvSpPr>
          <p:spPr>
            <a:xfrm>
              <a:off x="5569338" y="2623393"/>
              <a:ext cx="608672" cy="2798613"/>
            </a:xfrm>
            <a:prstGeom prst="rect">
              <a:avLst/>
            </a:prstGeom>
            <a:solidFill>
              <a:schemeClr val="accent4">
                <a:lumMod val="60000"/>
                <a:lumOff val="4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216" name="文本框 215"/>
            <p:cNvSpPr txBox="1"/>
            <p:nvPr/>
          </p:nvSpPr>
          <p:spPr>
            <a:xfrm>
              <a:off x="5566004" y="2897545"/>
              <a:ext cx="615553" cy="2199982"/>
            </a:xfrm>
            <a:prstGeom prst="rect">
              <a:avLst/>
            </a:prstGeom>
            <a:noFill/>
          </p:spPr>
          <p:txBody>
            <a:bodyPr vert="eaVert" wrap="square" rtlCol="0">
              <a:spAutoFit/>
            </a:bodyPr>
            <a:lstStyle/>
            <a:p>
              <a:pPr algn="ctr"/>
              <a:r>
                <a:rPr lang="en-US" altLang="zh-CN" sz="2800" dirty="0" smtClean="0"/>
                <a:t>Softmax</a:t>
              </a:r>
              <a:r>
                <a:rPr lang="en-US" altLang="zh-CN" dirty="0" smtClean="0"/>
                <a:t> </a:t>
              </a:r>
              <a:endParaRPr lang="zh-CN" altLang="en-US" dirty="0"/>
            </a:p>
          </p:txBody>
        </p:sp>
      </p:grpSp>
      <p:sp>
        <p:nvSpPr>
          <p:cNvPr id="145" name="文字方塊 96"/>
          <p:cNvSpPr txBox="1"/>
          <p:nvPr/>
        </p:nvSpPr>
        <p:spPr>
          <a:xfrm>
            <a:off x="2481743" y="3779018"/>
            <a:ext cx="1937156" cy="4001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学习</a:t>
            </a:r>
            <a:r>
              <a:rPr lang="zh-CN" altLang="en-US" sz="2000" dirty="0" smtClean="0">
                <a:latin typeface="微软雅黑" panose="020B0503020204020204" pitchFamily="34" charset="-122"/>
                <a:ea typeface="微软雅黑" panose="020B0503020204020204" pitchFamily="34" charset="-122"/>
              </a:rPr>
              <a:t>一组参数</a:t>
            </a:r>
            <a:endParaRPr lang="zh-TW"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6559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5"/>
                                        </p:tgtEl>
                                        <p:attrNameLst>
                                          <p:attrName>style.visibility</p:attrName>
                                        </p:attrNameLst>
                                      </p:cBhvr>
                                      <p:to>
                                        <p:strVal val="visible"/>
                                      </p:to>
                                    </p:set>
                                    <p:anim calcmode="lin" valueType="num">
                                      <p:cBhvr additive="base">
                                        <p:cTn id="29" dur="500" fill="hold"/>
                                        <p:tgtEl>
                                          <p:spTgt spid="145"/>
                                        </p:tgtEl>
                                        <p:attrNameLst>
                                          <p:attrName>ppt_x</p:attrName>
                                        </p:attrNameLst>
                                      </p:cBhvr>
                                      <p:tavLst>
                                        <p:tav tm="0">
                                          <p:val>
                                            <p:strVal val="#ppt_x"/>
                                          </p:val>
                                        </p:tav>
                                        <p:tav tm="100000">
                                          <p:val>
                                            <p:strVal val="#ppt_x"/>
                                          </p:val>
                                        </p:tav>
                                      </p:tavLst>
                                    </p:anim>
                                    <p:anim calcmode="lin" valueType="num">
                                      <p:cBhvr additive="base">
                                        <p:cTn id="30"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4"/>
                                        </p:tgtEl>
                                        <p:attrNameLst>
                                          <p:attrName>style.visibility</p:attrName>
                                        </p:attrNameLst>
                                      </p:cBhvr>
                                      <p:to>
                                        <p:strVal val="visible"/>
                                      </p:to>
                                    </p:set>
                                    <p:animEffect transition="in" filter="fade">
                                      <p:cBhvr>
                                        <p:cTn id="41" dur="500"/>
                                        <p:tgtEl>
                                          <p:spTgt spid="14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3" grpId="0"/>
      <p:bldP spid="131" grpId="0" animBg="1"/>
      <p:bldP spid="141" grpId="0"/>
      <p:bldP spid="142" grpId="0" animBg="1"/>
      <p:bldP spid="144" grpId="0" animBg="1"/>
      <p:bldP spid="75" grpId="0" animBg="1"/>
      <p:bldP spid="77" grpId="0"/>
      <p:bldP spid="14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8" y="400051"/>
            <a:ext cx="22530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损失函数</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5" name="文字方塊 5"/>
          <p:cNvSpPr txBox="1"/>
          <p:nvPr/>
        </p:nvSpPr>
        <p:spPr>
          <a:xfrm>
            <a:off x="1618083" y="1592608"/>
            <a:ext cx="3580190" cy="523220"/>
          </a:xfrm>
          <a:prstGeom prst="rect">
            <a:avLst/>
          </a:prstGeom>
          <a:noFill/>
        </p:spPr>
        <p:txBody>
          <a:bodyPr wrap="square" rtlCol="0">
            <a:spAutoFit/>
          </a:bodyPr>
          <a:lstStyle/>
          <a:p>
            <a:r>
              <a:rPr lang="zh-CN" altLang="en-US" sz="2800" dirty="0" smtClean="0">
                <a:latin typeface="微软雅黑" panose="020B0503020204020204" pitchFamily="34" charset="-122"/>
                <a:ea typeface="微软雅黑" panose="020B0503020204020204" pitchFamily="34" charset="-122"/>
              </a:rPr>
              <a:t>对所有训练数据：</a:t>
            </a:r>
            <a:endParaRPr lang="zh-TW" altLang="en-US" sz="28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40" name="文字方塊 6"/>
              <p:cNvSpPr txBox="1"/>
              <p:nvPr/>
            </p:nvSpPr>
            <p:spPr>
              <a:xfrm>
                <a:off x="7760876" y="871977"/>
                <a:ext cx="1606594" cy="12092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𝑟</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𝑅</m:t>
                          </m:r>
                        </m:sup>
                        <m:e>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𝑙</m:t>
                              </m:r>
                            </m:e>
                            <m:sub>
                              <m:r>
                                <a:rPr lang="en-US" altLang="zh-TW" sz="2800" b="0" i="1" smtClean="0">
                                  <a:latin typeface="Cambria Math" panose="02040503050406030204" pitchFamily="18" charset="0"/>
                                </a:rPr>
                                <m:t>𝑟</m:t>
                              </m:r>
                            </m:sub>
                          </m:sSub>
                        </m:e>
                      </m:nary>
                    </m:oMath>
                  </m:oMathPara>
                </a14:m>
                <a:endParaRPr lang="zh-TW" altLang="en-US" sz="2800" dirty="0">
                  <a:latin typeface="微软雅黑" panose="020B0503020204020204" pitchFamily="34" charset="-122"/>
                  <a:ea typeface="微软雅黑" panose="020B0503020204020204" pitchFamily="34" charset="-122"/>
                </a:endParaRPr>
              </a:p>
            </p:txBody>
          </p:sp>
        </mc:Choice>
        <mc:Fallback xmlns="">
          <p:sp>
            <p:nvSpPr>
              <p:cNvPr id="140" name="文字方塊 6"/>
              <p:cNvSpPr txBox="1">
                <a:spLocks noRot="1" noChangeAspect="1" noMove="1" noResize="1" noEditPoints="1" noAdjustHandles="1" noChangeArrowheads="1" noChangeShapeType="1" noTextEdit="1"/>
              </p:cNvSpPr>
              <p:nvPr/>
            </p:nvSpPr>
            <p:spPr>
              <a:xfrm>
                <a:off x="7760876" y="871977"/>
                <a:ext cx="1606594" cy="1209242"/>
              </a:xfrm>
              <a:prstGeom prst="rect">
                <a:avLst/>
              </a:prstGeom>
              <a:blipFill rotWithShape="0">
                <a:blip r:embed="rId11"/>
                <a:stretch>
                  <a:fillRect/>
                </a:stretch>
              </a:blipFill>
            </p:spPr>
            <p:txBody>
              <a:bodyPr/>
              <a:lstStyle/>
              <a:p>
                <a:r>
                  <a:rPr lang="zh-CN" altLang="en-US">
                    <a:noFill/>
                  </a:rPr>
                  <a:t> </a:t>
                </a:r>
              </a:p>
            </p:txBody>
          </p:sp>
        </mc:Fallback>
      </mc:AlternateContent>
      <p:sp>
        <p:nvSpPr>
          <p:cNvPr id="141" name="文字方塊 94"/>
          <p:cNvSpPr txBox="1"/>
          <p:nvPr/>
        </p:nvSpPr>
        <p:spPr>
          <a:xfrm>
            <a:off x="7233574" y="5068618"/>
            <a:ext cx="3454386"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即确定参数使得</a:t>
            </a:r>
            <a:r>
              <a:rPr lang="zh-CN" altLang="en-US" sz="2400" dirty="0">
                <a:latin typeface="微软雅黑" panose="020B0503020204020204" pitchFamily="34" charset="-122"/>
                <a:ea typeface="微软雅黑" panose="020B0503020204020204" pitchFamily="34" charset="-122"/>
              </a:rPr>
              <a:t>总损失</a:t>
            </a:r>
            <a:r>
              <a:rPr lang="en-US" altLang="zh-TW" sz="2400" dirty="0">
                <a:latin typeface="微软雅黑" panose="020B0503020204020204" pitchFamily="34" charset="-122"/>
                <a:ea typeface="微软雅黑" panose="020B0503020204020204" pitchFamily="34" charset="-122"/>
              </a:rPr>
              <a:t>L</a:t>
            </a:r>
            <a:r>
              <a:rPr lang="zh-CN" altLang="en-US" sz="2400" dirty="0">
                <a:latin typeface="微软雅黑" panose="020B0503020204020204" pitchFamily="34" charset="-122"/>
                <a:ea typeface="微软雅黑" panose="020B0503020204020204" pitchFamily="34" charset="-122"/>
              </a:rPr>
              <a:t>最小</a:t>
            </a:r>
            <a:endParaRPr lang="zh-TW" altLang="en-US" sz="2400" dirty="0">
              <a:latin typeface="微软雅黑" panose="020B0503020204020204" pitchFamily="34" charset="-122"/>
              <a:ea typeface="微软雅黑" panose="020B0503020204020204" pitchFamily="34" charset="-122"/>
            </a:endParaRPr>
          </a:p>
        </p:txBody>
      </p:sp>
      <p:sp>
        <p:nvSpPr>
          <p:cNvPr id="142" name="文字方塊 76"/>
          <p:cNvSpPr txBox="1"/>
          <p:nvPr/>
        </p:nvSpPr>
        <p:spPr>
          <a:xfrm>
            <a:off x="5894268" y="1143797"/>
            <a:ext cx="1805606" cy="523220"/>
          </a:xfrm>
          <a:prstGeom prst="rect">
            <a:avLst/>
          </a:prstGeom>
          <a:noFill/>
        </p:spPr>
        <p:txBody>
          <a:bodyPr wrap="square" rtlCol="0">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总损失</a:t>
            </a:r>
            <a:r>
              <a:rPr lang="en-US" altLang="zh-TW" sz="2800" dirty="0" smtClean="0">
                <a:solidFill>
                  <a:srgbClr val="FF0000"/>
                </a:solidFill>
                <a:latin typeface="微软雅黑" panose="020B0503020204020204" pitchFamily="34" charset="-122"/>
                <a:ea typeface="微软雅黑" panose="020B0503020204020204" pitchFamily="34" charset="-122"/>
              </a:rPr>
              <a:t>:</a:t>
            </a:r>
            <a:endParaRPr lang="zh-TW" altLang="en-US" sz="2800" dirty="0">
              <a:solidFill>
                <a:srgbClr val="FF0000"/>
              </a:solidFill>
              <a:latin typeface="微软雅黑" panose="020B0503020204020204" pitchFamily="34" charset="-122"/>
              <a:ea typeface="微软雅黑" panose="020B0503020204020204" pitchFamily="34" charset="-122"/>
            </a:endParaRPr>
          </a:p>
        </p:txBody>
      </p:sp>
      <p:cxnSp>
        <p:nvCxnSpPr>
          <p:cNvPr id="146" name="直線單箭頭接點 4"/>
          <p:cNvCxnSpPr/>
          <p:nvPr/>
        </p:nvCxnSpPr>
        <p:spPr>
          <a:xfrm flipV="1">
            <a:off x="8626231" y="2185696"/>
            <a:ext cx="0" cy="50465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38872" y="871976"/>
            <a:ext cx="1850601" cy="1326605"/>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171558595"/>
              </p:ext>
            </p:extLst>
          </p:nvPr>
        </p:nvGraphicFramePr>
        <p:xfrm>
          <a:off x="1700622" y="2385479"/>
          <a:ext cx="5296682" cy="3513456"/>
        </p:xfrm>
        <a:graphic>
          <a:graphicData uri="http://schemas.openxmlformats.org/drawingml/2006/table">
            <a:tbl>
              <a:tblPr firstRow="1" bandRow="1">
                <a:tableStyleId>{16D9F66E-5EB9-4882-86FB-DCBF35E3C3E4}</a:tableStyleId>
              </a:tblPr>
              <a:tblGrid>
                <a:gridCol w="5296682">
                  <a:extLst>
                    <a:ext uri="{9D8B030D-6E8A-4147-A177-3AD203B41FA5}">
                      <a16:colId xmlns="" xmlns:a16="http://schemas.microsoft.com/office/drawing/2014/main" val="20000"/>
                    </a:ext>
                  </a:extLst>
                </a:gridCol>
              </a:tblGrid>
              <a:tr h="731208">
                <a:tc>
                  <a:txBody>
                    <a:bodyPr/>
                    <a:lstStyle/>
                    <a:p>
                      <a:endParaRPr lang="zh-CN" altLang="en-US" dirty="0"/>
                    </a:p>
                  </a:txBody>
                  <a:tcPr/>
                </a:tc>
                <a:extLst>
                  <a:ext uri="{0D108BD9-81ED-4DB2-BD59-A6C34878D82A}">
                    <a16:rowId xmlns="" xmlns:a16="http://schemas.microsoft.com/office/drawing/2014/main" val="10000"/>
                  </a:ext>
                </a:extLst>
              </a:tr>
              <a:tr h="695870">
                <a:tc>
                  <a:txBody>
                    <a:bodyPr/>
                    <a:lstStyle/>
                    <a:p>
                      <a:endParaRPr lang="zh-CN" altLang="en-US" dirty="0"/>
                    </a:p>
                  </a:txBody>
                  <a:tcPr/>
                </a:tc>
                <a:extLst>
                  <a:ext uri="{0D108BD9-81ED-4DB2-BD59-A6C34878D82A}">
                    <a16:rowId xmlns="" xmlns:a16="http://schemas.microsoft.com/office/drawing/2014/main" val="10001"/>
                  </a:ext>
                </a:extLst>
              </a:tr>
              <a:tr h="695870">
                <a:tc>
                  <a:txBody>
                    <a:bodyPr/>
                    <a:lstStyle/>
                    <a:p>
                      <a:endParaRPr lang="zh-CN" altLang="en-US" dirty="0"/>
                    </a:p>
                  </a:txBody>
                  <a:tcPr/>
                </a:tc>
                <a:extLst>
                  <a:ext uri="{0D108BD9-81ED-4DB2-BD59-A6C34878D82A}">
                    <a16:rowId xmlns="" xmlns:a16="http://schemas.microsoft.com/office/drawing/2014/main" val="10002"/>
                  </a:ext>
                </a:extLst>
              </a:tr>
              <a:tr h="694638">
                <a:tc>
                  <a:txBody>
                    <a:bodyPr/>
                    <a:lstStyle/>
                    <a:p>
                      <a:endParaRPr lang="zh-CN" altLang="en-US" dirty="0"/>
                    </a:p>
                  </a:txBody>
                  <a:tcPr/>
                </a:tc>
                <a:extLst>
                  <a:ext uri="{0D108BD9-81ED-4DB2-BD59-A6C34878D82A}">
                    <a16:rowId xmlns="" xmlns:a16="http://schemas.microsoft.com/office/drawing/2014/main" val="10003"/>
                  </a:ext>
                </a:extLst>
              </a:tr>
              <a:tr h="695870">
                <a:tc>
                  <a:txBody>
                    <a:bodyPr/>
                    <a:lstStyle/>
                    <a:p>
                      <a:endParaRPr lang="zh-CN" altLang="en-US" dirty="0"/>
                    </a:p>
                  </a:txBody>
                  <a:tcPr/>
                </a:tc>
                <a:extLst>
                  <a:ext uri="{0D108BD9-81ED-4DB2-BD59-A6C34878D82A}">
                    <a16:rowId xmlns="" xmlns:a16="http://schemas.microsoft.com/office/drawing/2014/main" val="10004"/>
                  </a:ext>
                </a:extLst>
              </a:tr>
            </a:tbl>
          </a:graphicData>
        </a:graphic>
      </p:graphicFrame>
      <p:sp>
        <p:nvSpPr>
          <p:cNvPr id="148" name="文字方塊 79"/>
          <p:cNvSpPr txBox="1"/>
          <p:nvPr/>
        </p:nvSpPr>
        <p:spPr>
          <a:xfrm>
            <a:off x="7233574" y="2760884"/>
            <a:ext cx="34543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400" dirty="0" smtClean="0">
                <a:latin typeface="微软雅黑" panose="020B0503020204020204" pitchFamily="34" charset="-122"/>
                <a:ea typeface="微软雅黑" panose="020B0503020204020204" pitchFamily="34" charset="-122"/>
              </a:rPr>
              <a:t>尽可能小</a:t>
            </a:r>
            <a:endParaRPr lang="zh-TW" altLang="en-US" sz="2400" dirty="0">
              <a:latin typeface="微软雅黑" panose="020B0503020204020204" pitchFamily="34" charset="-122"/>
              <a:ea typeface="微软雅黑" panose="020B0503020204020204" pitchFamily="34" charset="-122"/>
            </a:endParaRPr>
          </a:p>
        </p:txBody>
      </p:sp>
      <p:sp>
        <p:nvSpPr>
          <p:cNvPr id="149" name="文字方塊 80"/>
          <p:cNvSpPr txBox="1"/>
          <p:nvPr/>
        </p:nvSpPr>
        <p:spPr>
          <a:xfrm>
            <a:off x="7233574" y="3754617"/>
            <a:ext cx="3454386"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找到一个函数使得总损失</a:t>
            </a:r>
            <a:r>
              <a:rPr lang="en-US" altLang="zh-TW" sz="2400" dirty="0" smtClean="0">
                <a:latin typeface="微软雅黑" panose="020B0503020204020204" pitchFamily="34" charset="-122"/>
                <a:ea typeface="微软雅黑" panose="020B0503020204020204" pitchFamily="34" charset="-122"/>
              </a:rPr>
              <a:t>L</a:t>
            </a:r>
            <a:r>
              <a:rPr lang="zh-CN" altLang="en-US" sz="2400" dirty="0" smtClean="0">
                <a:latin typeface="微软雅黑" panose="020B0503020204020204" pitchFamily="34" charset="-122"/>
                <a:ea typeface="微软雅黑" panose="020B0503020204020204" pitchFamily="34" charset="-122"/>
              </a:rPr>
              <a:t>最小</a:t>
            </a:r>
            <a:endParaRPr lang="zh-TW" altLang="en-US" sz="2400" dirty="0">
              <a:latin typeface="微软雅黑" panose="020B0503020204020204" pitchFamily="34" charset="-122"/>
              <a:ea typeface="微软雅黑" panose="020B0503020204020204" pitchFamily="34" charset="-122"/>
            </a:endParaRPr>
          </a:p>
        </p:txBody>
      </p:sp>
      <p:sp>
        <p:nvSpPr>
          <p:cNvPr id="150" name="向下箭號 3"/>
          <p:cNvSpPr/>
          <p:nvPr/>
        </p:nvSpPr>
        <p:spPr>
          <a:xfrm>
            <a:off x="9136198" y="3273149"/>
            <a:ext cx="140522" cy="41556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51" name="向下箭號 81"/>
          <p:cNvSpPr/>
          <p:nvPr/>
        </p:nvSpPr>
        <p:spPr>
          <a:xfrm>
            <a:off x="9136198" y="4646798"/>
            <a:ext cx="140522" cy="376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grpSp>
        <p:nvGrpSpPr>
          <p:cNvPr id="5" name="组合 4"/>
          <p:cNvGrpSpPr/>
          <p:nvPr/>
        </p:nvGrpSpPr>
        <p:grpSpPr>
          <a:xfrm>
            <a:off x="1784094" y="2475554"/>
            <a:ext cx="5114717" cy="614614"/>
            <a:chOff x="1784094" y="2475554"/>
            <a:chExt cx="5114717" cy="614614"/>
          </a:xfrm>
        </p:grpSpPr>
        <p:pic>
          <p:nvPicPr>
            <p:cNvPr id="137" name="圖片 91"/>
            <p:cNvPicPr preferRelativeResize="0">
              <a:picLocks/>
            </p:cNvPicPr>
            <p:nvPr/>
          </p:nvPicPr>
          <p:blipFill>
            <a:blip r:embed="rId12"/>
            <a:stretch>
              <a:fillRect/>
            </a:stretch>
          </p:blipFill>
          <p:spPr>
            <a:xfrm>
              <a:off x="2776771" y="2538039"/>
              <a:ext cx="468653" cy="411222"/>
            </a:xfrm>
            <a:prstGeom prst="rect">
              <a:avLst/>
            </a:prstGeom>
            <a:ln w="38100">
              <a:solidFill>
                <a:schemeClr val="tx1"/>
              </a:solidFill>
            </a:ln>
          </p:spPr>
        </p:pic>
        <p:sp>
          <p:nvSpPr>
            <p:cNvPr id="80" name="右箭头 79"/>
            <p:cNvSpPr/>
            <p:nvPr/>
          </p:nvSpPr>
          <p:spPr>
            <a:xfrm>
              <a:off x="3441855" y="2602434"/>
              <a:ext cx="370300" cy="25209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右箭头 154"/>
            <p:cNvSpPr/>
            <p:nvPr/>
          </p:nvSpPr>
          <p:spPr>
            <a:xfrm>
              <a:off x="4978566" y="2573990"/>
              <a:ext cx="370300" cy="26479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917311" y="2475554"/>
              <a:ext cx="1235124" cy="539078"/>
              <a:chOff x="3917311" y="2475554"/>
              <a:chExt cx="1235124" cy="539078"/>
            </a:xfrm>
          </p:grpSpPr>
          <p:sp>
            <p:nvSpPr>
              <p:cNvPr id="81" name="矩形 80"/>
              <p:cNvSpPr/>
              <p:nvPr/>
            </p:nvSpPr>
            <p:spPr>
              <a:xfrm>
                <a:off x="3917778" y="2475554"/>
                <a:ext cx="973914" cy="5390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p:cNvSpPr txBox="1"/>
              <p:nvPr/>
            </p:nvSpPr>
            <p:spPr>
              <a:xfrm>
                <a:off x="3917311" y="2565892"/>
                <a:ext cx="1235124"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神经网络</a:t>
                </a:r>
                <a:endParaRPr lang="zh-CN" altLang="en-US" sz="1600" dirty="0">
                  <a:latin typeface="微软雅黑" panose="020B0503020204020204" pitchFamily="34" charset="-122"/>
                  <a:ea typeface="微软雅黑" panose="020B0503020204020204" pitchFamily="34" charset="-122"/>
                </a:endParaRPr>
              </a:p>
            </p:txBody>
          </p:sp>
        </p:grpSp>
        <p:sp>
          <p:nvSpPr>
            <p:cNvPr id="157" name="矩形 156"/>
            <p:cNvSpPr/>
            <p:nvPr/>
          </p:nvSpPr>
          <p:spPr>
            <a:xfrm>
              <a:off x="1784094" y="2498963"/>
              <a:ext cx="922047" cy="461665"/>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样本</a:t>
              </a:r>
              <a:r>
                <a:rPr lang="en-US" altLang="zh-TW" sz="2400" dirty="0" smtClean="0">
                  <a:latin typeface="微软雅黑" panose="020B0503020204020204" pitchFamily="34" charset="-122"/>
                  <a:ea typeface="微软雅黑" panose="020B0503020204020204" pitchFamily="34" charset="-122"/>
                </a:rPr>
                <a:t>x</a:t>
              </a:r>
              <a:r>
                <a:rPr lang="en-US" altLang="zh-TW" sz="2400" baseline="30000" dirty="0" smtClean="0">
                  <a:latin typeface="微软雅黑" panose="020B0503020204020204" pitchFamily="34" charset="-122"/>
                  <a:ea typeface="微软雅黑" panose="020B0503020204020204" pitchFamily="34" charset="-122"/>
                </a:rPr>
                <a:t>1</a:t>
              </a:r>
              <a:endParaRPr lang="zh-TW" altLang="en-US" sz="2400" baseline="30000" dirty="0">
                <a:latin typeface="微软雅黑" panose="020B0503020204020204" pitchFamily="34" charset="-122"/>
                <a:ea typeface="微软雅黑" panose="020B0503020204020204" pitchFamily="34" charset="-122"/>
              </a:endParaRPr>
            </a:p>
          </p:txBody>
        </p:sp>
        <p:sp>
          <p:nvSpPr>
            <p:cNvPr id="158" name="矩形 157"/>
            <p:cNvSpPr/>
            <p:nvPr/>
          </p:nvSpPr>
          <p:spPr>
            <a:xfrm>
              <a:off x="5389453" y="2475554"/>
              <a:ext cx="468398" cy="461665"/>
            </a:xfrm>
            <a:prstGeom prst="rect">
              <a:avLst/>
            </a:prstGeom>
          </p:spPr>
          <p:txBody>
            <a:bodyPr wrap="none">
              <a:spAutoFit/>
            </a:bodyPr>
            <a:lstStyle/>
            <a:p>
              <a:pPr algn="ctr"/>
              <a:r>
                <a:rPr lang="en-US" altLang="zh-TW" sz="2400" dirty="0">
                  <a:latin typeface="微软雅黑" panose="020B0503020204020204" pitchFamily="34" charset="-122"/>
                  <a:ea typeface="微软雅黑" panose="020B0503020204020204" pitchFamily="34" charset="-122"/>
                </a:rPr>
                <a:t>y</a:t>
              </a:r>
              <a:r>
                <a:rPr lang="en-US" altLang="zh-TW" sz="2400" baseline="30000" dirty="0">
                  <a:latin typeface="微软雅黑" panose="020B0503020204020204" pitchFamily="34" charset="-122"/>
                  <a:ea typeface="微软雅黑" panose="020B0503020204020204" pitchFamily="34" charset="-122"/>
                </a:rPr>
                <a:t>1</a:t>
              </a:r>
              <a:endParaRPr lang="zh-TW" altLang="en-US" sz="2400" baseline="30000" dirty="0">
                <a:latin typeface="微软雅黑" panose="020B0503020204020204" pitchFamily="34" charset="-122"/>
                <a:ea typeface="微软雅黑" panose="020B0503020204020204" pitchFamily="34" charset="-122"/>
              </a:endParaRPr>
            </a:p>
          </p:txBody>
        </p:sp>
        <p:sp>
          <p:nvSpPr>
            <p:cNvPr id="117" name="左-右雙向箭號 52"/>
            <p:cNvSpPr/>
            <p:nvPr/>
          </p:nvSpPr>
          <p:spPr>
            <a:xfrm>
              <a:off x="5842397" y="2631767"/>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60" name="文字方塊 49"/>
                <p:cNvSpPr txBox="1"/>
                <p:nvPr/>
              </p:nvSpPr>
              <p:spPr>
                <a:xfrm>
                  <a:off x="6484915" y="2537623"/>
                  <a:ext cx="4138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chemeClr val="tx1"/>
                                </a:solidFill>
                                <a:latin typeface="Cambria Math" panose="02040503050406030204" pitchFamily="18" charset="0"/>
                              </a:rPr>
                            </m:ctrlPr>
                          </m:sSupPr>
                          <m:e>
                            <m:acc>
                              <m:accPr>
                                <m:chr m:val="̂"/>
                                <m:ctrlPr>
                                  <a:rPr lang="en-US" altLang="zh-TW" sz="2400" i="1" smtClean="0">
                                    <a:solidFill>
                                      <a:schemeClr val="tx1"/>
                                    </a:solidFill>
                                    <a:latin typeface="Cambria Math" panose="02040503050406030204" pitchFamily="18" charset="0"/>
                                  </a:rPr>
                                </m:ctrlPr>
                              </m:accPr>
                              <m:e>
                                <m:r>
                                  <a:rPr lang="en-US" altLang="zh-TW" sz="2400" b="0" i="1" smtClean="0">
                                    <a:solidFill>
                                      <a:schemeClr val="tx1"/>
                                    </a:solidFill>
                                    <a:latin typeface="Cambria Math" panose="02040503050406030204" pitchFamily="18" charset="0"/>
                                  </a:rPr>
                                  <m:t>𝑦</m:t>
                                </m:r>
                              </m:e>
                            </m:acc>
                          </m:e>
                          <m:sup>
                            <m:r>
                              <a:rPr lang="en-US" altLang="zh-TW" sz="2400" b="0" i="1" smtClean="0">
                                <a:solidFill>
                                  <a:schemeClr val="tx1"/>
                                </a:solidFill>
                                <a:latin typeface="Cambria Math" panose="02040503050406030204" pitchFamily="18" charset="0"/>
                              </a:rPr>
                              <m:t>1</m:t>
                            </m:r>
                          </m:sup>
                        </m:sSup>
                      </m:oMath>
                    </m:oMathPara>
                  </a14:m>
                  <a:endParaRPr lang="zh-TW" altLang="en-US" sz="24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160" name="文字方塊 49"/>
                <p:cNvSpPr txBox="1">
                  <a:spLocks noRot="1" noChangeAspect="1" noMove="1" noResize="1" noEditPoints="1" noAdjustHandles="1" noChangeArrowheads="1" noChangeShapeType="1" noTextEdit="1"/>
                </p:cNvSpPr>
                <p:nvPr/>
              </p:nvSpPr>
              <p:spPr>
                <a:xfrm>
                  <a:off x="6484915" y="2537623"/>
                  <a:ext cx="413896" cy="369332"/>
                </a:xfrm>
                <a:prstGeom prst="rect">
                  <a:avLst/>
                </a:prstGeom>
                <a:blipFill rotWithShape="0">
                  <a:blip r:embed="rId14"/>
                  <a:stretch>
                    <a:fillRect l="-14706" t="-14754" r="-48529"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字方塊 55"/>
                <p:cNvSpPr txBox="1"/>
                <p:nvPr/>
              </p:nvSpPr>
              <p:spPr>
                <a:xfrm>
                  <a:off x="6022224" y="2720836"/>
                  <a:ext cx="3246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𝑙</m:t>
                            </m:r>
                          </m:e>
                          <m:sub>
                            <m:r>
                              <a:rPr lang="en-US" altLang="zh-TW" sz="2400" b="0" i="1" smtClean="0">
                                <a:latin typeface="Cambria Math" panose="02040503050406030204" pitchFamily="18" charset="0"/>
                              </a:rPr>
                              <m:t>1</m:t>
                            </m:r>
                          </m:sub>
                        </m:sSub>
                      </m:oMath>
                    </m:oMathPara>
                  </a14:m>
                  <a:endParaRPr lang="zh-TW" altLang="en-US" sz="2400" dirty="0">
                    <a:latin typeface="微软雅黑" panose="020B0503020204020204" pitchFamily="34" charset="-122"/>
                    <a:ea typeface="微软雅黑" panose="020B0503020204020204" pitchFamily="34" charset="-122"/>
                  </a:endParaRPr>
                </a:p>
              </p:txBody>
            </p:sp>
          </mc:Choice>
          <mc:Fallback xmlns="">
            <p:sp>
              <p:nvSpPr>
                <p:cNvPr id="120" name="文字方塊 55"/>
                <p:cNvSpPr txBox="1">
                  <a:spLocks noRot="1" noChangeAspect="1" noMove="1" noResize="1" noEditPoints="1" noAdjustHandles="1" noChangeArrowheads="1" noChangeShapeType="1" noTextEdit="1"/>
                </p:cNvSpPr>
                <p:nvPr/>
              </p:nvSpPr>
              <p:spPr>
                <a:xfrm>
                  <a:off x="6022224" y="2720836"/>
                  <a:ext cx="324641" cy="369332"/>
                </a:xfrm>
                <a:prstGeom prst="rect">
                  <a:avLst/>
                </a:prstGeom>
                <a:blipFill rotWithShape="0">
                  <a:blip r:embed="rId21"/>
                  <a:stretch>
                    <a:fillRect l="-18868" r="-5660" b="-14754"/>
                  </a:stretch>
                </a:blipFill>
              </p:spPr>
              <p:txBody>
                <a:bodyPr/>
                <a:lstStyle/>
                <a:p>
                  <a:r>
                    <a:rPr lang="zh-CN" altLang="en-US">
                      <a:noFill/>
                    </a:rPr>
                    <a:t> </a:t>
                  </a:r>
                </a:p>
              </p:txBody>
            </p:sp>
          </mc:Fallback>
        </mc:AlternateContent>
      </p:grpSp>
      <p:grpSp>
        <p:nvGrpSpPr>
          <p:cNvPr id="6" name="组合 5"/>
          <p:cNvGrpSpPr/>
          <p:nvPr/>
        </p:nvGrpSpPr>
        <p:grpSpPr>
          <a:xfrm>
            <a:off x="1771604" y="3167594"/>
            <a:ext cx="5136311" cy="615624"/>
            <a:chOff x="1771604" y="3167594"/>
            <a:chExt cx="5136311" cy="615624"/>
          </a:xfrm>
        </p:grpSpPr>
        <p:pic>
          <p:nvPicPr>
            <p:cNvPr id="136" name="圖片 89"/>
            <p:cNvPicPr preferRelativeResize="0">
              <a:picLocks/>
            </p:cNvPicPr>
            <p:nvPr/>
          </p:nvPicPr>
          <p:blipFill>
            <a:blip r:embed="rId22"/>
            <a:stretch>
              <a:fillRect/>
            </a:stretch>
          </p:blipFill>
          <p:spPr>
            <a:xfrm>
              <a:off x="2781009" y="3247100"/>
              <a:ext cx="454192" cy="418785"/>
            </a:xfrm>
            <a:prstGeom prst="rect">
              <a:avLst/>
            </a:prstGeom>
            <a:ln w="38100">
              <a:solidFill>
                <a:schemeClr val="tx1"/>
              </a:solidFill>
            </a:ln>
          </p:spPr>
        </p:pic>
        <p:sp>
          <p:nvSpPr>
            <p:cNvPr id="162" name="矩形 161"/>
            <p:cNvSpPr/>
            <p:nvPr/>
          </p:nvSpPr>
          <p:spPr>
            <a:xfrm>
              <a:off x="1771604" y="3220984"/>
              <a:ext cx="922048" cy="461665"/>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样本</a:t>
              </a:r>
              <a:r>
                <a:rPr lang="en-US" altLang="zh-TW" sz="2400" dirty="0" smtClean="0">
                  <a:latin typeface="微软雅黑" panose="020B0503020204020204" pitchFamily="34" charset="-122"/>
                  <a:ea typeface="微软雅黑" panose="020B0503020204020204" pitchFamily="34" charset="-122"/>
                </a:rPr>
                <a:t>x</a:t>
              </a:r>
              <a:r>
                <a:rPr lang="en-US" altLang="zh-TW" sz="2400" baseline="30000" dirty="0">
                  <a:latin typeface="微软雅黑" panose="020B0503020204020204" pitchFamily="34" charset="-122"/>
                  <a:ea typeface="微软雅黑" panose="020B0503020204020204" pitchFamily="34" charset="-122"/>
                </a:rPr>
                <a:t>2</a:t>
              </a:r>
              <a:endParaRPr lang="zh-TW" altLang="en-US" sz="2400" baseline="30000" dirty="0">
                <a:latin typeface="微软雅黑" panose="020B0503020204020204" pitchFamily="34" charset="-122"/>
                <a:ea typeface="微软雅黑" panose="020B0503020204020204" pitchFamily="34" charset="-122"/>
              </a:endParaRPr>
            </a:p>
          </p:txBody>
        </p:sp>
        <p:sp>
          <p:nvSpPr>
            <p:cNvPr id="165" name="右箭头 164"/>
            <p:cNvSpPr/>
            <p:nvPr/>
          </p:nvSpPr>
          <p:spPr>
            <a:xfrm>
              <a:off x="3444355" y="3294474"/>
              <a:ext cx="370300" cy="25209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右箭头 166"/>
            <p:cNvSpPr/>
            <p:nvPr/>
          </p:nvSpPr>
          <p:spPr>
            <a:xfrm>
              <a:off x="4981066" y="3266030"/>
              <a:ext cx="370300" cy="26479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a:off x="5391953" y="3167594"/>
              <a:ext cx="468398" cy="461665"/>
            </a:xfrm>
            <a:prstGeom prst="rect">
              <a:avLst/>
            </a:prstGeom>
          </p:spPr>
          <p:txBody>
            <a:bodyPr wrap="none">
              <a:spAutoFit/>
            </a:bodyPr>
            <a:lstStyle/>
            <a:p>
              <a:pPr algn="ctr"/>
              <a:r>
                <a:rPr lang="en-US" altLang="zh-TW" sz="2400" dirty="0" smtClean="0">
                  <a:latin typeface="微软雅黑" panose="020B0503020204020204" pitchFamily="34" charset="-122"/>
                  <a:ea typeface="微软雅黑" panose="020B0503020204020204" pitchFamily="34" charset="-122"/>
                </a:rPr>
                <a:t>y</a:t>
              </a:r>
              <a:r>
                <a:rPr lang="en-US" altLang="zh-TW" sz="2400" baseline="30000" dirty="0">
                  <a:latin typeface="微软雅黑" panose="020B0503020204020204" pitchFamily="34" charset="-122"/>
                  <a:ea typeface="微软雅黑" panose="020B0503020204020204" pitchFamily="34" charset="-122"/>
                </a:rPr>
                <a:t>2</a:t>
              </a:r>
              <a:endParaRPr lang="zh-TW" altLang="en-US" sz="2400" baseline="30000" dirty="0">
                <a:latin typeface="微软雅黑" panose="020B0503020204020204" pitchFamily="34" charset="-122"/>
                <a:ea typeface="微软雅黑" panose="020B0503020204020204" pitchFamily="34" charset="-122"/>
              </a:endParaRPr>
            </a:p>
          </p:txBody>
        </p:sp>
        <p:sp>
          <p:nvSpPr>
            <p:cNvPr id="170" name="左-右雙向箭號 52"/>
            <p:cNvSpPr/>
            <p:nvPr/>
          </p:nvSpPr>
          <p:spPr>
            <a:xfrm>
              <a:off x="5844897" y="3323807"/>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71" name="文字方塊 49"/>
                <p:cNvSpPr txBox="1"/>
                <p:nvPr/>
              </p:nvSpPr>
              <p:spPr>
                <a:xfrm>
                  <a:off x="6487415" y="3229663"/>
                  <a:ext cx="42050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chemeClr val="tx1"/>
                                </a:solidFill>
                                <a:latin typeface="Cambria Math" panose="02040503050406030204" pitchFamily="18" charset="0"/>
                              </a:rPr>
                            </m:ctrlPr>
                          </m:sSupPr>
                          <m:e>
                            <m:acc>
                              <m:accPr>
                                <m:chr m:val="̂"/>
                                <m:ctrlPr>
                                  <a:rPr lang="en-US" altLang="zh-TW" sz="2400" i="1" smtClean="0">
                                    <a:solidFill>
                                      <a:schemeClr val="tx1"/>
                                    </a:solidFill>
                                    <a:latin typeface="Cambria Math" panose="02040503050406030204" pitchFamily="18" charset="0"/>
                                  </a:rPr>
                                </m:ctrlPr>
                              </m:accPr>
                              <m:e>
                                <m:r>
                                  <a:rPr lang="en-US" altLang="zh-TW" sz="2400" b="0" i="1" smtClean="0">
                                    <a:solidFill>
                                      <a:schemeClr val="tx1"/>
                                    </a:solidFill>
                                    <a:latin typeface="Cambria Math" panose="02040503050406030204" pitchFamily="18" charset="0"/>
                                  </a:rPr>
                                  <m:t>𝑦</m:t>
                                </m:r>
                              </m:e>
                            </m:acc>
                          </m:e>
                          <m:sup>
                            <m:r>
                              <a:rPr lang="en-US" altLang="zh-TW" sz="2400" b="0" i="1" smtClean="0">
                                <a:solidFill>
                                  <a:schemeClr val="tx1"/>
                                </a:solidFill>
                                <a:latin typeface="Cambria Math" panose="02040503050406030204" pitchFamily="18" charset="0"/>
                              </a:rPr>
                              <m:t>2</m:t>
                            </m:r>
                          </m:sup>
                        </m:sSup>
                      </m:oMath>
                    </m:oMathPara>
                  </a14:m>
                  <a:endParaRPr lang="zh-TW" altLang="en-US" sz="24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171" name="文字方塊 49"/>
                <p:cNvSpPr txBox="1">
                  <a:spLocks noRot="1" noChangeAspect="1" noMove="1" noResize="1" noEditPoints="1" noAdjustHandles="1" noChangeArrowheads="1" noChangeShapeType="1" noTextEdit="1"/>
                </p:cNvSpPr>
                <p:nvPr/>
              </p:nvSpPr>
              <p:spPr>
                <a:xfrm>
                  <a:off x="6487415" y="3229663"/>
                  <a:ext cx="420500" cy="369332"/>
                </a:xfrm>
                <a:prstGeom prst="rect">
                  <a:avLst/>
                </a:prstGeom>
                <a:blipFill rotWithShape="0">
                  <a:blip r:embed="rId18"/>
                  <a:stretch>
                    <a:fillRect l="-14493" t="-16667" r="-49275"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6" name="文字方塊 55"/>
                <p:cNvSpPr txBox="1"/>
                <p:nvPr/>
              </p:nvSpPr>
              <p:spPr>
                <a:xfrm>
                  <a:off x="6022996" y="3413886"/>
                  <a:ext cx="3317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𝑙</m:t>
                            </m:r>
                          </m:e>
                          <m:sub>
                            <m:r>
                              <a:rPr lang="en-US" altLang="zh-TW" sz="2400" b="0" i="1" smtClean="0">
                                <a:latin typeface="Cambria Math" panose="02040503050406030204" pitchFamily="18" charset="0"/>
                              </a:rPr>
                              <m:t>2</m:t>
                            </m:r>
                          </m:sub>
                        </m:sSub>
                      </m:oMath>
                    </m:oMathPara>
                  </a14:m>
                  <a:endParaRPr lang="zh-TW" altLang="en-US" sz="2400" dirty="0">
                    <a:latin typeface="微软雅黑" panose="020B0503020204020204" pitchFamily="34" charset="-122"/>
                    <a:ea typeface="微软雅黑" panose="020B0503020204020204" pitchFamily="34" charset="-122"/>
                  </a:endParaRPr>
                </a:p>
              </p:txBody>
            </p:sp>
          </mc:Choice>
          <mc:Fallback xmlns="">
            <p:sp>
              <p:nvSpPr>
                <p:cNvPr id="186" name="文字方塊 55"/>
                <p:cNvSpPr txBox="1">
                  <a:spLocks noRot="1" noChangeAspect="1" noMove="1" noResize="1" noEditPoints="1" noAdjustHandles="1" noChangeArrowheads="1" noChangeShapeType="1" noTextEdit="1"/>
                </p:cNvSpPr>
                <p:nvPr/>
              </p:nvSpPr>
              <p:spPr>
                <a:xfrm>
                  <a:off x="6022996" y="3413886"/>
                  <a:ext cx="331757" cy="369332"/>
                </a:xfrm>
                <a:prstGeom prst="rect">
                  <a:avLst/>
                </a:prstGeom>
                <a:blipFill rotWithShape="0">
                  <a:blip r:embed="rId23"/>
                  <a:stretch>
                    <a:fillRect l="-18519" r="-5556" b="-14754"/>
                  </a:stretch>
                </a:blipFill>
              </p:spPr>
              <p:txBody>
                <a:bodyPr/>
                <a:lstStyle/>
                <a:p>
                  <a:r>
                    <a:rPr lang="zh-CN" altLang="en-US">
                      <a:noFill/>
                    </a:rPr>
                    <a:t> </a:t>
                  </a:r>
                </a:p>
              </p:txBody>
            </p:sp>
          </mc:Fallback>
        </mc:AlternateContent>
        <p:grpSp>
          <p:nvGrpSpPr>
            <p:cNvPr id="57" name="组合 56"/>
            <p:cNvGrpSpPr/>
            <p:nvPr/>
          </p:nvGrpSpPr>
          <p:grpSpPr>
            <a:xfrm>
              <a:off x="3915163" y="3168871"/>
              <a:ext cx="1235124" cy="539078"/>
              <a:chOff x="3917311" y="2475554"/>
              <a:chExt cx="1235124" cy="539078"/>
            </a:xfrm>
          </p:grpSpPr>
          <p:sp>
            <p:nvSpPr>
              <p:cNvPr id="58" name="矩形 57"/>
              <p:cNvSpPr/>
              <p:nvPr/>
            </p:nvSpPr>
            <p:spPr>
              <a:xfrm>
                <a:off x="3917778" y="2475554"/>
                <a:ext cx="973914" cy="5390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3917311" y="2565892"/>
                <a:ext cx="1235124"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神经网络</a:t>
                </a:r>
                <a:endParaRPr lang="zh-CN" altLang="en-US" sz="1600" dirty="0">
                  <a:latin typeface="微软雅黑" panose="020B0503020204020204" pitchFamily="34" charset="-122"/>
                  <a:ea typeface="微软雅黑" panose="020B0503020204020204" pitchFamily="34" charset="-122"/>
                </a:endParaRPr>
              </a:p>
            </p:txBody>
          </p:sp>
        </p:grpSp>
      </p:grpSp>
      <p:grpSp>
        <p:nvGrpSpPr>
          <p:cNvPr id="7" name="组合 6"/>
          <p:cNvGrpSpPr/>
          <p:nvPr/>
        </p:nvGrpSpPr>
        <p:grpSpPr>
          <a:xfrm>
            <a:off x="1771604" y="3875067"/>
            <a:ext cx="5168791" cy="634894"/>
            <a:chOff x="1771604" y="3875067"/>
            <a:chExt cx="5168791" cy="634894"/>
          </a:xfrm>
        </p:grpSpPr>
        <p:pic>
          <p:nvPicPr>
            <p:cNvPr id="152" name="圖片 82"/>
            <p:cNvPicPr preferRelativeResize="0">
              <a:picLocks/>
            </p:cNvPicPr>
            <p:nvPr/>
          </p:nvPicPr>
          <p:blipFill>
            <a:blip r:embed="rId24"/>
            <a:stretch>
              <a:fillRect/>
            </a:stretch>
          </p:blipFill>
          <p:spPr>
            <a:xfrm>
              <a:off x="2798125" y="3949065"/>
              <a:ext cx="433724" cy="410760"/>
            </a:xfrm>
            <a:prstGeom prst="rect">
              <a:avLst/>
            </a:prstGeom>
            <a:ln w="38100">
              <a:solidFill>
                <a:schemeClr val="tx1"/>
              </a:solidFill>
            </a:ln>
          </p:spPr>
        </p:pic>
        <p:sp>
          <p:nvSpPr>
            <p:cNvPr id="163" name="矩形 162"/>
            <p:cNvSpPr/>
            <p:nvPr/>
          </p:nvSpPr>
          <p:spPr>
            <a:xfrm>
              <a:off x="1771604" y="3928944"/>
              <a:ext cx="922048" cy="461665"/>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样本</a:t>
              </a:r>
              <a:r>
                <a:rPr lang="en-US" altLang="zh-TW" sz="2400" dirty="0" smtClean="0">
                  <a:latin typeface="微软雅黑" panose="020B0503020204020204" pitchFamily="34" charset="-122"/>
                  <a:ea typeface="微软雅黑" panose="020B0503020204020204" pitchFamily="34" charset="-122"/>
                </a:rPr>
                <a:t>x</a:t>
              </a:r>
              <a:r>
                <a:rPr lang="en-US" altLang="zh-TW" sz="2400" baseline="30000" dirty="0" smtClean="0">
                  <a:latin typeface="微软雅黑" panose="020B0503020204020204" pitchFamily="34" charset="-122"/>
                  <a:ea typeface="微软雅黑" panose="020B0503020204020204" pitchFamily="34" charset="-122"/>
                </a:rPr>
                <a:t>3</a:t>
              </a:r>
              <a:endParaRPr lang="zh-TW" altLang="en-US" sz="2400" baseline="30000" dirty="0">
                <a:latin typeface="微软雅黑" panose="020B0503020204020204" pitchFamily="34" charset="-122"/>
                <a:ea typeface="微软雅黑" panose="020B0503020204020204" pitchFamily="34" charset="-122"/>
              </a:endParaRPr>
            </a:p>
          </p:txBody>
        </p:sp>
        <p:sp>
          <p:nvSpPr>
            <p:cNvPr id="172" name="右箭头 171"/>
            <p:cNvSpPr/>
            <p:nvPr/>
          </p:nvSpPr>
          <p:spPr>
            <a:xfrm>
              <a:off x="3476835" y="4031485"/>
              <a:ext cx="370300" cy="25209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右箭头 173"/>
            <p:cNvSpPr/>
            <p:nvPr/>
          </p:nvSpPr>
          <p:spPr>
            <a:xfrm>
              <a:off x="5013546" y="4003041"/>
              <a:ext cx="370300" cy="26479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a:off x="5424433" y="3904605"/>
              <a:ext cx="468398" cy="461665"/>
            </a:xfrm>
            <a:prstGeom prst="rect">
              <a:avLst/>
            </a:prstGeom>
          </p:spPr>
          <p:txBody>
            <a:bodyPr wrap="none">
              <a:spAutoFit/>
            </a:bodyPr>
            <a:lstStyle/>
            <a:p>
              <a:pPr algn="ctr"/>
              <a:r>
                <a:rPr lang="en-US" altLang="zh-TW" sz="2400" dirty="0" smtClean="0">
                  <a:latin typeface="微软雅黑" panose="020B0503020204020204" pitchFamily="34" charset="-122"/>
                  <a:ea typeface="微软雅黑" panose="020B0503020204020204" pitchFamily="34" charset="-122"/>
                </a:rPr>
                <a:t>y</a:t>
              </a:r>
              <a:r>
                <a:rPr lang="en-US" altLang="zh-TW" sz="2400" baseline="30000" dirty="0">
                  <a:latin typeface="微软雅黑" panose="020B0503020204020204" pitchFamily="34" charset="-122"/>
                  <a:ea typeface="微软雅黑" panose="020B0503020204020204" pitchFamily="34" charset="-122"/>
                </a:rPr>
                <a:t>3</a:t>
              </a:r>
              <a:endParaRPr lang="zh-TW" altLang="en-US" sz="2400" baseline="30000" dirty="0">
                <a:latin typeface="微软雅黑" panose="020B0503020204020204" pitchFamily="34" charset="-122"/>
                <a:ea typeface="微软雅黑" panose="020B0503020204020204" pitchFamily="34" charset="-122"/>
              </a:endParaRPr>
            </a:p>
          </p:txBody>
        </p:sp>
        <p:sp>
          <p:nvSpPr>
            <p:cNvPr id="177" name="左-右雙向箭號 52"/>
            <p:cNvSpPr/>
            <p:nvPr/>
          </p:nvSpPr>
          <p:spPr>
            <a:xfrm>
              <a:off x="5877377" y="4060818"/>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78" name="文字方塊 49"/>
                <p:cNvSpPr txBox="1"/>
                <p:nvPr/>
              </p:nvSpPr>
              <p:spPr>
                <a:xfrm>
                  <a:off x="6519895" y="3966674"/>
                  <a:ext cx="42050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chemeClr val="tx1"/>
                                </a:solidFill>
                                <a:latin typeface="Cambria Math" panose="02040503050406030204" pitchFamily="18" charset="0"/>
                              </a:rPr>
                            </m:ctrlPr>
                          </m:sSupPr>
                          <m:e>
                            <m:acc>
                              <m:accPr>
                                <m:chr m:val="̂"/>
                                <m:ctrlPr>
                                  <a:rPr lang="en-US" altLang="zh-TW" sz="2400" i="1" smtClean="0">
                                    <a:solidFill>
                                      <a:schemeClr val="tx1"/>
                                    </a:solidFill>
                                    <a:latin typeface="Cambria Math" panose="02040503050406030204" pitchFamily="18" charset="0"/>
                                  </a:rPr>
                                </m:ctrlPr>
                              </m:accPr>
                              <m:e>
                                <m:r>
                                  <a:rPr lang="en-US" altLang="zh-TW" sz="2400" b="0" i="1" smtClean="0">
                                    <a:solidFill>
                                      <a:schemeClr val="tx1"/>
                                    </a:solidFill>
                                    <a:latin typeface="Cambria Math" panose="02040503050406030204" pitchFamily="18" charset="0"/>
                                  </a:rPr>
                                  <m:t>𝑦</m:t>
                                </m:r>
                              </m:e>
                            </m:acc>
                          </m:e>
                          <m:sup>
                            <m:r>
                              <a:rPr lang="en-US" altLang="zh-TW" sz="2400" b="0" i="1" smtClean="0">
                                <a:solidFill>
                                  <a:schemeClr val="tx1"/>
                                </a:solidFill>
                                <a:latin typeface="Cambria Math" panose="02040503050406030204" pitchFamily="18" charset="0"/>
                              </a:rPr>
                              <m:t>3</m:t>
                            </m:r>
                          </m:sup>
                        </m:sSup>
                      </m:oMath>
                    </m:oMathPara>
                  </a14:m>
                  <a:endParaRPr lang="zh-TW" altLang="en-US" sz="24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178" name="文字方塊 49"/>
                <p:cNvSpPr txBox="1">
                  <a:spLocks noRot="1" noChangeAspect="1" noMove="1" noResize="1" noEditPoints="1" noAdjustHandles="1" noChangeArrowheads="1" noChangeShapeType="1" noTextEdit="1"/>
                </p:cNvSpPr>
                <p:nvPr/>
              </p:nvSpPr>
              <p:spPr>
                <a:xfrm>
                  <a:off x="6519895" y="3966674"/>
                  <a:ext cx="420500" cy="369332"/>
                </a:xfrm>
                <a:prstGeom prst="rect">
                  <a:avLst/>
                </a:prstGeom>
                <a:blipFill rotWithShape="0">
                  <a:blip r:embed="rId19"/>
                  <a:stretch>
                    <a:fillRect l="-14493" t="-16667" r="-47826"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 name="文字方塊 55"/>
                <p:cNvSpPr txBox="1"/>
                <p:nvPr/>
              </p:nvSpPr>
              <p:spPr>
                <a:xfrm>
                  <a:off x="6022996" y="4140629"/>
                  <a:ext cx="3317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𝑙</m:t>
                            </m:r>
                          </m:e>
                          <m:sub>
                            <m:r>
                              <a:rPr lang="en-US" altLang="zh-TW" sz="2400" b="0" i="1" smtClean="0">
                                <a:latin typeface="Cambria Math" panose="02040503050406030204" pitchFamily="18" charset="0"/>
                              </a:rPr>
                              <m:t>3</m:t>
                            </m:r>
                          </m:sub>
                        </m:sSub>
                      </m:oMath>
                    </m:oMathPara>
                  </a14:m>
                  <a:endParaRPr lang="zh-TW" altLang="en-US" sz="2400" dirty="0">
                    <a:latin typeface="微软雅黑" panose="020B0503020204020204" pitchFamily="34" charset="-122"/>
                    <a:ea typeface="微软雅黑" panose="020B0503020204020204" pitchFamily="34" charset="-122"/>
                  </a:endParaRPr>
                </a:p>
              </p:txBody>
            </p:sp>
          </mc:Choice>
          <mc:Fallback xmlns="">
            <p:sp>
              <p:nvSpPr>
                <p:cNvPr id="187" name="文字方塊 55"/>
                <p:cNvSpPr txBox="1">
                  <a:spLocks noRot="1" noChangeAspect="1" noMove="1" noResize="1" noEditPoints="1" noAdjustHandles="1" noChangeArrowheads="1" noChangeShapeType="1" noTextEdit="1"/>
                </p:cNvSpPr>
                <p:nvPr/>
              </p:nvSpPr>
              <p:spPr>
                <a:xfrm>
                  <a:off x="6022996" y="4140629"/>
                  <a:ext cx="331757" cy="369332"/>
                </a:xfrm>
                <a:prstGeom prst="rect">
                  <a:avLst/>
                </a:prstGeom>
                <a:blipFill rotWithShape="0">
                  <a:blip r:embed="rId25"/>
                  <a:stretch>
                    <a:fillRect l="-18519" r="-5556" b="-14754"/>
                  </a:stretch>
                </a:blipFill>
              </p:spPr>
              <p:txBody>
                <a:bodyPr/>
                <a:lstStyle/>
                <a:p>
                  <a:r>
                    <a:rPr lang="zh-CN" altLang="en-US">
                      <a:noFill/>
                    </a:rPr>
                    <a:t> </a:t>
                  </a:r>
                </a:p>
              </p:txBody>
            </p:sp>
          </mc:Fallback>
        </mc:AlternateContent>
        <p:grpSp>
          <p:nvGrpSpPr>
            <p:cNvPr id="60" name="组合 59"/>
            <p:cNvGrpSpPr/>
            <p:nvPr/>
          </p:nvGrpSpPr>
          <p:grpSpPr>
            <a:xfrm>
              <a:off x="3913015" y="3875067"/>
              <a:ext cx="1235124" cy="539078"/>
              <a:chOff x="3904432" y="2475554"/>
              <a:chExt cx="1235124" cy="539078"/>
            </a:xfrm>
          </p:grpSpPr>
          <p:sp>
            <p:nvSpPr>
              <p:cNvPr id="61" name="矩形 60"/>
              <p:cNvSpPr/>
              <p:nvPr/>
            </p:nvSpPr>
            <p:spPr>
              <a:xfrm>
                <a:off x="3917778" y="2475554"/>
                <a:ext cx="973914" cy="5390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3904432" y="2591650"/>
                <a:ext cx="1235124"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神经网络</a:t>
                </a:r>
                <a:endParaRPr lang="zh-CN" altLang="en-US" sz="1600" dirty="0">
                  <a:latin typeface="微软雅黑" panose="020B0503020204020204" pitchFamily="34" charset="-122"/>
                  <a:ea typeface="微软雅黑" panose="020B0503020204020204" pitchFamily="34" charset="-122"/>
                </a:endParaRPr>
              </a:p>
            </p:txBody>
          </p:sp>
        </p:grpSp>
      </p:grpSp>
      <p:grpSp>
        <p:nvGrpSpPr>
          <p:cNvPr id="8" name="组合 7"/>
          <p:cNvGrpSpPr/>
          <p:nvPr/>
        </p:nvGrpSpPr>
        <p:grpSpPr>
          <a:xfrm>
            <a:off x="1751992" y="4572702"/>
            <a:ext cx="5245312" cy="1346662"/>
            <a:chOff x="1751992" y="4572702"/>
            <a:chExt cx="5245312" cy="1346662"/>
          </a:xfrm>
        </p:grpSpPr>
        <p:pic>
          <p:nvPicPr>
            <p:cNvPr id="161" name="圖片 84"/>
            <p:cNvPicPr preferRelativeResize="0">
              <a:picLocks/>
            </p:cNvPicPr>
            <p:nvPr/>
          </p:nvPicPr>
          <p:blipFill>
            <a:blip r:embed="rId26"/>
            <a:stretch>
              <a:fillRect/>
            </a:stretch>
          </p:blipFill>
          <p:spPr>
            <a:xfrm>
              <a:off x="2796344" y="5338094"/>
              <a:ext cx="448046" cy="414325"/>
            </a:xfrm>
            <a:prstGeom prst="rect">
              <a:avLst/>
            </a:prstGeom>
            <a:ln w="38100">
              <a:solidFill>
                <a:schemeClr val="tx1"/>
              </a:solidFill>
            </a:ln>
          </p:spPr>
        </p:pic>
        <p:sp>
          <p:nvSpPr>
            <p:cNvPr id="164" name="矩形 163"/>
            <p:cNvSpPr/>
            <p:nvPr/>
          </p:nvSpPr>
          <p:spPr>
            <a:xfrm>
              <a:off x="1751992" y="5313104"/>
              <a:ext cx="936474" cy="461665"/>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样本</a:t>
              </a:r>
              <a:r>
                <a:rPr lang="en-US" altLang="zh-TW" sz="2400" dirty="0" smtClean="0">
                  <a:latin typeface="微软雅黑" panose="020B0503020204020204" pitchFamily="34" charset="-122"/>
                  <a:ea typeface="微软雅黑" panose="020B0503020204020204" pitchFamily="34" charset="-122"/>
                </a:rPr>
                <a:t>x</a:t>
              </a:r>
              <a:r>
                <a:rPr lang="en-US" altLang="zh-CN" sz="2400" baseline="30000" dirty="0">
                  <a:latin typeface="微软雅黑" panose="020B0503020204020204" pitchFamily="34" charset="-122"/>
                  <a:ea typeface="微软雅黑" panose="020B0503020204020204" pitchFamily="34" charset="-122"/>
                </a:rPr>
                <a:t>R</a:t>
              </a:r>
              <a:endParaRPr lang="zh-TW" altLang="en-US" sz="2400" baseline="30000" dirty="0">
                <a:latin typeface="微软雅黑" panose="020B0503020204020204" pitchFamily="34" charset="-122"/>
                <a:ea typeface="微软雅黑" panose="020B0503020204020204" pitchFamily="34" charset="-122"/>
              </a:endParaRPr>
            </a:p>
          </p:txBody>
        </p:sp>
        <p:sp>
          <p:nvSpPr>
            <p:cNvPr id="179" name="右箭头 178"/>
            <p:cNvSpPr/>
            <p:nvPr/>
          </p:nvSpPr>
          <p:spPr>
            <a:xfrm>
              <a:off x="3509315" y="5443056"/>
              <a:ext cx="370300" cy="25209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右箭头 180"/>
            <p:cNvSpPr/>
            <p:nvPr/>
          </p:nvSpPr>
          <p:spPr>
            <a:xfrm>
              <a:off x="5046026" y="5414612"/>
              <a:ext cx="370300" cy="26479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p:cNvSpPr/>
            <p:nvPr/>
          </p:nvSpPr>
          <p:spPr>
            <a:xfrm>
              <a:off x="5449700" y="5316176"/>
              <a:ext cx="482825" cy="461665"/>
            </a:xfrm>
            <a:prstGeom prst="rect">
              <a:avLst/>
            </a:prstGeom>
          </p:spPr>
          <p:txBody>
            <a:bodyPr wrap="none">
              <a:spAutoFit/>
            </a:bodyPr>
            <a:lstStyle/>
            <a:p>
              <a:pPr algn="ctr"/>
              <a:r>
                <a:rPr lang="en-US" altLang="zh-TW" sz="2400" dirty="0" smtClean="0">
                  <a:latin typeface="微软雅黑" panose="020B0503020204020204" pitchFamily="34" charset="-122"/>
                  <a:ea typeface="微软雅黑" panose="020B0503020204020204" pitchFamily="34" charset="-122"/>
                </a:rPr>
                <a:t>y</a:t>
              </a:r>
              <a:r>
                <a:rPr lang="en-US" altLang="zh-TW" sz="2400" baseline="30000" dirty="0">
                  <a:latin typeface="微软雅黑" panose="020B0503020204020204" pitchFamily="34" charset="-122"/>
                  <a:ea typeface="微软雅黑" panose="020B0503020204020204" pitchFamily="34" charset="-122"/>
                </a:rPr>
                <a:t>R</a:t>
              </a:r>
              <a:endParaRPr lang="zh-TW" altLang="en-US" sz="2400" baseline="30000" dirty="0">
                <a:latin typeface="微软雅黑" panose="020B0503020204020204" pitchFamily="34" charset="-122"/>
                <a:ea typeface="微软雅黑" panose="020B0503020204020204" pitchFamily="34" charset="-122"/>
              </a:endParaRPr>
            </a:p>
          </p:txBody>
        </p:sp>
        <p:sp>
          <p:nvSpPr>
            <p:cNvPr id="184" name="左-右雙向箭號 52"/>
            <p:cNvSpPr/>
            <p:nvPr/>
          </p:nvSpPr>
          <p:spPr>
            <a:xfrm>
              <a:off x="5909857" y="5472389"/>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85" name="文字方塊 49"/>
                <p:cNvSpPr txBox="1"/>
                <p:nvPr/>
              </p:nvSpPr>
              <p:spPr>
                <a:xfrm>
                  <a:off x="6552375" y="5378245"/>
                  <a:ext cx="4449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chemeClr val="tx1"/>
                                </a:solidFill>
                                <a:latin typeface="Cambria Math" panose="02040503050406030204" pitchFamily="18" charset="0"/>
                              </a:rPr>
                            </m:ctrlPr>
                          </m:sSupPr>
                          <m:e>
                            <m:acc>
                              <m:accPr>
                                <m:chr m:val="̂"/>
                                <m:ctrlPr>
                                  <a:rPr lang="en-US" altLang="zh-TW" sz="2400" i="1" smtClean="0">
                                    <a:solidFill>
                                      <a:schemeClr val="tx1"/>
                                    </a:solidFill>
                                    <a:latin typeface="Cambria Math" panose="02040503050406030204" pitchFamily="18" charset="0"/>
                                  </a:rPr>
                                </m:ctrlPr>
                              </m:accPr>
                              <m:e>
                                <m:r>
                                  <a:rPr lang="en-US" altLang="zh-TW" sz="2400" b="0" i="1" smtClean="0">
                                    <a:solidFill>
                                      <a:schemeClr val="tx1"/>
                                    </a:solidFill>
                                    <a:latin typeface="Cambria Math" panose="02040503050406030204" pitchFamily="18" charset="0"/>
                                  </a:rPr>
                                  <m:t>𝑦</m:t>
                                </m:r>
                              </m:e>
                            </m:acc>
                          </m:e>
                          <m:sup>
                            <m:r>
                              <a:rPr lang="en-US" altLang="zh-TW" sz="2400" b="0" i="1" smtClean="0">
                                <a:solidFill>
                                  <a:schemeClr val="tx1"/>
                                </a:solidFill>
                                <a:latin typeface="Cambria Math" panose="02040503050406030204" pitchFamily="18" charset="0"/>
                              </a:rPr>
                              <m:t>𝑅</m:t>
                            </m:r>
                          </m:sup>
                        </m:sSup>
                      </m:oMath>
                    </m:oMathPara>
                  </a14:m>
                  <a:endParaRPr lang="zh-TW" altLang="en-US" sz="24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185" name="文字方塊 49"/>
                <p:cNvSpPr txBox="1">
                  <a:spLocks noRot="1" noChangeAspect="1" noMove="1" noResize="1" noEditPoints="1" noAdjustHandles="1" noChangeArrowheads="1" noChangeShapeType="1" noTextEdit="1"/>
                </p:cNvSpPr>
                <p:nvPr/>
              </p:nvSpPr>
              <p:spPr>
                <a:xfrm>
                  <a:off x="6552375" y="5378245"/>
                  <a:ext cx="444929" cy="369332"/>
                </a:xfrm>
                <a:prstGeom prst="rect">
                  <a:avLst/>
                </a:prstGeom>
                <a:blipFill rotWithShape="0">
                  <a:blip r:embed="rId20"/>
                  <a:stretch>
                    <a:fillRect l="-13699" t="-14754" r="-45205"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 name="文字方塊 55"/>
                <p:cNvSpPr txBox="1"/>
                <p:nvPr/>
              </p:nvSpPr>
              <p:spPr>
                <a:xfrm>
                  <a:off x="6035103" y="5550032"/>
                  <a:ext cx="3561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𝑙</m:t>
                            </m:r>
                          </m:e>
                          <m:sub>
                            <m:r>
                              <a:rPr lang="en-US" altLang="zh-TW" sz="2400" b="0" i="1" smtClean="0">
                                <a:latin typeface="Cambria Math" panose="02040503050406030204" pitchFamily="18" charset="0"/>
                              </a:rPr>
                              <m:t>𝑅</m:t>
                            </m:r>
                          </m:sub>
                        </m:sSub>
                      </m:oMath>
                    </m:oMathPara>
                  </a14:m>
                  <a:endParaRPr lang="zh-TW" altLang="en-US" sz="2400" dirty="0">
                    <a:latin typeface="微软雅黑" panose="020B0503020204020204" pitchFamily="34" charset="-122"/>
                    <a:ea typeface="微软雅黑" panose="020B0503020204020204" pitchFamily="34" charset="-122"/>
                  </a:endParaRPr>
                </a:p>
              </p:txBody>
            </p:sp>
          </mc:Choice>
          <mc:Fallback xmlns="">
            <p:sp>
              <p:nvSpPr>
                <p:cNvPr id="188" name="文字方塊 55"/>
                <p:cNvSpPr txBox="1">
                  <a:spLocks noRot="1" noChangeAspect="1" noMove="1" noResize="1" noEditPoints="1" noAdjustHandles="1" noChangeArrowheads="1" noChangeShapeType="1" noTextEdit="1"/>
                </p:cNvSpPr>
                <p:nvPr/>
              </p:nvSpPr>
              <p:spPr>
                <a:xfrm>
                  <a:off x="6035103" y="5550032"/>
                  <a:ext cx="356187" cy="369332"/>
                </a:xfrm>
                <a:prstGeom prst="rect">
                  <a:avLst/>
                </a:prstGeom>
                <a:blipFill rotWithShape="0">
                  <a:blip r:embed="rId27"/>
                  <a:stretch>
                    <a:fillRect l="-17241" r="-3448" b="-14754"/>
                  </a:stretch>
                </a:blipFill>
              </p:spPr>
              <p:txBody>
                <a:bodyPr/>
                <a:lstStyle/>
                <a:p>
                  <a:r>
                    <a:rPr lang="zh-CN" altLang="en-US">
                      <a:noFill/>
                    </a:rPr>
                    <a:t> </a:t>
                  </a:r>
                </a:p>
              </p:txBody>
            </p:sp>
          </mc:Fallback>
        </mc:AlternateContent>
        <p:sp>
          <p:nvSpPr>
            <p:cNvPr id="55" name="文字方塊 33"/>
            <p:cNvSpPr txBox="1"/>
            <p:nvPr/>
          </p:nvSpPr>
          <p:spPr>
            <a:xfrm>
              <a:off x="2428038" y="4572702"/>
              <a:ext cx="2478813" cy="400110"/>
            </a:xfrm>
            <a:prstGeom prst="rect">
              <a:avLst/>
            </a:prstGeom>
            <a:noFill/>
          </p:spPr>
          <p:txBody>
            <a:bodyPr wrap="square" rtlCol="0">
              <a:spAutoFit/>
            </a:bodyPr>
            <a:lstStyle/>
            <a:p>
              <a:pPr algn="ctr"/>
              <a:r>
                <a:rPr lang="en-US" altLang="zh-TW" sz="2000" dirty="0">
                  <a:latin typeface="微软雅黑" panose="020B0503020204020204" pitchFamily="34" charset="-122"/>
                  <a:ea typeface="微软雅黑" panose="020B0503020204020204" pitchFamily="34" charset="-122"/>
                </a:rPr>
                <a:t>……</a:t>
              </a:r>
              <a:endParaRPr lang="zh-TW" altLang="en-US" sz="2000" dirty="0">
                <a:latin typeface="微软雅黑" panose="020B0503020204020204" pitchFamily="34" charset="-122"/>
                <a:ea typeface="微软雅黑" panose="020B0503020204020204" pitchFamily="34" charset="-122"/>
              </a:endParaRPr>
            </a:p>
          </p:txBody>
        </p:sp>
        <p:grpSp>
          <p:nvGrpSpPr>
            <p:cNvPr id="63" name="组合 62"/>
            <p:cNvGrpSpPr/>
            <p:nvPr/>
          </p:nvGrpSpPr>
          <p:grpSpPr>
            <a:xfrm>
              <a:off x="3923746" y="5289595"/>
              <a:ext cx="1235124" cy="539078"/>
              <a:chOff x="3917311" y="2475554"/>
              <a:chExt cx="1235124" cy="539078"/>
            </a:xfrm>
          </p:grpSpPr>
          <p:sp>
            <p:nvSpPr>
              <p:cNvPr id="64" name="矩形 63"/>
              <p:cNvSpPr/>
              <p:nvPr/>
            </p:nvSpPr>
            <p:spPr>
              <a:xfrm>
                <a:off x="3917778" y="2475554"/>
                <a:ext cx="973914" cy="5390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3917311" y="2578771"/>
                <a:ext cx="1235124"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神经网络</a:t>
                </a:r>
                <a:endParaRPr lang="zh-CN" altLang="en-US" sz="1600" dirty="0">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13784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46"/>
                                        </p:tgtEl>
                                        <p:attrNameLst>
                                          <p:attrName>style.visibility</p:attrName>
                                        </p:attrNameLst>
                                      </p:cBhvr>
                                      <p:to>
                                        <p:strVal val="visible"/>
                                      </p:to>
                                    </p:set>
                                    <p:animEffect transition="in" filter="circle(in)">
                                      <p:cBhvr>
                                        <p:cTn id="23" dur="2000"/>
                                        <p:tgtEl>
                                          <p:spTgt spid="146"/>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circle(in)">
                                      <p:cBhvr>
                                        <p:cTn id="26" dur="2000"/>
                                        <p:tgtEl>
                                          <p:spTgt spid="140"/>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circle(in)">
                                      <p:cBhvr>
                                        <p:cTn id="29" dur="2000"/>
                                        <p:tgtEl>
                                          <p:spTgt spid="147"/>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142"/>
                                        </p:tgtEl>
                                        <p:attrNameLst>
                                          <p:attrName>style.visibility</p:attrName>
                                        </p:attrNameLst>
                                      </p:cBhvr>
                                      <p:to>
                                        <p:strVal val="visible"/>
                                      </p:to>
                                    </p:set>
                                    <p:animEffect transition="in" filter="circle(in)">
                                      <p:cBhvr>
                                        <p:cTn id="32" dur="2000"/>
                                        <p:tgtEl>
                                          <p:spTgt spid="142"/>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heel(1)">
                                      <p:cBhvr>
                                        <p:cTn id="37" dur="20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8"/>
                                        </p:tgtEl>
                                        <p:attrNameLst>
                                          <p:attrName>style.visibility</p:attrName>
                                        </p:attrNameLst>
                                      </p:cBhvr>
                                      <p:to>
                                        <p:strVal val="visible"/>
                                      </p:to>
                                    </p:set>
                                    <p:animEffect transition="in" filter="fade">
                                      <p:cBhvr>
                                        <p:cTn id="42" dur="500"/>
                                        <p:tgtEl>
                                          <p:spTgt spid="14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9"/>
                                        </p:tgtEl>
                                        <p:attrNameLst>
                                          <p:attrName>style.visibility</p:attrName>
                                        </p:attrNameLst>
                                      </p:cBhvr>
                                      <p:to>
                                        <p:strVal val="visible"/>
                                      </p:to>
                                    </p:set>
                                    <p:animEffect transition="in" filter="fade">
                                      <p:cBhvr>
                                        <p:cTn id="47" dur="500"/>
                                        <p:tgtEl>
                                          <p:spTgt spid="14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0"/>
                                        </p:tgtEl>
                                        <p:attrNameLst>
                                          <p:attrName>style.visibility</p:attrName>
                                        </p:attrNameLst>
                                      </p:cBhvr>
                                      <p:to>
                                        <p:strVal val="visible"/>
                                      </p:to>
                                    </p:set>
                                    <p:animEffect transition="in" filter="fade">
                                      <p:cBhvr>
                                        <p:cTn id="50" dur="500"/>
                                        <p:tgtEl>
                                          <p:spTgt spid="15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51"/>
                                        </p:tgtEl>
                                        <p:attrNameLst>
                                          <p:attrName>style.visibility</p:attrName>
                                        </p:attrNameLst>
                                      </p:cBhvr>
                                      <p:to>
                                        <p:strVal val="visible"/>
                                      </p:to>
                                    </p:set>
                                    <p:animEffect transition="in" filter="fade">
                                      <p:cBhvr>
                                        <p:cTn id="55" dur="500"/>
                                        <p:tgtEl>
                                          <p:spTgt spid="15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1"/>
                                        </p:tgtEl>
                                        <p:attrNameLst>
                                          <p:attrName>style.visibility</p:attrName>
                                        </p:attrNameLst>
                                      </p:cBhvr>
                                      <p:to>
                                        <p:strVal val="visible"/>
                                      </p:to>
                                    </p:set>
                                    <p:animEffect transition="in" filter="fade">
                                      <p:cBhvr>
                                        <p:cTn id="58"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P spid="141" grpId="0" animBg="1"/>
      <p:bldP spid="142" grpId="0"/>
      <p:bldP spid="147" grpId="0" animBg="1"/>
      <p:bldP spid="148" grpId="0" animBg="1"/>
      <p:bldP spid="149" grpId="0" animBg="1"/>
      <p:bldP spid="150" grpId="0" animBg="1"/>
      <p:bldP spid="15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49914" y="1379528"/>
            <a:ext cx="5114435"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建立模型</a:t>
            </a:r>
            <a:endParaRPr kumimoji="0" lang="en-US" altLang="zh-CN" sz="2400" b="1"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1134118" y="1908856"/>
            <a:ext cx="9647295" cy="1200329"/>
          </a:xfrm>
          <a:prstGeom prst="rect">
            <a:avLst/>
          </a:prstGeom>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选择什么样的网络结构</a:t>
            </a:r>
            <a:endParaRPr kumimoji="0" lang="en-US" altLang="zh-CN" sz="2400" b="0"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选择多少层数，每层选择多少</a:t>
            </a:r>
            <a:r>
              <a:rPr lang="zh-CN" altLang="en-US" sz="2400" dirty="0">
                <a:solidFill>
                  <a:schemeClr val="bg1">
                    <a:lumMod val="75000"/>
                  </a:schemeClr>
                </a:solidFill>
                <a:latin typeface="微软雅黑" panose="020B0503020204020204" pitchFamily="34" charset="-122"/>
                <a:ea typeface="微软雅黑" panose="020B0503020204020204" pitchFamily="34" charset="-122"/>
              </a:rPr>
              <a:t>神经元</a:t>
            </a:r>
            <a:endParaRPr kumimoji="0"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endParaRPr>
          </a:p>
        </p:txBody>
      </p:sp>
      <p:sp>
        <p:nvSpPr>
          <p:cNvPr id="11" name="矩形 10"/>
          <p:cNvSpPr/>
          <p:nvPr/>
        </p:nvSpPr>
        <p:spPr>
          <a:xfrm>
            <a:off x="1292635" y="3075703"/>
            <a:ext cx="5343035"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损失函数</a:t>
            </a:r>
            <a:endParaRPr kumimoji="0" lang="en-US" altLang="zh-CN" sz="2400" b="1"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34118" y="3587510"/>
            <a:ext cx="9647294" cy="646331"/>
          </a:xfrm>
          <a:prstGeom prst="rect">
            <a:avLst/>
          </a:prstGeom>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选择常用损失函数，平方误差，交叉熵</a:t>
            </a:r>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a:t>
            </a:r>
            <a:endParaRPr kumimoji="0"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682" y="3043910"/>
            <a:ext cx="498966" cy="498966"/>
          </a:xfrm>
          <a:prstGeom prst="rect">
            <a:avLst/>
          </a:prstGeom>
          <a:solidFill>
            <a:schemeClr val="bg1"/>
          </a:solidFill>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993" y="4474612"/>
            <a:ext cx="498966" cy="498966"/>
          </a:xfrm>
          <a:prstGeom prst="rect">
            <a:avLst/>
          </a:prstGeom>
        </p:spPr>
      </p:pic>
      <p:sp>
        <p:nvSpPr>
          <p:cNvPr id="17" name="矩形 16"/>
          <p:cNvSpPr/>
          <p:nvPr/>
        </p:nvSpPr>
        <p:spPr>
          <a:xfrm>
            <a:off x="1292635" y="4498453"/>
            <a:ext cx="5343035"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rPr>
              <a:t>参数学习</a:t>
            </a:r>
            <a:endParaRPr kumimoji="0" lang="en-US" altLang="zh-CN" sz="2400" b="1"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nvSpPr>
        <p:spPr>
          <a:xfrm>
            <a:off x="1134118" y="4989094"/>
            <a:ext cx="9647294" cy="1200329"/>
          </a:xfrm>
          <a:prstGeom prst="rect">
            <a:avLst/>
          </a:prstGeom>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smtClean="0">
                <a:ln>
                  <a:noFill/>
                </a:ln>
                <a:solidFill>
                  <a:srgbClr val="CC0099"/>
                </a:solidFill>
                <a:effectLst/>
                <a:uLnTx/>
                <a:uFillTx/>
                <a:latin typeface="微软雅黑" panose="020B0503020204020204" pitchFamily="34" charset="-122"/>
                <a:ea typeface="微软雅黑" panose="020B0503020204020204" pitchFamily="34" charset="-122"/>
                <a:cs typeface="+mn-cs"/>
              </a:rPr>
              <a:t>梯度下降</a:t>
            </a:r>
            <a:endParaRPr kumimoji="0" lang="en-US" altLang="zh-CN" sz="2400" b="0" i="0" u="none" strike="noStrike" kern="1200" cap="none" spc="0" normalizeH="0" baseline="0" noProof="0" dirty="0" smtClean="0">
              <a:ln>
                <a:noFill/>
              </a:ln>
              <a:solidFill>
                <a:srgbClr val="CC0099"/>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反向传播算法</a:t>
            </a:r>
            <a:endParaRPr kumimoji="0"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9" name="矩形 18"/>
          <p:cNvSpPr/>
          <p:nvPr/>
        </p:nvSpPr>
        <p:spPr>
          <a:xfrm>
            <a:off x="1815151" y="367001"/>
            <a:ext cx="7009360" cy="646331"/>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使用步骤</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06501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線單箭頭接點 30"/>
          <p:cNvCxnSpPr>
            <a:stCxn id="45" idx="6"/>
            <a:endCxn id="84" idx="2"/>
          </p:cNvCxnSpPr>
          <p:nvPr/>
        </p:nvCxnSpPr>
        <p:spPr>
          <a:xfrm>
            <a:off x="7607426" y="2202992"/>
            <a:ext cx="2415075" cy="1787874"/>
          </a:xfrm>
          <a:prstGeom prst="straightConnector1">
            <a:avLst/>
          </a:prstGeom>
          <a:ln w="254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496948" y="400051"/>
            <a:ext cx="22530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black"/>
                </a:solidFill>
                <a:latin typeface="微软雅黑" panose="020B0503020204020204" pitchFamily="34" charset="-122"/>
                <a:ea typeface="微软雅黑" panose="020B0503020204020204" pitchFamily="34" charset="-122"/>
              </a:rPr>
              <a:t>参数</a:t>
            </a: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41" name="文字方塊 4"/>
              <p:cNvSpPr txBox="1"/>
              <p:nvPr/>
            </p:nvSpPr>
            <p:spPr>
              <a:xfrm>
                <a:off x="1196695" y="2480487"/>
                <a:ext cx="4459518" cy="954107"/>
              </a:xfrm>
              <a:prstGeom prst="rect">
                <a:avLst/>
              </a:prstGeom>
              <a:noFill/>
            </p:spPr>
            <p:txBody>
              <a:bodyPr wrap="square" rtlCol="0">
                <a:spAutoFit/>
              </a:bodyPr>
              <a:lstStyle/>
              <a:p>
                <a:r>
                  <a:rPr lang="zh-CN" altLang="en-US" sz="2800" dirty="0" smtClean="0">
                    <a:latin typeface="微软雅黑" panose="020B0503020204020204" pitchFamily="34" charset="-122"/>
                    <a:ea typeface="微软雅黑" panose="020B0503020204020204" pitchFamily="34" charset="-122"/>
                  </a:rPr>
                  <a:t>网络</a:t>
                </a:r>
                <a14:m>
                  <m:oMath xmlns:m="http://schemas.openxmlformats.org/officeDocument/2006/math">
                    <m:r>
                      <a:rPr lang="zh-CN" altLang="en-US" sz="2800" i="1">
                        <a:latin typeface="Cambria Math" panose="02040503050406030204" pitchFamily="18" charset="0"/>
                      </a:rPr>
                      <m:t>参数</m:t>
                    </m:r>
                    <m:r>
                      <a:rPr lang="zh-TW" altLang="en-US" sz="2800" i="1" smtClean="0">
                        <a:latin typeface="Cambria Math" panose="02040503050406030204" pitchFamily="18" charset="0"/>
                      </a:rPr>
                      <m:t>𝜃</m:t>
                    </m:r>
                    <m:r>
                      <a:rPr lang="en-US" altLang="zh-TW" sz="2800" b="0" i="1" smtClean="0">
                        <a:latin typeface="Cambria Math" panose="02040503050406030204" pitchFamily="18" charset="0"/>
                      </a:rPr>
                      <m:t>=</m:t>
                    </m:r>
                    <m:d>
                      <m:dPr>
                        <m:begChr m:val="{"/>
                        <m:endChr m:val="}"/>
                        <m:ctrlPr>
                          <a:rPr lang="en-US" altLang="zh-TW" sz="2800" b="0" i="1" smtClean="0">
                            <a:latin typeface="Cambria Math" panose="02040503050406030204" pitchFamily="18" charset="0"/>
                          </a:rPr>
                        </m:ctrlPr>
                      </m:dPr>
                      <m:e>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b="0" i="1" smtClean="0">
                                <a:latin typeface="Cambria Math" panose="02040503050406030204" pitchFamily="18" charset="0"/>
                              </a:rPr>
                              <m:t>2</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b="0" i="1" smtClean="0">
                                <a:latin typeface="Cambria Math" panose="02040503050406030204" pitchFamily="18" charset="0"/>
                              </a:rPr>
                              <m:t>3</m:t>
                            </m:r>
                          </m:sub>
                        </m:sSub>
                        <m:r>
                          <a:rPr lang="en-US" altLang="zh-TW" sz="2800" i="1">
                            <a:latin typeface="Cambria Math" panose="02040503050406030204" pitchFamily="18" charset="0"/>
                          </a:rPr>
                          <m:t>,</m:t>
                        </m:r>
                        <m:r>
                          <a:rPr lang="en-US" altLang="zh-TW" sz="280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𝑏</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𝑏</m:t>
                            </m:r>
                          </m:e>
                          <m:sub>
                            <m:r>
                              <a:rPr lang="en-US" altLang="zh-TW" sz="2800" b="0" i="1" smtClean="0">
                                <a:latin typeface="Cambria Math" panose="02040503050406030204" pitchFamily="18" charset="0"/>
                              </a:rPr>
                              <m:t>2</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𝑏</m:t>
                            </m:r>
                          </m:e>
                          <m:sub>
                            <m:r>
                              <a:rPr lang="en-US" altLang="zh-TW" sz="2800" b="0" i="1" smtClean="0">
                                <a:latin typeface="Cambria Math" panose="02040503050406030204" pitchFamily="18" charset="0"/>
                              </a:rPr>
                              <m:t>3</m:t>
                            </m:r>
                          </m:sub>
                        </m:sSub>
                        <m:r>
                          <a:rPr lang="en-US" altLang="zh-TW" sz="2800" i="1">
                            <a:latin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m:t>
                        </m:r>
                      </m:e>
                    </m:d>
                  </m:oMath>
                </a14:m>
                <a:endParaRPr lang="zh-TW" altLang="en-US" sz="2800" dirty="0">
                  <a:latin typeface="微软雅黑" panose="020B0503020204020204" pitchFamily="34" charset="-122"/>
                  <a:ea typeface="微软雅黑" panose="020B0503020204020204" pitchFamily="34" charset="-122"/>
                </a:endParaRPr>
              </a:p>
            </p:txBody>
          </p:sp>
        </mc:Choice>
        <mc:Fallback xmlns="">
          <p:sp>
            <p:nvSpPr>
              <p:cNvPr id="41" name="文字方塊 4"/>
              <p:cNvSpPr txBox="1">
                <a:spLocks noRot="1" noChangeAspect="1" noMove="1" noResize="1" noEditPoints="1" noAdjustHandles="1" noChangeArrowheads="1" noChangeShapeType="1" noTextEdit="1"/>
              </p:cNvSpPr>
              <p:nvPr/>
            </p:nvSpPr>
            <p:spPr>
              <a:xfrm>
                <a:off x="1196695" y="2480487"/>
                <a:ext cx="4459518" cy="954107"/>
              </a:xfrm>
              <a:prstGeom prst="rect">
                <a:avLst/>
              </a:prstGeom>
              <a:blipFill rotWithShape="0">
                <a:blip r:embed="rId2"/>
                <a:stretch>
                  <a:fillRect l="-2732" t="-7051"/>
                </a:stretch>
              </a:blipFill>
            </p:spPr>
            <p:txBody>
              <a:bodyPr/>
              <a:lstStyle/>
              <a:p>
                <a:r>
                  <a:rPr lang="zh-CN" altLang="en-US">
                    <a:noFill/>
                  </a:rPr>
                  <a:t> </a:t>
                </a:r>
              </a:p>
            </p:txBody>
          </p:sp>
        </mc:Fallback>
      </mc:AlternateContent>
      <p:sp>
        <p:nvSpPr>
          <p:cNvPr id="42" name="文字方塊 5"/>
          <p:cNvSpPr txBox="1"/>
          <p:nvPr/>
        </p:nvSpPr>
        <p:spPr>
          <a:xfrm>
            <a:off x="1178802" y="1658072"/>
            <a:ext cx="48137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枚举所有可能的取值</a:t>
            </a:r>
            <a:endParaRPr lang="zh-TW" altLang="en-US" sz="2400" dirty="0">
              <a:latin typeface="微软雅黑" panose="020B0503020204020204" pitchFamily="34" charset="-122"/>
              <a:ea typeface="微软雅黑" panose="020B0503020204020204" pitchFamily="34" charset="-122"/>
            </a:endParaRPr>
          </a:p>
        </p:txBody>
      </p:sp>
      <p:sp>
        <p:nvSpPr>
          <p:cNvPr id="67" name="文字方塊 46"/>
          <p:cNvSpPr txBox="1"/>
          <p:nvPr/>
        </p:nvSpPr>
        <p:spPr>
          <a:xfrm>
            <a:off x="6399404" y="4774587"/>
            <a:ext cx="4831117"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例如：语音识别模型有</a:t>
            </a:r>
            <a:r>
              <a:rPr lang="en-US" altLang="zh-TW" dirty="0" smtClean="0">
                <a:latin typeface="微软雅黑" panose="020B0503020204020204" pitchFamily="34" charset="-122"/>
                <a:ea typeface="微软雅黑" panose="020B0503020204020204" pitchFamily="34" charset="-122"/>
              </a:rPr>
              <a:t> 8</a:t>
            </a:r>
            <a:r>
              <a:rPr lang="zh-CN" altLang="en-US" dirty="0" smtClean="0">
                <a:latin typeface="微软雅黑" panose="020B0503020204020204" pitchFamily="34" charset="-122"/>
                <a:ea typeface="微软雅黑" panose="020B0503020204020204" pitchFamily="34" charset="-122"/>
              </a:rPr>
              <a:t>层，每层</a:t>
            </a:r>
            <a:r>
              <a:rPr lang="en-US" altLang="zh-TW" dirty="0" smtClean="0">
                <a:latin typeface="微软雅黑" panose="020B0503020204020204" pitchFamily="34" charset="-122"/>
                <a:ea typeface="微软雅黑" panose="020B0503020204020204" pitchFamily="34" charset="-122"/>
              </a:rPr>
              <a:t>1000</a:t>
            </a:r>
            <a:r>
              <a:rPr lang="zh-CN" altLang="en-US" dirty="0" smtClean="0">
                <a:latin typeface="微软雅黑" panose="020B0503020204020204" pitchFamily="34" charset="-122"/>
                <a:ea typeface="微软雅黑" panose="020B0503020204020204" pitchFamily="34" charset="-122"/>
              </a:rPr>
              <a:t>神经元</a:t>
            </a:r>
            <a:endParaRPr lang="zh-TW" altLang="en-US" dirty="0">
              <a:latin typeface="微软雅黑" panose="020B0503020204020204" pitchFamily="34" charset="-122"/>
              <a:ea typeface="微软雅黑" panose="020B0503020204020204" pitchFamily="34" charset="-122"/>
            </a:endParaRPr>
          </a:p>
        </p:txBody>
      </p:sp>
      <p:grpSp>
        <p:nvGrpSpPr>
          <p:cNvPr id="70" name="群組 2"/>
          <p:cNvGrpSpPr/>
          <p:nvPr/>
        </p:nvGrpSpPr>
        <p:grpSpPr>
          <a:xfrm>
            <a:off x="1342400" y="3404838"/>
            <a:ext cx="4092485" cy="651140"/>
            <a:chOff x="588857" y="5086698"/>
            <a:chExt cx="4168310" cy="651140"/>
          </a:xfrm>
        </p:grpSpPr>
        <p:sp>
          <p:nvSpPr>
            <p:cNvPr id="71" name="文字方塊 47"/>
            <p:cNvSpPr txBox="1"/>
            <p:nvPr/>
          </p:nvSpPr>
          <p:spPr>
            <a:xfrm>
              <a:off x="765869" y="5276173"/>
              <a:ext cx="3783693" cy="461665"/>
            </a:xfrm>
            <a:prstGeom prst="rect">
              <a:avLst/>
            </a:prstGeom>
            <a:noFill/>
          </p:spPr>
          <p:txBody>
            <a:bodyPr wrap="square" rtlCol="0">
              <a:spAutoFit/>
            </a:bodyPr>
            <a:lstStyle/>
            <a:p>
              <a:pPr algn="ctr"/>
              <a:r>
                <a:rPr lang="zh-CN" altLang="en-US" sz="2400" dirty="0" smtClean="0">
                  <a:latin typeface="微软雅黑" panose="020B0503020204020204" pitchFamily="34" charset="-122"/>
                  <a:ea typeface="微软雅黑" panose="020B0503020204020204" pitchFamily="34" charset="-122"/>
                </a:rPr>
                <a:t>参数个数巨大</a:t>
              </a:r>
              <a:endParaRPr lang="zh-TW" altLang="en-US" sz="2400" dirty="0">
                <a:latin typeface="微软雅黑" panose="020B0503020204020204" pitchFamily="34" charset="-122"/>
                <a:ea typeface="微软雅黑" panose="020B0503020204020204" pitchFamily="34" charset="-122"/>
              </a:endParaRPr>
            </a:p>
          </p:txBody>
        </p:sp>
        <p:sp>
          <p:nvSpPr>
            <p:cNvPr id="72" name="左大括弧 21"/>
            <p:cNvSpPr/>
            <p:nvPr/>
          </p:nvSpPr>
          <p:spPr>
            <a:xfrm rot="16200000">
              <a:off x="2612787" y="3062768"/>
              <a:ext cx="120449" cy="4168310"/>
            </a:xfrm>
            <a:prstGeom prst="leftBrace">
              <a:avLst>
                <a:gd name="adj1" fmla="val 51771"/>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grpSp>
      <p:sp>
        <p:nvSpPr>
          <p:cNvPr id="76" name="文字方塊 9"/>
          <p:cNvSpPr txBox="1"/>
          <p:nvPr/>
        </p:nvSpPr>
        <p:spPr>
          <a:xfrm>
            <a:off x="6170614" y="1700158"/>
            <a:ext cx="1134648" cy="461665"/>
          </a:xfrm>
          <a:prstGeom prst="rect">
            <a:avLst/>
          </a:prstGeom>
          <a:noFill/>
        </p:spPr>
        <p:txBody>
          <a:bodyPr wrap="square" rtlCol="0">
            <a:spAutoFit/>
          </a:bodyPr>
          <a:lstStyle/>
          <a:p>
            <a:pPr algn="ctr"/>
            <a:r>
              <a:rPr lang="en-US" altLang="zh-TW" sz="2400" dirty="0" smtClean="0">
                <a:latin typeface="微软雅黑" panose="020B0503020204020204" pitchFamily="34" charset="-122"/>
                <a:ea typeface="微软雅黑" panose="020B0503020204020204" pitchFamily="34" charset="-122"/>
              </a:rPr>
              <a:t>L</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层</a:t>
            </a:r>
            <a:endParaRPr lang="zh-TW" altLang="en-US" sz="2400" dirty="0">
              <a:latin typeface="微软雅黑" panose="020B0503020204020204" pitchFamily="34" charset="-122"/>
              <a:ea typeface="微软雅黑" panose="020B0503020204020204" pitchFamily="34" charset="-122"/>
            </a:endParaRPr>
          </a:p>
        </p:txBody>
      </p:sp>
      <p:sp>
        <p:nvSpPr>
          <p:cNvPr id="77" name="橢圓 10"/>
          <p:cNvSpPr/>
          <p:nvPr/>
        </p:nvSpPr>
        <p:spPr>
          <a:xfrm rot="5400000">
            <a:off x="10065545" y="1648263"/>
            <a:ext cx="574158" cy="574158"/>
          </a:xfrm>
          <a:prstGeom prst="ellipse">
            <a:avLst/>
          </a:prstGeom>
          <a:solidFill>
            <a:srgbClr val="6EBF96"/>
          </a:solidFill>
          <a:ln>
            <a:solidFill>
              <a:srgbClr val="92D05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78" name="橢圓 11"/>
          <p:cNvSpPr/>
          <p:nvPr/>
        </p:nvSpPr>
        <p:spPr>
          <a:xfrm rot="5400000">
            <a:off x="8797579" y="1650605"/>
            <a:ext cx="574158" cy="574158"/>
          </a:xfrm>
          <a:prstGeom prst="ellipse">
            <a:avLst/>
          </a:prstGeom>
          <a:solidFill>
            <a:srgbClr val="6EBF96"/>
          </a:solidFill>
          <a:ln>
            <a:solidFill>
              <a:srgbClr val="92D05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79" name="橢圓 12"/>
          <p:cNvSpPr/>
          <p:nvPr/>
        </p:nvSpPr>
        <p:spPr>
          <a:xfrm rot="5400000">
            <a:off x="8058963" y="1638972"/>
            <a:ext cx="574158" cy="574158"/>
          </a:xfrm>
          <a:prstGeom prst="ellipse">
            <a:avLst/>
          </a:prstGeom>
          <a:solidFill>
            <a:srgbClr val="6EBF96"/>
          </a:solidFill>
          <a:ln>
            <a:solidFill>
              <a:srgbClr val="92D05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80" name="文字方塊 13"/>
          <p:cNvSpPr txBox="1"/>
          <p:nvPr/>
        </p:nvSpPr>
        <p:spPr>
          <a:xfrm rot="10800000">
            <a:off x="9349385" y="1768315"/>
            <a:ext cx="769257" cy="523220"/>
          </a:xfrm>
          <a:prstGeom prst="rect">
            <a:avLst/>
          </a:prstGeom>
          <a:noFill/>
        </p:spPr>
        <p:txBody>
          <a:bodyPr wrap="square" rtlCol="0">
            <a:spAutoFit/>
          </a:bodyPr>
          <a:lstStyle/>
          <a:p>
            <a:pPr algn="ctr"/>
            <a:r>
              <a:rPr lang="en-US" altLang="zh-TW" sz="2800" dirty="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sp>
        <p:nvSpPr>
          <p:cNvPr id="83" name="文字方塊 16"/>
          <p:cNvSpPr txBox="1"/>
          <p:nvPr/>
        </p:nvSpPr>
        <p:spPr>
          <a:xfrm>
            <a:off x="6355193" y="4016772"/>
            <a:ext cx="1368348" cy="461665"/>
          </a:xfrm>
          <a:prstGeom prst="rect">
            <a:avLst/>
          </a:prstGeom>
          <a:noFill/>
        </p:spPr>
        <p:txBody>
          <a:bodyPr wrap="square" rtlCol="0">
            <a:spAutoFit/>
          </a:bodyPr>
          <a:lstStyle/>
          <a:p>
            <a:pPr algn="ctr"/>
            <a:r>
              <a:rPr lang="en-US" altLang="zh-CN" sz="2400" dirty="0" smtClean="0">
                <a:latin typeface="微软雅黑" panose="020B0503020204020204" pitchFamily="34" charset="-122"/>
                <a:ea typeface="微软雅黑" panose="020B0503020204020204" pitchFamily="34" charset="-122"/>
              </a:rPr>
              <a:t>L</a:t>
            </a:r>
            <a:r>
              <a:rPr lang="zh-CN" altLang="en-US" sz="2400" dirty="0" smtClean="0">
                <a:latin typeface="微软雅黑" panose="020B0503020204020204" pitchFamily="34" charset="-122"/>
                <a:ea typeface="微软雅黑" panose="020B0503020204020204" pitchFamily="34" charset="-122"/>
              </a:rPr>
              <a:t>层</a:t>
            </a:r>
            <a:endParaRPr lang="zh-TW" altLang="en-US" sz="2400" dirty="0">
              <a:latin typeface="微软雅黑" panose="020B0503020204020204" pitchFamily="34" charset="-122"/>
              <a:ea typeface="微软雅黑" panose="020B0503020204020204" pitchFamily="34" charset="-122"/>
            </a:endParaRPr>
          </a:p>
        </p:txBody>
      </p:sp>
      <p:sp>
        <p:nvSpPr>
          <p:cNvPr id="84" name="橢圓 17"/>
          <p:cNvSpPr/>
          <p:nvPr/>
        </p:nvSpPr>
        <p:spPr>
          <a:xfrm rot="5400000">
            <a:off x="9735422" y="3990866"/>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85" name="橢圓 18"/>
          <p:cNvSpPr/>
          <p:nvPr/>
        </p:nvSpPr>
        <p:spPr>
          <a:xfrm rot="5400000">
            <a:off x="8480329" y="3993208"/>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86" name="橢圓 19"/>
          <p:cNvSpPr/>
          <p:nvPr/>
        </p:nvSpPr>
        <p:spPr>
          <a:xfrm rot="5400000">
            <a:off x="7728840" y="3981575"/>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87" name="文字方塊 20"/>
          <p:cNvSpPr txBox="1"/>
          <p:nvPr/>
        </p:nvSpPr>
        <p:spPr>
          <a:xfrm rot="10800000">
            <a:off x="9054487" y="4114665"/>
            <a:ext cx="769257" cy="523220"/>
          </a:xfrm>
          <a:prstGeom prst="rect">
            <a:avLst/>
          </a:prstGeom>
          <a:noFill/>
        </p:spPr>
        <p:txBody>
          <a:bodyPr wrap="square" rtlCol="0">
            <a:spAutoFit/>
          </a:bodyPr>
          <a:lstStyle/>
          <a:p>
            <a:pPr algn="ctr"/>
            <a:r>
              <a:rPr lang="en-US" altLang="zh-TW" sz="2800" dirty="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cxnSp>
        <p:nvCxnSpPr>
          <p:cNvPr id="88" name="直線單箭頭接點 22"/>
          <p:cNvCxnSpPr>
            <a:stCxn id="77" idx="6"/>
            <a:endCxn id="84" idx="2"/>
          </p:cNvCxnSpPr>
          <p:nvPr/>
        </p:nvCxnSpPr>
        <p:spPr>
          <a:xfrm flipH="1">
            <a:off x="10022501" y="2222421"/>
            <a:ext cx="330123" cy="1768445"/>
          </a:xfrm>
          <a:prstGeom prst="straightConnector1">
            <a:avLst/>
          </a:prstGeom>
          <a:ln w="254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單箭頭接點 23"/>
          <p:cNvCxnSpPr>
            <a:stCxn id="78" idx="6"/>
            <a:endCxn id="85" idx="2"/>
          </p:cNvCxnSpPr>
          <p:nvPr/>
        </p:nvCxnSpPr>
        <p:spPr>
          <a:xfrm flipH="1">
            <a:off x="8767408" y="2224763"/>
            <a:ext cx="317250" cy="1768445"/>
          </a:xfrm>
          <a:prstGeom prst="straightConnector1">
            <a:avLst/>
          </a:prstGeom>
          <a:ln w="254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單箭頭接點 24"/>
          <p:cNvCxnSpPr>
            <a:stCxn id="79" idx="6"/>
          </p:cNvCxnSpPr>
          <p:nvPr/>
        </p:nvCxnSpPr>
        <p:spPr>
          <a:xfrm flipH="1">
            <a:off x="8004051" y="2213130"/>
            <a:ext cx="341991" cy="1626775"/>
          </a:xfrm>
          <a:prstGeom prst="straightConnector1">
            <a:avLst/>
          </a:prstGeom>
          <a:ln w="254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單箭頭接點 25"/>
          <p:cNvCxnSpPr>
            <a:stCxn id="78" idx="6"/>
            <a:endCxn id="84" idx="2"/>
          </p:cNvCxnSpPr>
          <p:nvPr/>
        </p:nvCxnSpPr>
        <p:spPr>
          <a:xfrm>
            <a:off x="9084658" y="2224763"/>
            <a:ext cx="937843" cy="1766103"/>
          </a:xfrm>
          <a:prstGeom prst="straightConnector1">
            <a:avLst/>
          </a:prstGeom>
          <a:ln w="254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26"/>
          <p:cNvCxnSpPr>
            <a:stCxn id="77" idx="6"/>
            <a:endCxn id="85" idx="2"/>
          </p:cNvCxnSpPr>
          <p:nvPr/>
        </p:nvCxnSpPr>
        <p:spPr>
          <a:xfrm flipH="1">
            <a:off x="8767408" y="2222421"/>
            <a:ext cx="1585216" cy="1770787"/>
          </a:xfrm>
          <a:prstGeom prst="straightConnector1">
            <a:avLst/>
          </a:prstGeom>
          <a:ln w="254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27"/>
          <p:cNvCxnSpPr>
            <a:stCxn id="77" idx="6"/>
            <a:endCxn id="86" idx="2"/>
          </p:cNvCxnSpPr>
          <p:nvPr/>
        </p:nvCxnSpPr>
        <p:spPr>
          <a:xfrm flipH="1">
            <a:off x="8015919" y="2222421"/>
            <a:ext cx="2336705" cy="1759154"/>
          </a:xfrm>
          <a:prstGeom prst="straightConnector1">
            <a:avLst/>
          </a:prstGeom>
          <a:ln w="254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28"/>
          <p:cNvCxnSpPr>
            <a:stCxn id="78" idx="6"/>
            <a:endCxn id="86" idx="2"/>
          </p:cNvCxnSpPr>
          <p:nvPr/>
        </p:nvCxnSpPr>
        <p:spPr>
          <a:xfrm flipH="1">
            <a:off x="8015919" y="2224763"/>
            <a:ext cx="1068739" cy="1756812"/>
          </a:xfrm>
          <a:prstGeom prst="straightConnector1">
            <a:avLst/>
          </a:prstGeom>
          <a:ln w="254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29"/>
          <p:cNvCxnSpPr>
            <a:stCxn id="79" idx="6"/>
            <a:endCxn id="84" idx="2"/>
          </p:cNvCxnSpPr>
          <p:nvPr/>
        </p:nvCxnSpPr>
        <p:spPr>
          <a:xfrm>
            <a:off x="8346042" y="2213130"/>
            <a:ext cx="1676459" cy="1777736"/>
          </a:xfrm>
          <a:prstGeom prst="straightConnector1">
            <a:avLst/>
          </a:prstGeom>
          <a:ln w="254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單箭頭接點 30"/>
          <p:cNvCxnSpPr>
            <a:stCxn id="79" idx="6"/>
            <a:endCxn id="85" idx="2"/>
          </p:cNvCxnSpPr>
          <p:nvPr/>
        </p:nvCxnSpPr>
        <p:spPr>
          <a:xfrm>
            <a:off x="8346042" y="2213130"/>
            <a:ext cx="421366" cy="1780078"/>
          </a:xfrm>
          <a:prstGeom prst="straightConnector1">
            <a:avLst/>
          </a:prstGeom>
          <a:ln w="254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文字方塊 50"/>
          <p:cNvSpPr txBox="1"/>
          <p:nvPr/>
        </p:nvSpPr>
        <p:spPr>
          <a:xfrm>
            <a:off x="8326671" y="2664481"/>
            <a:ext cx="1323692" cy="707886"/>
          </a:xfrm>
          <a:prstGeom prst="rect">
            <a:avLst/>
          </a:prstGeom>
          <a:solidFill>
            <a:srgbClr val="F6B89D"/>
          </a:solidFill>
          <a:ln>
            <a:noFill/>
          </a:ln>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ltLang="zh-TW" sz="2000" dirty="0" smtClean="0">
                <a:solidFill>
                  <a:schemeClr val="tx1"/>
                </a:solidFill>
                <a:latin typeface="微软雅黑" panose="020B0503020204020204" pitchFamily="34" charset="-122"/>
                <a:ea typeface="微软雅黑" panose="020B0503020204020204" pitchFamily="34" charset="-122"/>
              </a:rPr>
              <a:t>10</a:t>
            </a:r>
            <a:r>
              <a:rPr lang="en-US" altLang="zh-TW" sz="2000" baseline="30000" dirty="0">
                <a:solidFill>
                  <a:schemeClr val="tx1"/>
                </a:solidFill>
                <a:latin typeface="微软雅黑" panose="020B0503020204020204" pitchFamily="34" charset="-122"/>
                <a:ea typeface="微软雅黑" panose="020B0503020204020204" pitchFamily="34" charset="-122"/>
              </a:rPr>
              <a:t>6</a:t>
            </a:r>
          </a:p>
          <a:p>
            <a:pPr algn="ctr"/>
            <a:r>
              <a:rPr lang="zh-CN" altLang="en-US" sz="2000" dirty="0" smtClean="0">
                <a:solidFill>
                  <a:schemeClr val="tx1"/>
                </a:solidFill>
                <a:latin typeface="微软雅黑" panose="020B0503020204020204" pitchFamily="34" charset="-122"/>
                <a:ea typeface="微软雅黑" panose="020B0503020204020204" pitchFamily="34" charset="-122"/>
              </a:rPr>
              <a:t>权重参数</a:t>
            </a:r>
            <a:endParaRPr lang="zh-TW" altLang="en-US" sz="2000" dirty="0">
              <a:solidFill>
                <a:schemeClr val="tx1"/>
              </a:solidFill>
              <a:latin typeface="微软雅黑" panose="020B0503020204020204" pitchFamily="34" charset="-122"/>
              <a:ea typeface="微软雅黑" panose="020B0503020204020204" pitchFamily="34" charset="-122"/>
            </a:endParaRPr>
          </a:p>
        </p:txBody>
      </p:sp>
      <p:sp>
        <p:nvSpPr>
          <p:cNvPr id="45" name="橢圓 12"/>
          <p:cNvSpPr/>
          <p:nvPr/>
        </p:nvSpPr>
        <p:spPr>
          <a:xfrm rot="5400000">
            <a:off x="7320347" y="1628834"/>
            <a:ext cx="574158" cy="574158"/>
          </a:xfrm>
          <a:prstGeom prst="ellipse">
            <a:avLst/>
          </a:prstGeom>
          <a:solidFill>
            <a:srgbClr val="6EBF96"/>
          </a:solidFill>
          <a:ln>
            <a:solidFill>
              <a:srgbClr val="92D05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46" name="直線單箭頭接點 24"/>
          <p:cNvCxnSpPr>
            <a:stCxn id="45" idx="6"/>
            <a:endCxn id="86" idx="2"/>
          </p:cNvCxnSpPr>
          <p:nvPr/>
        </p:nvCxnSpPr>
        <p:spPr>
          <a:xfrm>
            <a:off x="7607426" y="2202992"/>
            <a:ext cx="408493" cy="1778583"/>
          </a:xfrm>
          <a:prstGeom prst="straightConnector1">
            <a:avLst/>
          </a:prstGeom>
          <a:ln w="254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單箭頭接點 30"/>
          <p:cNvCxnSpPr>
            <a:stCxn id="45" idx="6"/>
            <a:endCxn id="85" idx="2"/>
          </p:cNvCxnSpPr>
          <p:nvPr/>
        </p:nvCxnSpPr>
        <p:spPr>
          <a:xfrm>
            <a:off x="7607426" y="2202992"/>
            <a:ext cx="1159982" cy="1790216"/>
          </a:xfrm>
          <a:prstGeom prst="straightConnector1">
            <a:avLst/>
          </a:prstGeom>
          <a:ln w="254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文字方塊 49"/>
          <p:cNvSpPr txBox="1"/>
          <p:nvPr/>
        </p:nvSpPr>
        <p:spPr>
          <a:xfrm>
            <a:off x="8186979" y="1784627"/>
            <a:ext cx="1541601" cy="338554"/>
          </a:xfrm>
          <a:prstGeom prst="rect">
            <a:avLst/>
          </a:prstGeom>
          <a:solidFill>
            <a:srgbClr val="FFC000"/>
          </a:solidFill>
        </p:spPr>
        <p:txBody>
          <a:bodyPr wrap="square" rtlCol="0">
            <a:spAutoFit/>
          </a:bodyPr>
          <a:lstStyle/>
          <a:p>
            <a:pPr algn="ctr"/>
            <a:r>
              <a:rPr lang="en-US" altLang="zh-TW" sz="1600" dirty="0" smtClean="0">
                <a:latin typeface="微软雅黑" panose="020B0503020204020204" pitchFamily="34" charset="-122"/>
                <a:ea typeface="微软雅黑" panose="020B0503020204020204" pitchFamily="34" charset="-122"/>
              </a:rPr>
              <a:t>1000</a:t>
            </a:r>
            <a:r>
              <a:rPr lang="zh-CN" altLang="en-US" sz="1600" dirty="0" smtClean="0">
                <a:latin typeface="微软雅黑" panose="020B0503020204020204" pitchFamily="34" charset="-122"/>
                <a:ea typeface="微软雅黑" panose="020B0503020204020204" pitchFamily="34" charset="-122"/>
              </a:rPr>
              <a:t>神经元</a:t>
            </a:r>
            <a:endParaRPr lang="zh-TW" altLang="en-US" sz="1600" dirty="0">
              <a:latin typeface="微软雅黑" panose="020B0503020204020204" pitchFamily="34" charset="-122"/>
              <a:ea typeface="微软雅黑" panose="020B0503020204020204" pitchFamily="34" charset="-122"/>
            </a:endParaRPr>
          </a:p>
        </p:txBody>
      </p:sp>
      <p:sp>
        <p:nvSpPr>
          <p:cNvPr id="97" name="文字方塊 48"/>
          <p:cNvSpPr txBox="1"/>
          <p:nvPr/>
        </p:nvSpPr>
        <p:spPr>
          <a:xfrm>
            <a:off x="8240642" y="4105193"/>
            <a:ext cx="1541601" cy="338554"/>
          </a:xfrm>
          <a:prstGeom prst="rect">
            <a:avLst/>
          </a:prstGeom>
          <a:solidFill>
            <a:srgbClr val="FFC000"/>
          </a:solidFill>
        </p:spPr>
        <p:txBody>
          <a:bodyPr wrap="square" rtlCol="0">
            <a:spAutoFit/>
          </a:bodyPr>
          <a:lstStyle/>
          <a:p>
            <a:pPr algn="ctr"/>
            <a:r>
              <a:rPr lang="en-US" altLang="zh-TW" sz="1600" dirty="0" smtClean="0">
                <a:latin typeface="微软雅黑" panose="020B0503020204020204" pitchFamily="34" charset="-122"/>
                <a:ea typeface="微软雅黑" panose="020B0503020204020204" pitchFamily="34" charset="-122"/>
              </a:rPr>
              <a:t>1000</a:t>
            </a:r>
            <a:r>
              <a:rPr lang="zh-CN" altLang="en-US" sz="1600" dirty="0" smtClean="0">
                <a:latin typeface="微软雅黑" panose="020B0503020204020204" pitchFamily="34" charset="-122"/>
                <a:ea typeface="微软雅黑" panose="020B0503020204020204" pitchFamily="34" charset="-122"/>
              </a:rPr>
              <a:t>神经元</a:t>
            </a:r>
            <a:endParaRPr lang="zh-TW" altLang="en-US" sz="1600" dirty="0">
              <a:latin typeface="微软雅黑" panose="020B0503020204020204" pitchFamily="34" charset="-122"/>
              <a:ea typeface="微软雅黑" panose="020B0503020204020204" pitchFamily="34" charset="-122"/>
            </a:endParaRPr>
          </a:p>
        </p:txBody>
      </p:sp>
      <p:sp>
        <p:nvSpPr>
          <p:cNvPr id="14" name="右箭头 13"/>
          <p:cNvSpPr/>
          <p:nvPr/>
        </p:nvSpPr>
        <p:spPr>
          <a:xfrm rot="10800000">
            <a:off x="6254970" y="2868548"/>
            <a:ext cx="1702388" cy="257353"/>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p:cNvSpPr txBox="1"/>
              <p:nvPr/>
            </p:nvSpPr>
            <p:spPr>
              <a:xfrm>
                <a:off x="1224988" y="4431023"/>
                <a:ext cx="5317479"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寻找模型参数</a:t>
                </a:r>
                <a14:m>
                  <m:oMath xmlns:m="http://schemas.openxmlformats.org/officeDocument/2006/math">
                    <m:sSup>
                      <m:sSupPr>
                        <m:ctrlPr>
                          <a:rPr lang="en-US" altLang="zh-CN" sz="2400" i="1">
                            <a:latin typeface="Cambria Math" panose="02040503050406030204" pitchFamily="18" charset="0"/>
                            <a:ea typeface="微软雅黑" panose="020B0503020204020204" pitchFamily="34" charset="-122"/>
                          </a:rPr>
                        </m:ctrlPr>
                      </m:sSupPr>
                      <m:e>
                        <m:r>
                          <a:rPr lang="zh-CN" altLang="en-US" sz="2400">
                            <a:latin typeface="Cambria Math" panose="02040503050406030204" pitchFamily="18" charset="0"/>
                            <a:ea typeface="微软雅黑" panose="020B0503020204020204" pitchFamily="34" charset="-122"/>
                          </a:rPr>
                          <m:t>𝜃</m:t>
                        </m:r>
                      </m:e>
                      <m:sup>
                        <m:r>
                          <a:rPr lang="en-US" altLang="zh-CN" sz="2400">
                            <a:latin typeface="Cambria Math" panose="02040503050406030204" pitchFamily="18" charset="0"/>
                            <a:ea typeface="微软雅黑" panose="020B0503020204020204" pitchFamily="34" charset="-122"/>
                          </a:rPr>
                          <m:t>∗</m:t>
                        </m:r>
                      </m:sup>
                    </m:sSup>
                  </m:oMath>
                </a14:m>
                <a:r>
                  <a:rPr lang="zh-CN" altLang="en-US" sz="2400" dirty="0">
                    <a:latin typeface="微软雅黑" panose="020B0503020204020204" pitchFamily="34" charset="-122"/>
                    <a:ea typeface="微软雅黑" panose="020B0503020204020204" pitchFamily="34" charset="-122"/>
                  </a:rPr>
                  <a:t>使得</a:t>
                </a:r>
                <a:r>
                  <a:rPr lang="zh-CN" altLang="en-US" sz="2400" dirty="0" smtClean="0">
                    <a:latin typeface="微软雅黑" panose="020B0503020204020204" pitchFamily="34" charset="-122"/>
                    <a:ea typeface="微软雅黑" panose="020B0503020204020204" pitchFamily="34" charset="-122"/>
                  </a:rPr>
                  <a:t>总损失</a:t>
                </a:r>
                <a:r>
                  <a:rPr lang="en-US" altLang="zh-CN" sz="2400" dirty="0">
                    <a:latin typeface="微软雅黑" panose="020B0503020204020204" pitchFamily="34" charset="-122"/>
                    <a:ea typeface="微软雅黑" panose="020B0503020204020204" pitchFamily="34" charset="-122"/>
                  </a:rPr>
                  <a:t>L</a:t>
                </a:r>
                <a:r>
                  <a:rPr lang="zh-CN" altLang="en-US" sz="2400" dirty="0">
                    <a:latin typeface="微软雅黑" panose="020B0503020204020204" pitchFamily="34" charset="-122"/>
                    <a:ea typeface="微软雅黑" panose="020B0503020204020204" pitchFamily="34" charset="-122"/>
                  </a:rPr>
                  <a:t>最小</a:t>
                </a:r>
              </a:p>
            </p:txBody>
          </p:sp>
        </mc:Choice>
        <mc:Fallback xmlns="">
          <p:sp>
            <p:nvSpPr>
              <p:cNvPr id="15" name="文本框 14"/>
              <p:cNvSpPr txBox="1">
                <a:spLocks noRot="1" noChangeAspect="1" noMove="1" noResize="1" noEditPoints="1" noAdjustHandles="1" noChangeArrowheads="1" noChangeShapeType="1" noTextEdit="1"/>
              </p:cNvSpPr>
              <p:nvPr/>
            </p:nvSpPr>
            <p:spPr>
              <a:xfrm>
                <a:off x="1224988" y="4431023"/>
                <a:ext cx="5317479" cy="461665"/>
              </a:xfrm>
              <a:prstGeom prst="rect">
                <a:avLst/>
              </a:prstGeom>
              <a:blipFill rotWithShape="0">
                <a:blip r:embed="rId4"/>
                <a:stretch>
                  <a:fillRect l="-1606" t="-10526" b="-28947"/>
                </a:stretch>
              </a:blipFill>
            </p:spPr>
            <p:txBody>
              <a:bodyPr/>
              <a:lstStyle/>
              <a:p>
                <a:r>
                  <a:rPr lang="zh-CN" altLang="en-US">
                    <a:noFill/>
                  </a:rPr>
                  <a:t> </a:t>
                </a:r>
              </a:p>
            </p:txBody>
          </p:sp>
        </mc:Fallback>
      </mc:AlternateContent>
      <p:sp>
        <p:nvSpPr>
          <p:cNvPr id="16" name="乘号 15"/>
          <p:cNvSpPr/>
          <p:nvPr/>
        </p:nvSpPr>
        <p:spPr>
          <a:xfrm>
            <a:off x="1080727" y="1978476"/>
            <a:ext cx="644984" cy="50265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L 形 16"/>
          <p:cNvSpPr/>
          <p:nvPr/>
        </p:nvSpPr>
        <p:spPr>
          <a:xfrm rot="8097255" flipH="1" flipV="1">
            <a:off x="1258259" y="4748485"/>
            <a:ext cx="477378" cy="326168"/>
          </a:xfrm>
          <a:prstGeom prst="corner">
            <a:avLst>
              <a:gd name="adj1" fmla="val 35662"/>
              <a:gd name="adj2" fmla="val 38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809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circle(in)">
                                      <p:cBhvr>
                                        <p:cTn id="7" dur="2000"/>
                                        <p:tgtEl>
                                          <p:spTgt spid="5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circle(in)">
                                      <p:cBhvr>
                                        <p:cTn id="10" dur="2000"/>
                                        <p:tgtEl>
                                          <p:spTgt spid="67"/>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circle(in)">
                                      <p:cBhvr>
                                        <p:cTn id="13" dur="2000"/>
                                        <p:tgtEl>
                                          <p:spTgt spid="7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circle(in)">
                                      <p:cBhvr>
                                        <p:cTn id="16" dur="2000"/>
                                        <p:tgtEl>
                                          <p:spTgt spid="77"/>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circle(in)">
                                      <p:cBhvr>
                                        <p:cTn id="19" dur="2000"/>
                                        <p:tgtEl>
                                          <p:spTgt spid="78"/>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circle(in)">
                                      <p:cBhvr>
                                        <p:cTn id="22" dur="2000"/>
                                        <p:tgtEl>
                                          <p:spTgt spid="79"/>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circle(in)">
                                      <p:cBhvr>
                                        <p:cTn id="25" dur="2000"/>
                                        <p:tgtEl>
                                          <p:spTgt spid="80"/>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circle(in)">
                                      <p:cBhvr>
                                        <p:cTn id="28" dur="2000"/>
                                        <p:tgtEl>
                                          <p:spTgt spid="83"/>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circle(in)">
                                      <p:cBhvr>
                                        <p:cTn id="31" dur="2000"/>
                                        <p:tgtEl>
                                          <p:spTgt spid="84"/>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circle(in)">
                                      <p:cBhvr>
                                        <p:cTn id="34" dur="2000"/>
                                        <p:tgtEl>
                                          <p:spTgt spid="85"/>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circle(in)">
                                      <p:cBhvr>
                                        <p:cTn id="37" dur="2000"/>
                                        <p:tgtEl>
                                          <p:spTgt spid="86"/>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circle(in)">
                                      <p:cBhvr>
                                        <p:cTn id="40" dur="2000"/>
                                        <p:tgtEl>
                                          <p:spTgt spid="87"/>
                                        </p:tgtEl>
                                      </p:cBhvr>
                                    </p:animEffect>
                                  </p:childTnLst>
                                </p:cTn>
                              </p:par>
                              <p:par>
                                <p:cTn id="41" presetID="6" presetClass="entr" presetSubtype="16"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circle(in)">
                                      <p:cBhvr>
                                        <p:cTn id="43" dur="2000"/>
                                        <p:tgtEl>
                                          <p:spTgt spid="88"/>
                                        </p:tgtEl>
                                      </p:cBhvr>
                                    </p:animEffect>
                                  </p:childTnLst>
                                </p:cTn>
                              </p:par>
                              <p:par>
                                <p:cTn id="44" presetID="6" presetClass="entr" presetSubtype="16" fill="hold" nodeType="withEffect">
                                  <p:stCondLst>
                                    <p:cond delay="0"/>
                                  </p:stCondLst>
                                  <p:childTnLst>
                                    <p:set>
                                      <p:cBhvr>
                                        <p:cTn id="45" dur="1" fill="hold">
                                          <p:stCondLst>
                                            <p:cond delay="0"/>
                                          </p:stCondLst>
                                        </p:cTn>
                                        <p:tgtEl>
                                          <p:spTgt spid="89"/>
                                        </p:tgtEl>
                                        <p:attrNameLst>
                                          <p:attrName>style.visibility</p:attrName>
                                        </p:attrNameLst>
                                      </p:cBhvr>
                                      <p:to>
                                        <p:strVal val="visible"/>
                                      </p:to>
                                    </p:set>
                                    <p:animEffect transition="in" filter="circle(in)">
                                      <p:cBhvr>
                                        <p:cTn id="46" dur="2000"/>
                                        <p:tgtEl>
                                          <p:spTgt spid="89"/>
                                        </p:tgtEl>
                                      </p:cBhvr>
                                    </p:animEffect>
                                  </p:childTnLst>
                                </p:cTn>
                              </p:par>
                              <p:par>
                                <p:cTn id="47" presetID="6" presetClass="entr" presetSubtype="16" fill="hold" nodeType="withEffect">
                                  <p:stCondLst>
                                    <p:cond delay="0"/>
                                  </p:stCondLst>
                                  <p:childTnLst>
                                    <p:set>
                                      <p:cBhvr>
                                        <p:cTn id="48" dur="1" fill="hold">
                                          <p:stCondLst>
                                            <p:cond delay="0"/>
                                          </p:stCondLst>
                                        </p:cTn>
                                        <p:tgtEl>
                                          <p:spTgt spid="90"/>
                                        </p:tgtEl>
                                        <p:attrNameLst>
                                          <p:attrName>style.visibility</p:attrName>
                                        </p:attrNameLst>
                                      </p:cBhvr>
                                      <p:to>
                                        <p:strVal val="visible"/>
                                      </p:to>
                                    </p:set>
                                    <p:animEffect transition="in" filter="circle(in)">
                                      <p:cBhvr>
                                        <p:cTn id="49" dur="2000"/>
                                        <p:tgtEl>
                                          <p:spTgt spid="90"/>
                                        </p:tgtEl>
                                      </p:cBhvr>
                                    </p:animEffect>
                                  </p:childTnLst>
                                </p:cTn>
                              </p:par>
                              <p:par>
                                <p:cTn id="50" presetID="6" presetClass="entr" presetSubtype="16" fill="hold" nodeType="withEffect">
                                  <p:stCondLst>
                                    <p:cond delay="0"/>
                                  </p:stCondLst>
                                  <p:childTnLst>
                                    <p:set>
                                      <p:cBhvr>
                                        <p:cTn id="51" dur="1" fill="hold">
                                          <p:stCondLst>
                                            <p:cond delay="0"/>
                                          </p:stCondLst>
                                        </p:cTn>
                                        <p:tgtEl>
                                          <p:spTgt spid="91"/>
                                        </p:tgtEl>
                                        <p:attrNameLst>
                                          <p:attrName>style.visibility</p:attrName>
                                        </p:attrNameLst>
                                      </p:cBhvr>
                                      <p:to>
                                        <p:strVal val="visible"/>
                                      </p:to>
                                    </p:set>
                                    <p:animEffect transition="in" filter="circle(in)">
                                      <p:cBhvr>
                                        <p:cTn id="52" dur="2000"/>
                                        <p:tgtEl>
                                          <p:spTgt spid="91"/>
                                        </p:tgtEl>
                                      </p:cBhvr>
                                    </p:animEffect>
                                  </p:childTnLst>
                                </p:cTn>
                              </p:par>
                              <p:par>
                                <p:cTn id="53" presetID="6" presetClass="entr" presetSubtype="16" fill="hold" nodeType="withEffect">
                                  <p:stCondLst>
                                    <p:cond delay="0"/>
                                  </p:stCondLst>
                                  <p:childTnLst>
                                    <p:set>
                                      <p:cBhvr>
                                        <p:cTn id="54" dur="1" fill="hold">
                                          <p:stCondLst>
                                            <p:cond delay="0"/>
                                          </p:stCondLst>
                                        </p:cTn>
                                        <p:tgtEl>
                                          <p:spTgt spid="92"/>
                                        </p:tgtEl>
                                        <p:attrNameLst>
                                          <p:attrName>style.visibility</p:attrName>
                                        </p:attrNameLst>
                                      </p:cBhvr>
                                      <p:to>
                                        <p:strVal val="visible"/>
                                      </p:to>
                                    </p:set>
                                    <p:animEffect transition="in" filter="circle(in)">
                                      <p:cBhvr>
                                        <p:cTn id="55" dur="2000"/>
                                        <p:tgtEl>
                                          <p:spTgt spid="92"/>
                                        </p:tgtEl>
                                      </p:cBhvr>
                                    </p:animEffect>
                                  </p:childTnLst>
                                </p:cTn>
                              </p:par>
                              <p:par>
                                <p:cTn id="56" presetID="6" presetClass="entr" presetSubtype="16" fill="hold" nodeType="with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circle(in)">
                                      <p:cBhvr>
                                        <p:cTn id="58" dur="2000"/>
                                        <p:tgtEl>
                                          <p:spTgt spid="93"/>
                                        </p:tgtEl>
                                      </p:cBhvr>
                                    </p:animEffect>
                                  </p:childTnLst>
                                </p:cTn>
                              </p:par>
                              <p:par>
                                <p:cTn id="59" presetID="6" presetClass="entr" presetSubtype="16" fill="hold" nodeType="with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circle(in)">
                                      <p:cBhvr>
                                        <p:cTn id="61" dur="2000"/>
                                        <p:tgtEl>
                                          <p:spTgt spid="94"/>
                                        </p:tgtEl>
                                      </p:cBhvr>
                                    </p:animEffect>
                                  </p:childTnLst>
                                </p:cTn>
                              </p:par>
                              <p:par>
                                <p:cTn id="62" presetID="6" presetClass="entr" presetSubtype="16"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circle(in)">
                                      <p:cBhvr>
                                        <p:cTn id="64" dur="2000"/>
                                        <p:tgtEl>
                                          <p:spTgt spid="95"/>
                                        </p:tgtEl>
                                      </p:cBhvr>
                                    </p:animEffect>
                                  </p:childTnLst>
                                </p:cTn>
                              </p:par>
                              <p:par>
                                <p:cTn id="65" presetID="6" presetClass="entr" presetSubtype="16"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circle(in)">
                                      <p:cBhvr>
                                        <p:cTn id="67" dur="2000"/>
                                        <p:tgtEl>
                                          <p:spTgt spid="96"/>
                                        </p:tgtEl>
                                      </p:cBhvr>
                                    </p:animEffect>
                                  </p:childTnLst>
                                </p:cTn>
                              </p:par>
                              <p:par>
                                <p:cTn id="68" presetID="6" presetClass="entr" presetSubtype="16" fill="hold" grpId="0"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circle(in)">
                                      <p:cBhvr>
                                        <p:cTn id="70" dur="2000"/>
                                        <p:tgtEl>
                                          <p:spTgt spid="45"/>
                                        </p:tgtEl>
                                      </p:cBhvr>
                                    </p:animEffect>
                                  </p:childTnLst>
                                </p:cTn>
                              </p:par>
                              <p:par>
                                <p:cTn id="71" presetID="6" presetClass="entr" presetSubtype="16"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circle(in)">
                                      <p:cBhvr>
                                        <p:cTn id="73" dur="2000"/>
                                        <p:tgtEl>
                                          <p:spTgt spid="46"/>
                                        </p:tgtEl>
                                      </p:cBhvr>
                                    </p:animEffect>
                                  </p:childTnLst>
                                </p:cTn>
                              </p:par>
                              <p:par>
                                <p:cTn id="74" presetID="6" presetClass="entr" presetSubtype="16" fill="hold" nodeType="with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circle(in)">
                                      <p:cBhvr>
                                        <p:cTn id="76" dur="2000"/>
                                        <p:tgtEl>
                                          <p:spTgt spid="4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98"/>
                                        </p:tgtEl>
                                        <p:attrNameLst>
                                          <p:attrName>style.visibility</p:attrName>
                                        </p:attrNameLst>
                                      </p:cBhvr>
                                      <p:to>
                                        <p:strVal val="visible"/>
                                      </p:to>
                                    </p:set>
                                    <p:animEffect transition="in" filter="fade">
                                      <p:cBhvr>
                                        <p:cTn id="81" dur="500"/>
                                        <p:tgtEl>
                                          <p:spTgt spid="9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7"/>
                                        </p:tgtEl>
                                        <p:attrNameLst>
                                          <p:attrName>style.visibility</p:attrName>
                                        </p:attrNameLst>
                                      </p:cBhvr>
                                      <p:to>
                                        <p:strVal val="visible"/>
                                      </p:to>
                                    </p:set>
                                    <p:animEffect transition="in" filter="fade">
                                      <p:cBhvr>
                                        <p:cTn id="84" dur="500"/>
                                        <p:tgtEl>
                                          <p:spTgt spid="9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99"/>
                                        </p:tgtEl>
                                        <p:attrNameLst>
                                          <p:attrName>style.visibility</p:attrName>
                                        </p:attrNameLst>
                                      </p:cBhvr>
                                      <p:to>
                                        <p:strVal val="visible"/>
                                      </p:to>
                                    </p:set>
                                    <p:animEffect transition="in" filter="fade">
                                      <p:cBhvr>
                                        <p:cTn id="89" dur="500"/>
                                        <p:tgtEl>
                                          <p:spTgt spid="9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fade">
                                      <p:cBhvr>
                                        <p:cTn id="94" dur="500"/>
                                        <p:tgtEl>
                                          <p:spTgt spid="14"/>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70"/>
                                        </p:tgtEl>
                                        <p:attrNameLst>
                                          <p:attrName>style.visibility</p:attrName>
                                        </p:attrNameLst>
                                      </p:cBhvr>
                                      <p:to>
                                        <p:strVal val="visible"/>
                                      </p:to>
                                    </p:set>
                                    <p:animEffect transition="in" filter="fade">
                                      <p:cBhvr>
                                        <p:cTn id="99" dur="500"/>
                                        <p:tgtEl>
                                          <p:spTgt spid="7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500"/>
                                        <p:tgtEl>
                                          <p:spTgt spid="4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500"/>
                                        <p:tgtEl>
                                          <p:spTgt spid="4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fade">
                                      <p:cBhvr>
                                        <p:cTn id="112" dur="500"/>
                                        <p:tgtEl>
                                          <p:spTgt spid="1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5"/>
                                        </p:tgtEl>
                                        <p:attrNameLst>
                                          <p:attrName>style.visibility</p:attrName>
                                        </p:attrNameLst>
                                      </p:cBhvr>
                                      <p:to>
                                        <p:strVal val="visible"/>
                                      </p:to>
                                    </p:set>
                                    <p:animEffect transition="in" filter="fade">
                                      <p:cBhvr>
                                        <p:cTn id="117" dur="500"/>
                                        <p:tgtEl>
                                          <p:spTgt spid="1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7"/>
                                        </p:tgtEl>
                                        <p:attrNameLst>
                                          <p:attrName>style.visibility</p:attrName>
                                        </p:attrNameLst>
                                      </p:cBhvr>
                                      <p:to>
                                        <p:strVal val="visible"/>
                                      </p:to>
                                    </p:set>
                                    <p:animEffect transition="in" filter="fade">
                                      <p:cBhvr>
                                        <p:cTn id="1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67" grpId="0"/>
      <p:bldP spid="76" grpId="0"/>
      <p:bldP spid="77" grpId="0" animBg="1"/>
      <p:bldP spid="78" grpId="0" animBg="1"/>
      <p:bldP spid="79" grpId="0" animBg="1"/>
      <p:bldP spid="80" grpId="0"/>
      <p:bldP spid="83" grpId="0"/>
      <p:bldP spid="84" grpId="0" animBg="1"/>
      <p:bldP spid="85" grpId="0" animBg="1"/>
      <p:bldP spid="86" grpId="0" animBg="1"/>
      <p:bldP spid="87" grpId="0"/>
      <p:bldP spid="99" grpId="0" animBg="1"/>
      <p:bldP spid="45" grpId="0" animBg="1"/>
      <p:bldP spid="98" grpId="0" animBg="1"/>
      <p:bldP spid="97" grpId="0" animBg="1"/>
      <p:bldP spid="14" grpId="0" animBg="1"/>
      <p:bldP spid="15" grpId="0"/>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208" y="419365"/>
            <a:ext cx="394168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图像识别面临挑战</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1293877" y="1434070"/>
            <a:ext cx="5343035" cy="546753"/>
          </a:xfrm>
          <a:prstGeom prst="rect">
            <a:avLst/>
          </a:prstGeom>
        </p:spPr>
        <p:txBody>
          <a:bodyPr wrap="square">
            <a:spAutoFit/>
          </a:bodyPr>
          <a:lstStyle/>
          <a:p>
            <a:pPr lvl="0">
              <a:lnSpc>
                <a:spcPct val="125000"/>
              </a:lnSpc>
            </a:pPr>
            <a:r>
              <a:rPr kumimoji="0" lang="zh-CN" altLang="en-US" sz="2600" b="1" i="0" u="none" strike="noStrike" kern="1200" cap="none" spc="0" normalizeH="0" baseline="0" noProof="0" dirty="0" smtClean="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rPr>
              <a:t>语义鸿沟</a:t>
            </a:r>
            <a:r>
              <a:rPr kumimoji="0" lang="en-US" altLang="zh-CN" sz="2600" b="1" i="0" u="none" strike="noStrike" kern="1200" cap="none" spc="0" normalizeH="0" baseline="0" noProof="0" dirty="0" smtClean="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Semantic Gap</a:t>
            </a:r>
            <a:r>
              <a:rPr kumimoji="0" lang="en-US" altLang="zh-CN" sz="2600" b="1" i="0" u="none" strike="noStrike" kern="1200" cap="none" spc="0" normalizeH="0" baseline="0" noProof="0" dirty="0" smtClean="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600" b="1" i="0" u="none" strike="noStrike" kern="1200" cap="none" spc="0" normalizeH="0" baseline="0" noProof="0" dirty="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rPr>
              <a:t>现象 </a:t>
            </a:r>
          </a:p>
        </p:txBody>
      </p:sp>
      <p:sp>
        <p:nvSpPr>
          <p:cNvPr id="4" name="矩形 3"/>
          <p:cNvSpPr/>
          <p:nvPr/>
        </p:nvSpPr>
        <p:spPr>
          <a:xfrm>
            <a:off x="793919" y="2043315"/>
            <a:ext cx="10689244" cy="1374735"/>
          </a:xfrm>
          <a:prstGeom prst="rect">
            <a:avLst/>
          </a:prstGeom>
        </p:spPr>
        <p:txBody>
          <a:bodyPr wrap="square">
            <a:spAutoFit/>
          </a:bodyPr>
          <a:lstStyle/>
          <a:p>
            <a:pPr marL="457200" lvl="0" indent="-457200">
              <a:lnSpc>
                <a:spcPct val="125000"/>
              </a:lnSpc>
              <a:buFont typeface="Wingdings" panose="05000000000000000000" pitchFamily="2" charset="2"/>
              <a:buChar char="u"/>
            </a:pPr>
            <a:r>
              <a:rPr lang="en-US" altLang="zh-CN" sz="2000" b="1" dirty="0" smtClean="0">
                <a:solidFill>
                  <a:srgbClr val="CC0099"/>
                </a:solidFill>
                <a:latin typeface="微软雅黑" panose="020B0503020204020204" pitchFamily="34" charset="-122"/>
                <a:ea typeface="微软雅黑" panose="020B0503020204020204" pitchFamily="34" charset="-122"/>
              </a:rPr>
              <a:t>Semantic Gap: </a:t>
            </a:r>
            <a:r>
              <a:rPr lang="en-US" altLang="zh-CN" sz="2000" dirty="0" smtClean="0">
                <a:solidFill>
                  <a:srgbClr val="CC0099"/>
                </a:solidFill>
                <a:latin typeface="微软雅黑" panose="020B0503020204020204" pitchFamily="34" charset="-122"/>
                <a:ea typeface="微软雅黑" panose="020B0503020204020204" pitchFamily="34" charset="-122"/>
              </a:rPr>
              <a:t>the gap between </a:t>
            </a:r>
            <a:r>
              <a:rPr lang="en-US" altLang="zh-CN" sz="2000" b="1" dirty="0" smtClean="0">
                <a:solidFill>
                  <a:srgbClr val="CC0099"/>
                </a:solidFill>
                <a:latin typeface="微软雅黑" panose="020B0503020204020204" pitchFamily="34" charset="-122"/>
                <a:ea typeface="微软雅黑" panose="020B0503020204020204" pitchFamily="34" charset="-122"/>
              </a:rPr>
              <a:t>low-level visual features </a:t>
            </a:r>
            <a:r>
              <a:rPr lang="en-US" altLang="zh-CN" sz="2000" dirty="0" smtClean="0">
                <a:solidFill>
                  <a:srgbClr val="CC0099"/>
                </a:solidFill>
                <a:latin typeface="微软雅黑" panose="020B0503020204020204" pitchFamily="34" charset="-122"/>
                <a:ea typeface="微软雅黑" panose="020B0503020204020204" pitchFamily="34" charset="-122"/>
              </a:rPr>
              <a:t>and </a:t>
            </a:r>
            <a:r>
              <a:rPr lang="en-US" altLang="zh-CN" sz="2000" b="1" dirty="0" smtClean="0">
                <a:solidFill>
                  <a:srgbClr val="CC0099"/>
                </a:solidFill>
                <a:latin typeface="微软雅黑" panose="020B0503020204020204" pitchFamily="34" charset="-122"/>
                <a:ea typeface="微软雅黑" panose="020B0503020204020204" pitchFamily="34" charset="-122"/>
              </a:rPr>
              <a:t>high-level concepts</a:t>
            </a:r>
            <a:r>
              <a:rPr lang="zh-CN" altLang="en-US" sz="2000" b="1" dirty="0" smtClean="0">
                <a:solidFill>
                  <a:srgbClr val="CC0099"/>
                </a:solidFill>
                <a:latin typeface="微软雅黑" panose="020B0503020204020204" pitchFamily="34" charset="-122"/>
                <a:ea typeface="微软雅黑" panose="020B0503020204020204" pitchFamily="34" charset="-122"/>
              </a:rPr>
              <a:t>（图像的底层视觉特性和高层语义概念之间的鸿沟）</a:t>
            </a:r>
            <a:endParaRPr kumimoji="0" lang="en-US" altLang="zh-CN" sz="2000" b="1" i="0" u="none" strike="noStrike" kern="1200" cap="none" spc="0" normalizeH="0" baseline="0" noProof="0" dirty="0" smtClean="0">
              <a:ln>
                <a:noFill/>
              </a:ln>
              <a:solidFill>
                <a:srgbClr val="CC0099"/>
              </a:solidFill>
              <a:effectLst/>
              <a:uLnTx/>
              <a:uFillTx/>
              <a:latin typeface="微软雅黑" panose="020B0503020204020204" pitchFamily="34" charset="-122"/>
              <a:ea typeface="微软雅黑" panose="020B0503020204020204" pitchFamily="34" charset="-122"/>
            </a:endParaRPr>
          </a:p>
          <a:p>
            <a:pPr marL="914400" lvl="1" indent="-457200">
              <a:lnSpc>
                <a:spcPct val="125000"/>
              </a:lnSpc>
              <a:spcBef>
                <a:spcPts val="1000"/>
              </a:spcBef>
              <a:buFont typeface="Wingdings" panose="05000000000000000000" pitchFamily="2" charset="2"/>
              <a:buChar char="Ø"/>
            </a:pPr>
            <a:r>
              <a:rPr lang="zh-CN" altLang="en-US" sz="2000" dirty="0" smtClean="0">
                <a:solidFill>
                  <a:prstClr val="black"/>
                </a:solidFill>
                <a:latin typeface="微软雅黑" panose="020B0503020204020204" pitchFamily="34" charset="-122"/>
                <a:ea typeface="微软雅黑" panose="020B0503020204020204" pitchFamily="34" charset="-122"/>
              </a:rPr>
              <a:t>例如：相似的视觉特性</a:t>
            </a:r>
            <a:r>
              <a:rPr lang="en-US" altLang="zh-CN" sz="2000" dirty="0" smtClean="0">
                <a:solidFill>
                  <a:prstClr val="black"/>
                </a:solidFill>
                <a:latin typeface="微软雅黑" panose="020B0503020204020204" pitchFamily="34" charset="-122"/>
                <a:ea typeface="微软雅黑" panose="020B0503020204020204" pitchFamily="34" charset="-122"/>
              </a:rPr>
              <a:t>(color, texture, shape</a:t>
            </a:r>
            <a:r>
              <a:rPr lang="zh-CN" altLang="en-US" sz="2000" dirty="0" smtClean="0">
                <a:solidFill>
                  <a:prstClr val="black"/>
                </a:solidFill>
                <a:latin typeface="微软雅黑" panose="020B0503020204020204" pitchFamily="34" charset="-122"/>
                <a:ea typeface="微软雅黑" panose="020B0503020204020204" pitchFamily="34" charset="-122"/>
              </a:rPr>
              <a:t>，</a:t>
            </a:r>
            <a:r>
              <a:rPr lang="en-US" altLang="zh-CN" sz="2000" dirty="0" smtClean="0">
                <a:solidFill>
                  <a:prstClr val="black"/>
                </a:solidFill>
                <a:latin typeface="微软雅黑" panose="020B0503020204020204" pitchFamily="34" charset="-122"/>
                <a:ea typeface="微软雅黑" panose="020B0503020204020204" pitchFamily="34" charset="-122"/>
              </a:rPr>
              <a:t>…) ,</a:t>
            </a:r>
            <a:r>
              <a:rPr lang="zh-CN" altLang="en-US" sz="2000" dirty="0" smtClean="0">
                <a:solidFill>
                  <a:prstClr val="black"/>
                </a:solidFill>
                <a:latin typeface="微软雅黑" panose="020B0503020204020204" pitchFamily="34" charset="-122"/>
                <a:ea typeface="微软雅黑" panose="020B0503020204020204" pitchFamily="34" charset="-122"/>
              </a:rPr>
              <a:t>不同的语义概念</a:t>
            </a:r>
            <a:endParaRPr lang="en-US" altLang="zh-CN" sz="2000" dirty="0">
              <a:solidFill>
                <a:prstClr val="black"/>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pic>
        <p:nvPicPr>
          <p:cNvPr id="9" name="Picture 1"/>
          <p:cNvPicPr>
            <a:picLocks noChangeAspect="1" noChangeArrowheads="1"/>
          </p:cNvPicPr>
          <p:nvPr/>
        </p:nvPicPr>
        <p:blipFill>
          <a:blip r:embed="rId3" cstate="print"/>
          <a:srcRect/>
          <a:stretch>
            <a:fillRect/>
          </a:stretch>
        </p:blipFill>
        <p:spPr bwMode="auto">
          <a:xfrm>
            <a:off x="904393" y="3924756"/>
            <a:ext cx="1697331" cy="2160240"/>
          </a:xfrm>
          <a:prstGeom prst="rect">
            <a:avLst/>
          </a:prstGeom>
          <a:noFill/>
          <a:ln w="9525">
            <a:noFill/>
            <a:miter lim="800000"/>
            <a:headEnd/>
            <a:tailEnd/>
          </a:ln>
          <a:effectLst/>
        </p:spPr>
      </p:pic>
      <p:pic>
        <p:nvPicPr>
          <p:cNvPr id="10" name="Picture 2"/>
          <p:cNvPicPr>
            <a:picLocks noChangeAspect="1" noChangeArrowheads="1"/>
          </p:cNvPicPr>
          <p:nvPr/>
        </p:nvPicPr>
        <p:blipFill>
          <a:blip r:embed="rId4" cstate="print"/>
          <a:srcRect/>
          <a:stretch>
            <a:fillRect/>
          </a:stretch>
        </p:blipFill>
        <p:spPr bwMode="auto">
          <a:xfrm>
            <a:off x="4250197" y="3950783"/>
            <a:ext cx="1761749" cy="2186267"/>
          </a:xfrm>
          <a:prstGeom prst="rect">
            <a:avLst/>
          </a:prstGeom>
          <a:noFill/>
          <a:ln w="9525">
            <a:noFill/>
            <a:miter lim="800000"/>
            <a:headEnd/>
            <a:tailEnd/>
          </a:ln>
          <a:effectLst/>
        </p:spPr>
      </p:pic>
      <p:pic>
        <p:nvPicPr>
          <p:cNvPr id="11" name="Picture 2"/>
          <p:cNvPicPr>
            <a:picLocks noChangeAspect="1" noChangeArrowheads="1"/>
          </p:cNvPicPr>
          <p:nvPr/>
        </p:nvPicPr>
        <p:blipFill>
          <a:blip r:embed="rId5" cstate="print"/>
          <a:srcRect/>
          <a:stretch>
            <a:fillRect/>
          </a:stretch>
        </p:blipFill>
        <p:spPr bwMode="auto">
          <a:xfrm rot="16200000">
            <a:off x="3281517" y="4275814"/>
            <a:ext cx="288887" cy="1484148"/>
          </a:xfrm>
          <a:prstGeom prst="rect">
            <a:avLst/>
          </a:prstGeom>
          <a:noFill/>
          <a:ln w="9525">
            <a:noFill/>
            <a:miter lim="800000"/>
            <a:headEnd/>
            <a:tailEnd/>
          </a:ln>
        </p:spPr>
      </p:pic>
      <p:pic>
        <p:nvPicPr>
          <p:cNvPr id="12" name="Picture 4" descr="http://img109.imageshack.us/img109/8545/imagen16m.jpg"/>
          <p:cNvPicPr>
            <a:picLocks noChangeAspect="1" noChangeArrowheads="1"/>
          </p:cNvPicPr>
          <p:nvPr/>
        </p:nvPicPr>
        <p:blipFill>
          <a:blip r:embed="rId6" cstate="print"/>
          <a:srcRect/>
          <a:stretch>
            <a:fillRect/>
          </a:stretch>
        </p:blipFill>
        <p:spPr bwMode="auto">
          <a:xfrm>
            <a:off x="6305566" y="3950783"/>
            <a:ext cx="2514819" cy="1674186"/>
          </a:xfrm>
          <a:prstGeom prst="rect">
            <a:avLst/>
          </a:prstGeom>
          <a:noFill/>
        </p:spPr>
      </p:pic>
      <p:pic>
        <p:nvPicPr>
          <p:cNvPr id="13" name="Picture 6" descr="http://www.nasha.lv/newsimages/image-17-b6248ea8589781694e19415a65a874d1.jpg"/>
          <p:cNvPicPr>
            <a:picLocks noChangeAspect="1" noChangeArrowheads="1"/>
          </p:cNvPicPr>
          <p:nvPr/>
        </p:nvPicPr>
        <p:blipFill>
          <a:blip r:embed="rId7" cstate="print"/>
          <a:srcRect/>
          <a:stretch>
            <a:fillRect/>
          </a:stretch>
        </p:blipFill>
        <p:spPr bwMode="auto">
          <a:xfrm>
            <a:off x="8885465" y="3950783"/>
            <a:ext cx="2419961" cy="1674186"/>
          </a:xfrm>
          <a:prstGeom prst="rect">
            <a:avLst/>
          </a:prstGeom>
          <a:noFill/>
        </p:spPr>
      </p:pic>
    </p:spTree>
    <p:extLst>
      <p:ext uri="{BB962C8B-B14F-4D97-AF65-F5344CB8AC3E}">
        <p14:creationId xmlns:p14="http://schemas.microsoft.com/office/powerpoint/2010/main" val="421689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任意多边形 54"/>
          <p:cNvSpPr/>
          <p:nvPr/>
        </p:nvSpPr>
        <p:spPr>
          <a:xfrm>
            <a:off x="1732852" y="2004641"/>
            <a:ext cx="7766333" cy="3938434"/>
          </a:xfrm>
          <a:custGeom>
            <a:avLst/>
            <a:gdLst>
              <a:gd name="connsiteX0" fmla="*/ 0 w 7766333"/>
              <a:gd name="connsiteY0" fmla="*/ 300589 h 2929560"/>
              <a:gd name="connsiteX1" fmla="*/ 393700 w 7766333"/>
              <a:gd name="connsiteY1" fmla="*/ 1075289 h 2929560"/>
              <a:gd name="connsiteX2" fmla="*/ 393700 w 7766333"/>
              <a:gd name="connsiteY2" fmla="*/ 1075289 h 2929560"/>
              <a:gd name="connsiteX3" fmla="*/ 1371600 w 7766333"/>
              <a:gd name="connsiteY3" fmla="*/ 2040489 h 2929560"/>
              <a:gd name="connsiteX4" fmla="*/ 2933700 w 7766333"/>
              <a:gd name="connsiteY4" fmla="*/ 2142089 h 2929560"/>
              <a:gd name="connsiteX5" fmla="*/ 3987800 w 7766333"/>
              <a:gd name="connsiteY5" fmla="*/ 2510389 h 2929560"/>
              <a:gd name="connsiteX6" fmla="*/ 4737100 w 7766333"/>
              <a:gd name="connsiteY6" fmla="*/ 1938889 h 2929560"/>
              <a:gd name="connsiteX7" fmla="*/ 5435600 w 7766333"/>
              <a:gd name="connsiteY7" fmla="*/ 2027789 h 2929560"/>
              <a:gd name="connsiteX8" fmla="*/ 6426200 w 7766333"/>
              <a:gd name="connsiteY8" fmla="*/ 2929489 h 2929560"/>
              <a:gd name="connsiteX9" fmla="*/ 7175500 w 7766333"/>
              <a:gd name="connsiteY9" fmla="*/ 2065889 h 2929560"/>
              <a:gd name="connsiteX10" fmla="*/ 7696200 w 7766333"/>
              <a:gd name="connsiteY10" fmla="*/ 224389 h 2929560"/>
              <a:gd name="connsiteX11" fmla="*/ 7747000 w 7766333"/>
              <a:gd name="connsiteY11" fmla="*/ 97389 h 292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66333" h="2929560">
                <a:moveTo>
                  <a:pt x="0" y="300589"/>
                </a:moveTo>
                <a:lnTo>
                  <a:pt x="393700" y="1075289"/>
                </a:lnTo>
                <a:lnTo>
                  <a:pt x="393700" y="1075289"/>
                </a:lnTo>
                <a:cubicBezTo>
                  <a:pt x="556683" y="1236156"/>
                  <a:pt x="948267" y="1862689"/>
                  <a:pt x="1371600" y="2040489"/>
                </a:cubicBezTo>
                <a:cubicBezTo>
                  <a:pt x="1794933" y="2218289"/>
                  <a:pt x="2497667" y="2063772"/>
                  <a:pt x="2933700" y="2142089"/>
                </a:cubicBezTo>
                <a:cubicBezTo>
                  <a:pt x="3369733" y="2220406"/>
                  <a:pt x="3687233" y="2544256"/>
                  <a:pt x="3987800" y="2510389"/>
                </a:cubicBezTo>
                <a:cubicBezTo>
                  <a:pt x="4288367" y="2476522"/>
                  <a:pt x="4495800" y="2019322"/>
                  <a:pt x="4737100" y="1938889"/>
                </a:cubicBezTo>
                <a:cubicBezTo>
                  <a:pt x="4978400" y="1858456"/>
                  <a:pt x="5154083" y="1862689"/>
                  <a:pt x="5435600" y="2027789"/>
                </a:cubicBezTo>
                <a:cubicBezTo>
                  <a:pt x="5717117" y="2192889"/>
                  <a:pt x="6136217" y="2923139"/>
                  <a:pt x="6426200" y="2929489"/>
                </a:cubicBezTo>
                <a:cubicBezTo>
                  <a:pt x="6716183" y="2935839"/>
                  <a:pt x="6963833" y="2516739"/>
                  <a:pt x="7175500" y="2065889"/>
                </a:cubicBezTo>
                <a:cubicBezTo>
                  <a:pt x="7387167" y="1615039"/>
                  <a:pt x="7600950" y="552472"/>
                  <a:pt x="7696200" y="224389"/>
                </a:cubicBezTo>
                <a:cubicBezTo>
                  <a:pt x="7791450" y="-103694"/>
                  <a:pt x="7769225" y="-3153"/>
                  <a:pt x="7747000" y="97389"/>
                </a:cubicBez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496948" y="400051"/>
            <a:ext cx="22530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black"/>
                </a:solidFill>
                <a:latin typeface="微软雅黑" panose="020B0503020204020204" pitchFamily="34" charset="-122"/>
                <a:ea typeface="微软雅黑" panose="020B0503020204020204" pitchFamily="34" charset="-122"/>
              </a:rPr>
              <a:t>参数</a:t>
            </a: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sp>
        <p:nvSpPr>
          <p:cNvPr id="59" name="矩形 58"/>
          <p:cNvSpPr/>
          <p:nvPr/>
        </p:nvSpPr>
        <p:spPr>
          <a:xfrm>
            <a:off x="1210617" y="1339652"/>
            <a:ext cx="3518889"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cs typeface="+mn-cs"/>
              </a:rPr>
              <a:t>梯度下降法</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p:txBody>
      </p:sp>
      <p:cxnSp>
        <p:nvCxnSpPr>
          <p:cNvPr id="19" name="直線接點 42"/>
          <p:cNvCxnSpPr>
            <a:stCxn id="52" idx="4"/>
          </p:cNvCxnSpPr>
          <p:nvPr/>
        </p:nvCxnSpPr>
        <p:spPr>
          <a:xfrm flipH="1">
            <a:off x="8141880" y="6018640"/>
            <a:ext cx="3246" cy="19451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線接點 41"/>
          <p:cNvCxnSpPr>
            <a:stCxn id="51" idx="4"/>
            <a:endCxn id="44" idx="0"/>
          </p:cNvCxnSpPr>
          <p:nvPr/>
        </p:nvCxnSpPr>
        <p:spPr>
          <a:xfrm>
            <a:off x="5331324" y="5312005"/>
            <a:ext cx="10780" cy="773503"/>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接點 40"/>
          <p:cNvCxnSpPr>
            <a:stCxn id="49" idx="4"/>
            <a:endCxn id="43" idx="0"/>
          </p:cNvCxnSpPr>
          <p:nvPr/>
        </p:nvCxnSpPr>
        <p:spPr>
          <a:xfrm>
            <a:off x="3606525" y="4962058"/>
            <a:ext cx="7113" cy="1147898"/>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線接點 6"/>
          <p:cNvCxnSpPr>
            <a:stCxn id="33" idx="4"/>
          </p:cNvCxnSpPr>
          <p:nvPr/>
        </p:nvCxnSpPr>
        <p:spPr>
          <a:xfrm flipH="1">
            <a:off x="2101709" y="3479460"/>
            <a:ext cx="6210" cy="263376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線單箭頭接點 26"/>
          <p:cNvCxnSpPr/>
          <p:nvPr/>
        </p:nvCxnSpPr>
        <p:spPr>
          <a:xfrm>
            <a:off x="2209768" y="6082002"/>
            <a:ext cx="676977" cy="0"/>
          </a:xfrm>
          <a:prstGeom prst="straightConnector1">
            <a:avLst/>
          </a:prstGeom>
          <a:ln w="63500">
            <a:solidFill>
              <a:srgbClr val="51756B"/>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4"/>
          <p:cNvCxnSpPr/>
          <p:nvPr/>
        </p:nvCxnSpPr>
        <p:spPr>
          <a:xfrm>
            <a:off x="1210617" y="6223714"/>
            <a:ext cx="84280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13"/>
          <p:cNvCxnSpPr/>
          <p:nvPr/>
        </p:nvCxnSpPr>
        <p:spPr>
          <a:xfrm flipV="1">
            <a:off x="1628849" y="2070072"/>
            <a:ext cx="0" cy="4362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9"/>
          <p:cNvSpPr txBox="1"/>
          <p:nvPr/>
        </p:nvSpPr>
        <p:spPr>
          <a:xfrm>
            <a:off x="1579984" y="1980232"/>
            <a:ext cx="968272" cy="400110"/>
          </a:xfrm>
          <a:prstGeom prst="rect">
            <a:avLst/>
          </a:prstGeom>
          <a:noFill/>
        </p:spPr>
        <p:txBody>
          <a:bodyPr wrap="square" rtlCol="0">
            <a:spAutoFit/>
          </a:bodyPr>
          <a:lstStyle/>
          <a:p>
            <a:pPr algn="ctr"/>
            <a:r>
              <a:rPr lang="zh-CN" altLang="en-US" sz="2000" dirty="0" smtClean="0">
                <a:latin typeface="微软雅黑" panose="020B0503020204020204" pitchFamily="34" charset="-122"/>
                <a:ea typeface="微软雅黑" panose="020B0503020204020204" pitchFamily="34" charset="-122"/>
              </a:rPr>
              <a:t>总损失</a:t>
            </a:r>
            <a:endParaRPr lang="zh-TW" altLang="en-US" sz="2000" dirty="0">
              <a:latin typeface="微软雅黑" panose="020B0503020204020204" pitchFamily="34" charset="-122"/>
              <a:ea typeface="微软雅黑" panose="020B0503020204020204" pitchFamily="34" charset="-122"/>
            </a:endParaRPr>
          </a:p>
        </p:txBody>
      </p:sp>
      <p:sp>
        <p:nvSpPr>
          <p:cNvPr id="30" name="文字方塊 16"/>
          <p:cNvSpPr txBox="1"/>
          <p:nvPr/>
        </p:nvSpPr>
        <p:spPr>
          <a:xfrm>
            <a:off x="4673092" y="6397547"/>
            <a:ext cx="5195774" cy="400110"/>
          </a:xfrm>
          <a:prstGeom prst="rect">
            <a:avLst/>
          </a:prstGeom>
          <a:noFill/>
        </p:spPr>
        <p:txBody>
          <a:bodyPr wrap="square" rtlCol="0">
            <a:spAutoFit/>
          </a:bodyPr>
          <a:lstStyle/>
          <a:p>
            <a:pPr algn="ctr"/>
            <a:r>
              <a:rPr lang="zh-CN" altLang="en-US" sz="2000" dirty="0" smtClean="0">
                <a:latin typeface="微软雅黑" panose="020B0503020204020204" pitchFamily="34" charset="-122"/>
                <a:ea typeface="微软雅黑" panose="020B0503020204020204" pitchFamily="34" charset="-122"/>
              </a:rPr>
              <a:t>神经网络参数</a:t>
            </a:r>
            <a:r>
              <a:rPr lang="en-US" altLang="zh-TW" sz="2000" dirty="0" smtClean="0">
                <a:latin typeface="微软雅黑" panose="020B0503020204020204" pitchFamily="34" charset="-122"/>
                <a:ea typeface="微软雅黑" panose="020B0503020204020204" pitchFamily="34" charset="-122"/>
              </a:rPr>
              <a:t>w</a:t>
            </a:r>
            <a:endParaRPr lang="zh-TW" altLang="en-US" sz="2000" dirty="0">
              <a:latin typeface="微软雅黑" panose="020B0503020204020204" pitchFamily="34" charset="-122"/>
              <a:ea typeface="微软雅黑" panose="020B0503020204020204" pitchFamily="34" charset="-122"/>
            </a:endParaRPr>
          </a:p>
        </p:txBody>
      </p:sp>
      <p:sp>
        <p:nvSpPr>
          <p:cNvPr id="31" name="文字方塊 10"/>
          <p:cNvSpPr txBox="1"/>
          <p:nvPr/>
        </p:nvSpPr>
        <p:spPr>
          <a:xfrm>
            <a:off x="2922315" y="2510666"/>
            <a:ext cx="2549506" cy="400110"/>
          </a:xfrm>
          <a:prstGeom prst="rect">
            <a:avLst/>
          </a:prstGeom>
          <a:solidFill>
            <a:srgbClr val="B0E8B9"/>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zh-CN" altLang="en-US" sz="2000" dirty="0" smtClean="0">
                <a:latin typeface="微软雅黑" panose="020B0503020204020204" pitchFamily="34" charset="-122"/>
                <a:ea typeface="微软雅黑" panose="020B0503020204020204" pitchFamily="34" charset="-122"/>
              </a:rPr>
              <a:t>初始值下的总损失</a:t>
            </a:r>
            <a:endParaRPr lang="zh-TW" altLang="en-US" sz="2000" dirty="0">
              <a:latin typeface="微软雅黑" panose="020B0503020204020204" pitchFamily="34" charset="-122"/>
              <a:ea typeface="微软雅黑" panose="020B0503020204020204" pitchFamily="34" charset="-122"/>
            </a:endParaRPr>
          </a:p>
        </p:txBody>
      </p:sp>
      <p:sp>
        <p:nvSpPr>
          <p:cNvPr id="32" name="文字方塊 21"/>
          <p:cNvSpPr txBox="1"/>
          <p:nvPr/>
        </p:nvSpPr>
        <p:spPr>
          <a:xfrm>
            <a:off x="7175290" y="4214148"/>
            <a:ext cx="1730944" cy="400110"/>
          </a:xfrm>
          <a:prstGeom prst="rect">
            <a:avLst/>
          </a:prstGeom>
          <a:solidFill>
            <a:srgbClr val="F6B89D"/>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总损失值最小</a:t>
            </a:r>
            <a:endParaRPr lang="zh-TW" altLang="en-US" sz="2000" dirty="0">
              <a:latin typeface="微软雅黑" panose="020B0503020204020204" pitchFamily="34" charset="-122"/>
              <a:ea typeface="微软雅黑" panose="020B0503020204020204" pitchFamily="34" charset="-122"/>
            </a:endParaRPr>
          </a:p>
        </p:txBody>
      </p:sp>
      <p:sp>
        <p:nvSpPr>
          <p:cNvPr id="36" name="文字方塊 32"/>
          <p:cNvSpPr txBox="1"/>
          <p:nvPr/>
        </p:nvSpPr>
        <p:spPr>
          <a:xfrm>
            <a:off x="3263981" y="3438162"/>
            <a:ext cx="2212075" cy="400110"/>
          </a:xfrm>
          <a:prstGeom prst="rect">
            <a:avLst/>
          </a:prstGeom>
          <a:solidFill>
            <a:srgbClr val="6EBF96"/>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sz="2000" dirty="0" smtClean="0">
                <a:latin typeface="微软雅黑" panose="020B0503020204020204" pitchFamily="34" charset="-122"/>
                <a:ea typeface="微软雅黑" panose="020B0503020204020204" pitchFamily="34" charset="-122"/>
              </a:rPr>
              <a:t>总损失变小</a:t>
            </a:r>
            <a:endParaRPr lang="zh-TW" altLang="en-US" sz="2000" dirty="0">
              <a:latin typeface="微软雅黑" panose="020B0503020204020204" pitchFamily="34" charset="-122"/>
              <a:ea typeface="微软雅黑" panose="020B0503020204020204" pitchFamily="34" charset="-122"/>
            </a:endParaRPr>
          </a:p>
        </p:txBody>
      </p:sp>
      <p:cxnSp>
        <p:nvCxnSpPr>
          <p:cNvPr id="37" name="直線單箭頭接點 33"/>
          <p:cNvCxnSpPr/>
          <p:nvPr/>
        </p:nvCxnSpPr>
        <p:spPr>
          <a:xfrm flipH="1" flipV="1">
            <a:off x="8119981" y="4918017"/>
            <a:ext cx="12227" cy="815952"/>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5"/>
          <p:cNvCxnSpPr/>
          <p:nvPr/>
        </p:nvCxnSpPr>
        <p:spPr>
          <a:xfrm flipV="1">
            <a:off x="3607235" y="4000368"/>
            <a:ext cx="6402" cy="69361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6"/>
          <p:cNvCxnSpPr/>
          <p:nvPr/>
        </p:nvCxnSpPr>
        <p:spPr>
          <a:xfrm flipV="1">
            <a:off x="2223234" y="2987410"/>
            <a:ext cx="690532" cy="30172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2" name="橢圓 34"/>
          <p:cNvSpPr/>
          <p:nvPr/>
        </p:nvSpPr>
        <p:spPr>
          <a:xfrm>
            <a:off x="1993651" y="6115655"/>
            <a:ext cx="216117" cy="21611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37"/>
          <p:cNvSpPr/>
          <p:nvPr/>
        </p:nvSpPr>
        <p:spPr>
          <a:xfrm>
            <a:off x="3505579" y="6109956"/>
            <a:ext cx="216117" cy="21611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38"/>
          <p:cNvSpPr/>
          <p:nvPr/>
        </p:nvSpPr>
        <p:spPr>
          <a:xfrm>
            <a:off x="5234045" y="6085508"/>
            <a:ext cx="216117" cy="21611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39"/>
          <p:cNvSpPr/>
          <p:nvPr/>
        </p:nvSpPr>
        <p:spPr>
          <a:xfrm>
            <a:off x="8037323" y="6118814"/>
            <a:ext cx="216117" cy="21611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右箭头 47"/>
          <p:cNvSpPr/>
          <p:nvPr/>
        </p:nvSpPr>
        <p:spPr>
          <a:xfrm>
            <a:off x="1732852" y="5231290"/>
            <a:ext cx="5274334" cy="946634"/>
          </a:xfrm>
          <a:prstGeom prst="rightArrow">
            <a:avLst/>
          </a:prstGeom>
          <a:solidFill>
            <a:srgbClr val="51756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通过调节参数</a:t>
            </a:r>
            <a:r>
              <a:rPr lang="en-US" altLang="zh-CN" dirty="0" smtClean="0">
                <a:latin typeface="微软雅黑" panose="020B0503020204020204" pitchFamily="34" charset="-122"/>
                <a:ea typeface="微软雅黑" panose="020B0503020204020204" pitchFamily="34" charset="-122"/>
              </a:rPr>
              <a:t>w</a:t>
            </a:r>
            <a:r>
              <a:rPr lang="zh-CN" altLang="en-US" dirty="0" smtClean="0">
                <a:latin typeface="微软雅黑" panose="020B0503020204020204" pitchFamily="34" charset="-122"/>
                <a:ea typeface="微软雅黑" panose="020B0503020204020204" pitchFamily="34" charset="-122"/>
              </a:rPr>
              <a:t>，逐步逼近总损失最小值</a:t>
            </a:r>
            <a:endParaRPr lang="zh-CN" altLang="en-US" dirty="0">
              <a:latin typeface="微软雅黑" panose="020B0503020204020204" pitchFamily="34" charset="-122"/>
              <a:ea typeface="微软雅黑" panose="020B0503020204020204" pitchFamily="34" charset="-122"/>
            </a:endParaRPr>
          </a:p>
        </p:txBody>
      </p:sp>
      <p:cxnSp>
        <p:nvCxnSpPr>
          <p:cNvPr id="50" name="直線單箭頭接點 35"/>
          <p:cNvCxnSpPr/>
          <p:nvPr/>
        </p:nvCxnSpPr>
        <p:spPr>
          <a:xfrm flipH="1" flipV="1">
            <a:off x="5330005" y="4052032"/>
            <a:ext cx="12098" cy="91002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2" name="橢圓 20"/>
          <p:cNvSpPr/>
          <p:nvPr/>
        </p:nvSpPr>
        <p:spPr>
          <a:xfrm>
            <a:off x="8037067" y="5791782"/>
            <a:ext cx="216118" cy="22685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20"/>
          <p:cNvSpPr/>
          <p:nvPr/>
        </p:nvSpPr>
        <p:spPr>
          <a:xfrm>
            <a:off x="1999860" y="3252602"/>
            <a:ext cx="216118" cy="22685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20"/>
          <p:cNvSpPr/>
          <p:nvPr/>
        </p:nvSpPr>
        <p:spPr>
          <a:xfrm>
            <a:off x="3498466" y="4735200"/>
            <a:ext cx="216118" cy="22685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橢圓 20"/>
          <p:cNvSpPr/>
          <p:nvPr/>
        </p:nvSpPr>
        <p:spPr>
          <a:xfrm>
            <a:off x="5223265" y="5085147"/>
            <a:ext cx="216118" cy="22685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8609718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8" y="400051"/>
            <a:ext cx="22530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black"/>
                </a:solidFill>
                <a:latin typeface="微软雅黑" panose="020B0503020204020204" pitchFamily="34" charset="-122"/>
                <a:ea typeface="微软雅黑" panose="020B0503020204020204" pitchFamily="34" charset="-122"/>
              </a:rPr>
              <a:t>参数</a:t>
            </a: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9" name="矩形 58"/>
          <p:cNvSpPr/>
          <p:nvPr/>
        </p:nvSpPr>
        <p:spPr>
          <a:xfrm>
            <a:off x="1290940" y="1357896"/>
            <a:ext cx="3518889" cy="553998"/>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梯度下降法</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28" name="文本框 27"/>
          <p:cNvSpPr txBox="1"/>
          <p:nvPr/>
        </p:nvSpPr>
        <p:spPr>
          <a:xfrm>
            <a:off x="1692029" y="5973901"/>
            <a:ext cx="1371657" cy="369332"/>
          </a:xfrm>
          <a:prstGeom prst="rect">
            <a:avLst/>
          </a:prstGeom>
          <a:noFill/>
        </p:spPr>
        <p:txBody>
          <a:bodyPr wrap="square" rtlCol="0">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初始值</a:t>
            </a:r>
            <a:r>
              <a:rPr lang="en-US" altLang="zh-CN" dirty="0" smtClean="0">
                <a:solidFill>
                  <a:srgbClr val="FF0000"/>
                </a:solidFill>
                <a:latin typeface="微软雅黑" panose="020B0503020204020204" pitchFamily="34" charset="-122"/>
                <a:ea typeface="微软雅黑" panose="020B0503020204020204" pitchFamily="34" charset="-122"/>
              </a:rPr>
              <a:t>w</a:t>
            </a:r>
            <a:endParaRPr lang="zh-CN" altLang="en-US" dirty="0">
              <a:solidFill>
                <a:srgbClr val="FF0000"/>
              </a:solidFill>
              <a:latin typeface="微软雅黑" panose="020B0503020204020204" pitchFamily="34" charset="-122"/>
              <a:ea typeface="微软雅黑" panose="020B0503020204020204" pitchFamily="34" charset="-122"/>
            </a:endParaRPr>
          </a:p>
        </p:txBody>
      </p:sp>
      <p:cxnSp>
        <p:nvCxnSpPr>
          <p:cNvPr id="7" name="直線單箭頭接點 27"/>
          <p:cNvCxnSpPr/>
          <p:nvPr/>
        </p:nvCxnSpPr>
        <p:spPr>
          <a:xfrm>
            <a:off x="564527" y="5835036"/>
            <a:ext cx="82811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Object 12"/>
          <p:cNvGraphicFramePr>
            <a:graphicFrameLocks noChangeAspect="1"/>
          </p:cNvGraphicFramePr>
          <p:nvPr>
            <p:extLst>
              <p:ext uri="{D42A27DB-BD31-4B8C-83A1-F6EECF244321}">
                <p14:modId xmlns:p14="http://schemas.microsoft.com/office/powerpoint/2010/main" val="1500146206"/>
              </p:ext>
            </p:extLst>
          </p:nvPr>
        </p:nvGraphicFramePr>
        <p:xfrm>
          <a:off x="8328057" y="5867894"/>
          <a:ext cx="327025" cy="298450"/>
        </p:xfrm>
        <a:graphic>
          <a:graphicData uri="http://schemas.openxmlformats.org/presentationml/2006/ole">
            <mc:AlternateContent xmlns:mc="http://schemas.openxmlformats.org/markup-compatibility/2006">
              <mc:Choice xmlns:v="urn:schemas-microsoft-com:vml" Requires="v">
                <p:oleObj spid="_x0000_s18937" name="方程式" r:id="rId3" imgW="152280" imgH="139680" progId="Equation.3">
                  <p:embed/>
                </p:oleObj>
              </mc:Choice>
              <mc:Fallback>
                <p:oleObj name="方程式" r:id="rId3" imgW="152280" imgH="139680" progId="Equation.3">
                  <p:embed/>
                  <p:pic>
                    <p:nvPicPr>
                      <p:cNvPr id="29" name="Object 12"/>
                      <p:cNvPicPr>
                        <a:picLocks noChangeAspect="1" noChangeArrowheads="1"/>
                      </p:cNvPicPr>
                      <p:nvPr/>
                    </p:nvPicPr>
                    <p:blipFill>
                      <a:blip r:embed="rId4"/>
                      <a:srcRect/>
                      <a:stretch>
                        <a:fillRect/>
                      </a:stretch>
                    </p:blipFill>
                    <p:spPr bwMode="auto">
                      <a:xfrm>
                        <a:off x="8328057" y="5867894"/>
                        <a:ext cx="327025" cy="298450"/>
                      </a:xfrm>
                      <a:prstGeom prst="rect">
                        <a:avLst/>
                      </a:prstGeom>
                      <a:noFill/>
                      <a:extLst/>
                    </p:spPr>
                  </p:pic>
                </p:oleObj>
              </mc:Fallback>
            </mc:AlternateContent>
          </a:graphicData>
        </a:graphic>
      </p:graphicFrame>
      <p:cxnSp>
        <p:nvCxnSpPr>
          <p:cNvPr id="9" name="直線單箭頭接點 29"/>
          <p:cNvCxnSpPr/>
          <p:nvPr/>
        </p:nvCxnSpPr>
        <p:spPr>
          <a:xfrm flipV="1">
            <a:off x="1377582" y="2281400"/>
            <a:ext cx="0" cy="3877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34"/>
          <p:cNvSpPr txBox="1"/>
          <p:nvPr/>
        </p:nvSpPr>
        <p:spPr>
          <a:xfrm>
            <a:off x="2226428" y="2281400"/>
            <a:ext cx="6634537" cy="400110"/>
          </a:xfrm>
          <a:prstGeom prst="rect">
            <a:avLst/>
          </a:prstGeom>
          <a:noFill/>
        </p:spPr>
        <p:txBody>
          <a:bodyPr wrap="square" rtlCol="0">
            <a:spAutoFit/>
          </a:bodyPr>
          <a:lstStyle/>
          <a:p>
            <a:pPr marL="457200" indent="-457200" algn="ctr">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选择一个初始值</a:t>
            </a:r>
            <a:r>
              <a:rPr lang="en-US" altLang="zh-TW" sz="2000" dirty="0" smtClean="0">
                <a:latin typeface="微软雅黑" panose="020B0503020204020204" pitchFamily="34" charset="-122"/>
                <a:ea typeface="微软雅黑" panose="020B0503020204020204" pitchFamily="34" charset="-122"/>
              </a:rPr>
              <a:t>w</a:t>
            </a:r>
            <a:r>
              <a:rPr lang="zh-CN" altLang="en-US" sz="2000" dirty="0" smtClean="0">
                <a:latin typeface="微软雅黑" panose="020B0503020204020204" pitchFamily="34" charset="-122"/>
                <a:ea typeface="微软雅黑" panose="020B0503020204020204" pitchFamily="34" charset="-122"/>
              </a:rPr>
              <a:t>，</a:t>
            </a:r>
            <a:r>
              <a:rPr lang="en-US" altLang="zh-TW" sz="2000" dirty="0">
                <a:latin typeface="微软雅黑" panose="020B0503020204020204" pitchFamily="34" charset="-122"/>
                <a:ea typeface="微软雅黑" panose="020B0503020204020204" pitchFamily="34" charset="-122"/>
              </a:rPr>
              <a:t>Random, RBM </a:t>
            </a:r>
            <a:r>
              <a:rPr lang="en-US" altLang="zh-TW" sz="2000" dirty="0" smtClean="0">
                <a:latin typeface="微软雅黑" panose="020B0503020204020204" pitchFamily="34" charset="-122"/>
                <a:ea typeface="微软雅黑" panose="020B0503020204020204" pitchFamily="34" charset="-122"/>
              </a:rPr>
              <a:t>pre-train</a:t>
            </a:r>
            <a:endParaRPr lang="zh-TW" altLang="en-US"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4" name="文字方塊 17"/>
              <p:cNvSpPr txBox="1"/>
              <p:nvPr/>
            </p:nvSpPr>
            <p:spPr>
              <a:xfrm>
                <a:off x="2653489" y="2627600"/>
                <a:ext cx="4743463" cy="461665"/>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计算梯度值</a:t>
                </a:r>
                <a:r>
                  <a:rPr lang="en-US" altLang="zh-TW" sz="2000" dirty="0" smtClean="0">
                    <a:latin typeface="微软雅黑" panose="020B0503020204020204" pitchFamily="34" charset="-122"/>
                    <a:ea typeface="微软雅黑" panose="020B0503020204020204" pitchFamily="34" charset="-122"/>
                  </a:rPr>
                  <a:t>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oMath>
                </a14:m>
                <a:endParaRPr lang="zh-TW" altLang="en-US" sz="2400" dirty="0">
                  <a:latin typeface="微软雅黑" panose="020B0503020204020204" pitchFamily="34" charset="-122"/>
                  <a:ea typeface="微软雅黑" panose="020B0503020204020204" pitchFamily="34" charset="-122"/>
                </a:endParaRPr>
              </a:p>
            </p:txBody>
          </p:sp>
        </mc:Choice>
        <mc:Fallback xmlns="">
          <p:sp>
            <p:nvSpPr>
              <p:cNvPr id="14" name="文字方塊 17"/>
              <p:cNvSpPr txBox="1">
                <a:spLocks noRot="1" noChangeAspect="1" noMove="1" noResize="1" noEditPoints="1" noAdjustHandles="1" noChangeArrowheads="1" noChangeShapeType="1" noTextEdit="1"/>
              </p:cNvSpPr>
              <p:nvPr/>
            </p:nvSpPr>
            <p:spPr>
              <a:xfrm>
                <a:off x="2653489" y="2627600"/>
                <a:ext cx="4743463" cy="461665"/>
              </a:xfrm>
              <a:prstGeom prst="rect">
                <a:avLst/>
              </a:prstGeom>
              <a:blipFill rotWithShape="0">
                <a:blip r:embed="rId5"/>
                <a:stretch>
                  <a:fillRect l="-1157" t="-123684" b="-192105"/>
                </a:stretch>
              </a:blipFill>
            </p:spPr>
            <p:txBody>
              <a:bodyPr/>
              <a:lstStyle/>
              <a:p>
                <a:r>
                  <a:rPr lang="zh-CN" altLang="en-US">
                    <a:noFill/>
                  </a:rPr>
                  <a:t> </a:t>
                </a:r>
              </a:p>
            </p:txBody>
          </p:sp>
        </mc:Fallback>
      </mc:AlternateContent>
      <p:sp>
        <p:nvSpPr>
          <p:cNvPr id="17" name="文字方塊 2"/>
          <p:cNvSpPr txBox="1"/>
          <p:nvPr/>
        </p:nvSpPr>
        <p:spPr>
          <a:xfrm>
            <a:off x="3012833" y="3888836"/>
            <a:ext cx="1633045" cy="461665"/>
          </a:xfrm>
          <a:prstGeom prst="rect">
            <a:avLst/>
          </a:prstGeom>
          <a:solidFill>
            <a:srgbClr val="51756B"/>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400" dirty="0" smtClean="0">
                <a:latin typeface="微软雅黑" panose="020B0503020204020204" pitchFamily="34" charset="-122"/>
                <a:ea typeface="微软雅黑" panose="020B0503020204020204" pitchFamily="34" charset="-122"/>
              </a:rPr>
              <a:t>梯度为正</a:t>
            </a:r>
            <a:endParaRPr lang="zh-TW" altLang="en-US" sz="2400" dirty="0">
              <a:latin typeface="微软雅黑" panose="020B0503020204020204" pitchFamily="34" charset="-122"/>
              <a:ea typeface="微软雅黑" panose="020B0503020204020204" pitchFamily="34" charset="-122"/>
            </a:endParaRPr>
          </a:p>
        </p:txBody>
      </p:sp>
      <p:sp>
        <p:nvSpPr>
          <p:cNvPr id="18" name="文字方塊 20"/>
          <p:cNvSpPr txBox="1"/>
          <p:nvPr/>
        </p:nvSpPr>
        <p:spPr>
          <a:xfrm>
            <a:off x="3018672" y="3272472"/>
            <a:ext cx="1633045" cy="461665"/>
          </a:xfrm>
          <a:prstGeom prst="rect">
            <a:avLst/>
          </a:prstGeom>
          <a:solidFill>
            <a:srgbClr val="51756B"/>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400" dirty="0" smtClean="0">
                <a:latin typeface="微软雅黑" panose="020B0503020204020204" pitchFamily="34" charset="-122"/>
                <a:ea typeface="微软雅黑" panose="020B0503020204020204" pitchFamily="34" charset="-122"/>
              </a:rPr>
              <a:t>梯度为负</a:t>
            </a:r>
            <a:endParaRPr lang="zh-TW" altLang="en-US" sz="2400" dirty="0">
              <a:latin typeface="微软雅黑" panose="020B0503020204020204" pitchFamily="34" charset="-122"/>
              <a:ea typeface="微软雅黑" panose="020B0503020204020204" pitchFamily="34" charset="-122"/>
            </a:endParaRPr>
          </a:p>
        </p:txBody>
      </p:sp>
      <p:sp>
        <p:nvSpPr>
          <p:cNvPr id="19" name="向右箭號 3"/>
          <p:cNvSpPr/>
          <p:nvPr/>
        </p:nvSpPr>
        <p:spPr>
          <a:xfrm>
            <a:off x="4762006" y="3926055"/>
            <a:ext cx="657843" cy="4244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20" name="向右箭號 22"/>
          <p:cNvSpPr/>
          <p:nvPr/>
        </p:nvSpPr>
        <p:spPr>
          <a:xfrm>
            <a:off x="4772217" y="3277509"/>
            <a:ext cx="657843" cy="4244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21" name="文字方塊 23"/>
          <p:cNvSpPr txBox="1"/>
          <p:nvPr/>
        </p:nvSpPr>
        <p:spPr>
          <a:xfrm>
            <a:off x="5556073" y="3876654"/>
            <a:ext cx="1707370" cy="461665"/>
          </a:xfrm>
          <a:prstGeom prst="rect">
            <a:avLst/>
          </a:prstGeom>
          <a:solidFill>
            <a:srgbClr val="EB8E98"/>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400" dirty="0" smtClean="0">
                <a:latin typeface="微软雅黑" panose="020B0503020204020204" pitchFamily="34" charset="-122"/>
                <a:ea typeface="微软雅黑" panose="020B0503020204020204" pitchFamily="34" charset="-122"/>
              </a:rPr>
              <a:t>减小</a:t>
            </a:r>
            <a:r>
              <a:rPr lang="en-US" altLang="zh-TW" sz="2400" dirty="0" smtClean="0">
                <a:latin typeface="微软雅黑" panose="020B0503020204020204" pitchFamily="34" charset="-122"/>
                <a:ea typeface="微软雅黑" panose="020B0503020204020204" pitchFamily="34" charset="-122"/>
              </a:rPr>
              <a:t> </a:t>
            </a:r>
            <a:r>
              <a:rPr lang="en-US" altLang="zh-TW" sz="2400" dirty="0">
                <a:latin typeface="微软雅黑" panose="020B0503020204020204" pitchFamily="34" charset="-122"/>
                <a:ea typeface="微软雅黑" panose="020B0503020204020204" pitchFamily="34" charset="-122"/>
              </a:rPr>
              <a:t>w</a:t>
            </a:r>
            <a:endParaRPr lang="zh-TW" altLang="en-US" sz="2400" dirty="0">
              <a:latin typeface="微软雅黑" panose="020B0503020204020204" pitchFamily="34" charset="-122"/>
              <a:ea typeface="微软雅黑" panose="020B0503020204020204" pitchFamily="34" charset="-122"/>
            </a:endParaRPr>
          </a:p>
        </p:txBody>
      </p:sp>
      <p:sp>
        <p:nvSpPr>
          <p:cNvPr id="22" name="文字方塊 30"/>
          <p:cNvSpPr txBox="1"/>
          <p:nvPr/>
        </p:nvSpPr>
        <p:spPr>
          <a:xfrm>
            <a:off x="5556073" y="3258612"/>
            <a:ext cx="1707370" cy="461665"/>
          </a:xfrm>
          <a:prstGeom prst="rect">
            <a:avLst/>
          </a:prstGeom>
          <a:solidFill>
            <a:srgbClr val="EB8E98"/>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400" dirty="0" smtClean="0">
                <a:latin typeface="微软雅黑" panose="020B0503020204020204" pitchFamily="34" charset="-122"/>
                <a:ea typeface="微软雅黑" panose="020B0503020204020204" pitchFamily="34" charset="-122"/>
              </a:rPr>
              <a:t>增加</a:t>
            </a:r>
            <a:r>
              <a:rPr lang="en-US" altLang="zh-TW" sz="2400" dirty="0" smtClean="0">
                <a:latin typeface="微软雅黑" panose="020B0503020204020204" pitchFamily="34" charset="-122"/>
                <a:ea typeface="微软雅黑" panose="020B0503020204020204" pitchFamily="34" charset="-122"/>
              </a:rPr>
              <a:t> </a:t>
            </a:r>
            <a:r>
              <a:rPr lang="en-US" altLang="zh-TW" sz="2400" dirty="0">
                <a:latin typeface="微软雅黑" panose="020B0503020204020204" pitchFamily="34" charset="-122"/>
                <a:ea typeface="微软雅黑" panose="020B0503020204020204" pitchFamily="34" charset="-122"/>
              </a:rPr>
              <a:t>w</a:t>
            </a:r>
            <a:endParaRPr lang="zh-TW" altLang="en-US" sz="2400" dirty="0">
              <a:latin typeface="微软雅黑" panose="020B0503020204020204" pitchFamily="34" charset="-122"/>
              <a:ea typeface="微软雅黑" panose="020B0503020204020204" pitchFamily="34" charset="-122"/>
            </a:endParaRPr>
          </a:p>
        </p:txBody>
      </p:sp>
      <p:sp>
        <p:nvSpPr>
          <p:cNvPr id="23" name="向右箭號 31"/>
          <p:cNvSpPr/>
          <p:nvPr/>
        </p:nvSpPr>
        <p:spPr>
          <a:xfrm>
            <a:off x="2061240" y="5695627"/>
            <a:ext cx="603767" cy="24828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24" name="直線單箭頭接點 6"/>
          <p:cNvCxnSpPr/>
          <p:nvPr/>
        </p:nvCxnSpPr>
        <p:spPr>
          <a:xfrm flipH="1">
            <a:off x="2001506" y="3024791"/>
            <a:ext cx="666417" cy="39416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椭圆形标注 34"/>
              <p:cNvSpPr/>
              <p:nvPr/>
            </p:nvSpPr>
            <p:spPr>
              <a:xfrm>
                <a:off x="8845631" y="2356509"/>
                <a:ext cx="3248476" cy="1389748"/>
              </a:xfrm>
              <a:prstGeom prst="wedgeEllipseCallout">
                <a:avLst>
                  <a:gd name="adj1" fmla="val -34125"/>
                  <a:gd name="adj2" fmla="val 542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神经</a:t>
                </a:r>
                <a14:m>
                  <m:oMath xmlns:m="http://schemas.openxmlformats.org/officeDocument/2006/math">
                    <m:r>
                      <a:rPr lang="zh-CN" altLang="en-US" i="1">
                        <a:latin typeface="Cambria Math" panose="02040503050406030204" pitchFamily="18" charset="0"/>
                      </a:rPr>
                      <m:t>网络参数</m:t>
                    </m:r>
                    <m:r>
                      <a:rPr lang="zh-TW" altLang="en-US" i="1">
                        <a:latin typeface="Cambria Math" panose="02040503050406030204" pitchFamily="18" charset="0"/>
                      </a:rPr>
                      <m:t>𝜃</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2</m:t>
                            </m:r>
                          </m:sub>
                        </m:sSub>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2</m:t>
                            </m:r>
                          </m:sub>
                        </m:sSub>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e>
                    </m:d>
                  </m:oMath>
                </a14:m>
                <a:endParaRPr lang="zh-CN" altLang="en-US" dirty="0">
                  <a:latin typeface="微软雅黑" panose="020B0503020204020204" pitchFamily="34" charset="-122"/>
                  <a:ea typeface="微软雅黑" panose="020B0503020204020204" pitchFamily="34" charset="-122"/>
                </a:endParaRPr>
              </a:p>
            </p:txBody>
          </p:sp>
        </mc:Choice>
        <mc:Fallback xmlns="">
          <p:sp>
            <p:nvSpPr>
              <p:cNvPr id="35" name="椭圆形标注 34"/>
              <p:cNvSpPr>
                <a:spLocks noRot="1" noChangeAspect="1" noMove="1" noResize="1" noEditPoints="1" noAdjustHandles="1" noChangeArrowheads="1" noChangeShapeType="1" noTextEdit="1"/>
              </p:cNvSpPr>
              <p:nvPr/>
            </p:nvSpPr>
            <p:spPr>
              <a:xfrm>
                <a:off x="8845631" y="2356509"/>
                <a:ext cx="3248476" cy="1389748"/>
              </a:xfrm>
              <a:prstGeom prst="wedgeEllipseCallout">
                <a:avLst>
                  <a:gd name="adj1" fmla="val -34125"/>
                  <a:gd name="adj2" fmla="val 54276"/>
                </a:avLst>
              </a:prstGeom>
              <a:blipFill rotWithShape="0">
                <a:blip r:embed="rId6"/>
                <a:stretch>
                  <a:fillRect/>
                </a:stretch>
              </a:blipFill>
            </p:spPr>
            <p:txBody>
              <a:bodyPr/>
              <a:lstStyle/>
              <a:p>
                <a:r>
                  <a:rPr lang="zh-CN" altLang="en-US">
                    <a:noFill/>
                  </a:rPr>
                  <a:t> </a:t>
                </a:r>
              </a:p>
            </p:txBody>
          </p:sp>
        </mc:Fallback>
      </mc:AlternateContent>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8451" y="1378728"/>
            <a:ext cx="498966" cy="498966"/>
          </a:xfrm>
          <a:prstGeom prst="rect">
            <a:avLst/>
          </a:prstGeom>
        </p:spPr>
      </p:pic>
      <p:sp>
        <p:nvSpPr>
          <p:cNvPr id="12" name="橢圓 69"/>
          <p:cNvSpPr/>
          <p:nvPr/>
        </p:nvSpPr>
        <p:spPr>
          <a:xfrm>
            <a:off x="1797556" y="5698192"/>
            <a:ext cx="191799" cy="19179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13" name="直線接點 70"/>
          <p:cNvCxnSpPr/>
          <p:nvPr/>
        </p:nvCxnSpPr>
        <p:spPr>
          <a:xfrm>
            <a:off x="1894217" y="3528704"/>
            <a:ext cx="0" cy="2076741"/>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線接點 18"/>
          <p:cNvCxnSpPr/>
          <p:nvPr/>
        </p:nvCxnSpPr>
        <p:spPr>
          <a:xfrm>
            <a:off x="1529652" y="2792870"/>
            <a:ext cx="901013" cy="1704846"/>
          </a:xfrm>
          <a:prstGeom prst="line">
            <a:avLst/>
          </a:prstGeom>
          <a:ln w="28575">
            <a:solidFill>
              <a:srgbClr val="0000FF"/>
            </a:solidFill>
            <a:prstDash val="sysDash"/>
          </a:ln>
        </p:spPr>
        <p:style>
          <a:lnRef idx="1">
            <a:schemeClr val="accent1"/>
          </a:lnRef>
          <a:fillRef idx="0">
            <a:schemeClr val="accent1"/>
          </a:fillRef>
          <a:effectRef idx="0">
            <a:schemeClr val="accent1"/>
          </a:effectRef>
          <a:fontRef idx="minor">
            <a:schemeClr val="tx1"/>
          </a:fontRef>
        </p:style>
      </p:cxnSp>
      <p:sp>
        <p:nvSpPr>
          <p:cNvPr id="36" name="任意多边形 35"/>
          <p:cNvSpPr/>
          <p:nvPr/>
        </p:nvSpPr>
        <p:spPr>
          <a:xfrm>
            <a:off x="1529653" y="2131641"/>
            <a:ext cx="7331312" cy="3584241"/>
          </a:xfrm>
          <a:custGeom>
            <a:avLst/>
            <a:gdLst>
              <a:gd name="connsiteX0" fmla="*/ 0 w 7766333"/>
              <a:gd name="connsiteY0" fmla="*/ 300589 h 2929560"/>
              <a:gd name="connsiteX1" fmla="*/ 393700 w 7766333"/>
              <a:gd name="connsiteY1" fmla="*/ 1075289 h 2929560"/>
              <a:gd name="connsiteX2" fmla="*/ 393700 w 7766333"/>
              <a:gd name="connsiteY2" fmla="*/ 1075289 h 2929560"/>
              <a:gd name="connsiteX3" fmla="*/ 1371600 w 7766333"/>
              <a:gd name="connsiteY3" fmla="*/ 2040489 h 2929560"/>
              <a:gd name="connsiteX4" fmla="*/ 2933700 w 7766333"/>
              <a:gd name="connsiteY4" fmla="*/ 2142089 h 2929560"/>
              <a:gd name="connsiteX5" fmla="*/ 3987800 w 7766333"/>
              <a:gd name="connsiteY5" fmla="*/ 2510389 h 2929560"/>
              <a:gd name="connsiteX6" fmla="*/ 4737100 w 7766333"/>
              <a:gd name="connsiteY6" fmla="*/ 1938889 h 2929560"/>
              <a:gd name="connsiteX7" fmla="*/ 5435600 w 7766333"/>
              <a:gd name="connsiteY7" fmla="*/ 2027789 h 2929560"/>
              <a:gd name="connsiteX8" fmla="*/ 6426200 w 7766333"/>
              <a:gd name="connsiteY8" fmla="*/ 2929489 h 2929560"/>
              <a:gd name="connsiteX9" fmla="*/ 7175500 w 7766333"/>
              <a:gd name="connsiteY9" fmla="*/ 2065889 h 2929560"/>
              <a:gd name="connsiteX10" fmla="*/ 7696200 w 7766333"/>
              <a:gd name="connsiteY10" fmla="*/ 224389 h 2929560"/>
              <a:gd name="connsiteX11" fmla="*/ 7747000 w 7766333"/>
              <a:gd name="connsiteY11" fmla="*/ 97389 h 292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66333" h="2929560">
                <a:moveTo>
                  <a:pt x="0" y="300589"/>
                </a:moveTo>
                <a:lnTo>
                  <a:pt x="393700" y="1075289"/>
                </a:lnTo>
                <a:lnTo>
                  <a:pt x="393700" y="1075289"/>
                </a:lnTo>
                <a:cubicBezTo>
                  <a:pt x="556683" y="1236156"/>
                  <a:pt x="948267" y="1862689"/>
                  <a:pt x="1371600" y="2040489"/>
                </a:cubicBezTo>
                <a:cubicBezTo>
                  <a:pt x="1794933" y="2218289"/>
                  <a:pt x="2497667" y="2063772"/>
                  <a:pt x="2933700" y="2142089"/>
                </a:cubicBezTo>
                <a:cubicBezTo>
                  <a:pt x="3369733" y="2220406"/>
                  <a:pt x="3687233" y="2544256"/>
                  <a:pt x="3987800" y="2510389"/>
                </a:cubicBezTo>
                <a:cubicBezTo>
                  <a:pt x="4288367" y="2476522"/>
                  <a:pt x="4495800" y="2019322"/>
                  <a:pt x="4737100" y="1938889"/>
                </a:cubicBezTo>
                <a:cubicBezTo>
                  <a:pt x="4978400" y="1858456"/>
                  <a:pt x="5154083" y="1862689"/>
                  <a:pt x="5435600" y="2027789"/>
                </a:cubicBezTo>
                <a:cubicBezTo>
                  <a:pt x="5717117" y="2192889"/>
                  <a:pt x="6136217" y="2923139"/>
                  <a:pt x="6426200" y="2929489"/>
                </a:cubicBezTo>
                <a:cubicBezTo>
                  <a:pt x="6716183" y="2935839"/>
                  <a:pt x="6963833" y="2516739"/>
                  <a:pt x="7175500" y="2065889"/>
                </a:cubicBezTo>
                <a:cubicBezTo>
                  <a:pt x="7387167" y="1615039"/>
                  <a:pt x="7600950" y="552472"/>
                  <a:pt x="7696200" y="224389"/>
                </a:cubicBezTo>
                <a:cubicBezTo>
                  <a:pt x="7791450" y="-103694"/>
                  <a:pt x="7769225" y="-3153"/>
                  <a:pt x="7747000" y="97389"/>
                </a:cubicBez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橢圓 69"/>
          <p:cNvSpPr/>
          <p:nvPr/>
        </p:nvSpPr>
        <p:spPr>
          <a:xfrm>
            <a:off x="1797555" y="3406962"/>
            <a:ext cx="191799" cy="191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85164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sp>
        <p:nvSpPr>
          <p:cNvPr id="59" name="矩形 58"/>
          <p:cNvSpPr/>
          <p:nvPr/>
        </p:nvSpPr>
        <p:spPr>
          <a:xfrm>
            <a:off x="1316336" y="1341222"/>
            <a:ext cx="3518889" cy="553998"/>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梯度下降法</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cxnSp>
        <p:nvCxnSpPr>
          <p:cNvPr id="7" name="直線單箭頭接點 27"/>
          <p:cNvCxnSpPr/>
          <p:nvPr/>
        </p:nvCxnSpPr>
        <p:spPr>
          <a:xfrm>
            <a:off x="717018" y="5874077"/>
            <a:ext cx="82811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Object 12"/>
          <p:cNvGraphicFramePr>
            <a:graphicFrameLocks noChangeAspect="1"/>
          </p:cNvGraphicFramePr>
          <p:nvPr>
            <p:extLst>
              <p:ext uri="{D42A27DB-BD31-4B8C-83A1-F6EECF244321}">
                <p14:modId xmlns:p14="http://schemas.microsoft.com/office/powerpoint/2010/main" val="1500146206"/>
              </p:ext>
            </p:extLst>
          </p:nvPr>
        </p:nvGraphicFramePr>
        <p:xfrm>
          <a:off x="8480548" y="5906935"/>
          <a:ext cx="327025" cy="298450"/>
        </p:xfrm>
        <a:graphic>
          <a:graphicData uri="http://schemas.openxmlformats.org/presentationml/2006/ole">
            <mc:AlternateContent xmlns:mc="http://schemas.openxmlformats.org/markup-compatibility/2006">
              <mc:Choice xmlns:v="urn:schemas-microsoft-com:vml" Requires="v">
                <p:oleObj spid="_x0000_s19950" name="方程式" r:id="rId4" imgW="152280" imgH="139680" progId="Equation.3">
                  <p:embed/>
                </p:oleObj>
              </mc:Choice>
              <mc:Fallback>
                <p:oleObj name="方程式" r:id="rId4" imgW="152280" imgH="139680" progId="Equation.3">
                  <p:embed/>
                  <p:pic>
                    <p:nvPicPr>
                      <p:cNvPr id="8" name="Object 12"/>
                      <p:cNvPicPr>
                        <a:picLocks noChangeAspect="1" noChangeArrowheads="1"/>
                      </p:cNvPicPr>
                      <p:nvPr/>
                    </p:nvPicPr>
                    <p:blipFill>
                      <a:blip r:embed="rId5"/>
                      <a:srcRect/>
                      <a:stretch>
                        <a:fillRect/>
                      </a:stretch>
                    </p:blipFill>
                    <p:spPr bwMode="auto">
                      <a:xfrm>
                        <a:off x="8480548" y="5906935"/>
                        <a:ext cx="327025" cy="298450"/>
                      </a:xfrm>
                      <a:prstGeom prst="rect">
                        <a:avLst/>
                      </a:prstGeom>
                      <a:noFill/>
                      <a:extLst/>
                    </p:spPr>
                  </p:pic>
                </p:oleObj>
              </mc:Fallback>
            </mc:AlternateContent>
          </a:graphicData>
        </a:graphic>
      </p:graphicFrame>
      <p:cxnSp>
        <p:nvCxnSpPr>
          <p:cNvPr id="9" name="直線單箭頭接點 29"/>
          <p:cNvCxnSpPr/>
          <p:nvPr/>
        </p:nvCxnSpPr>
        <p:spPr>
          <a:xfrm flipV="1">
            <a:off x="1530073" y="2320441"/>
            <a:ext cx="0" cy="3877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34"/>
          <p:cNvSpPr txBox="1"/>
          <p:nvPr/>
        </p:nvSpPr>
        <p:spPr>
          <a:xfrm>
            <a:off x="2378919" y="2320441"/>
            <a:ext cx="6634537" cy="400110"/>
          </a:xfrm>
          <a:prstGeom prst="rect">
            <a:avLst/>
          </a:prstGeom>
          <a:noFill/>
        </p:spPr>
        <p:txBody>
          <a:bodyPr wrap="square" rtlCol="0">
            <a:spAutoFit/>
          </a:bodyPr>
          <a:lstStyle/>
          <a:p>
            <a:pPr marL="457200" indent="-457200" algn="ctr">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选择一个初始值</a:t>
            </a:r>
            <a:r>
              <a:rPr lang="en-US" altLang="zh-TW" sz="2000" dirty="0" smtClean="0">
                <a:latin typeface="微软雅黑" panose="020B0503020204020204" pitchFamily="34" charset="-122"/>
                <a:ea typeface="微软雅黑" panose="020B0503020204020204" pitchFamily="34" charset="-122"/>
              </a:rPr>
              <a:t>w</a:t>
            </a:r>
            <a:r>
              <a:rPr lang="zh-CN" altLang="en-US" sz="2000" dirty="0" smtClean="0">
                <a:latin typeface="微软雅黑" panose="020B0503020204020204" pitchFamily="34" charset="-122"/>
                <a:ea typeface="微软雅黑" panose="020B0503020204020204" pitchFamily="34" charset="-122"/>
              </a:rPr>
              <a:t>，</a:t>
            </a:r>
            <a:r>
              <a:rPr lang="en-US" altLang="zh-TW" sz="2000" dirty="0">
                <a:latin typeface="微软雅黑" panose="020B0503020204020204" pitchFamily="34" charset="-122"/>
                <a:ea typeface="微软雅黑" panose="020B0503020204020204" pitchFamily="34" charset="-122"/>
              </a:rPr>
              <a:t>Random, RBM </a:t>
            </a:r>
            <a:r>
              <a:rPr lang="en-US" altLang="zh-TW" sz="2000" dirty="0" smtClean="0">
                <a:latin typeface="微软雅黑" panose="020B0503020204020204" pitchFamily="34" charset="-122"/>
                <a:ea typeface="微软雅黑" panose="020B0503020204020204" pitchFamily="34" charset="-122"/>
              </a:rPr>
              <a:t>pre-train</a:t>
            </a:r>
            <a:endParaRPr lang="zh-TW" altLang="en-US" sz="2000" dirty="0">
              <a:latin typeface="微软雅黑" panose="020B0503020204020204" pitchFamily="34" charset="-122"/>
              <a:ea typeface="微软雅黑" panose="020B0503020204020204" pitchFamily="34" charset="-122"/>
            </a:endParaRPr>
          </a:p>
        </p:txBody>
      </p:sp>
      <p:sp>
        <p:nvSpPr>
          <p:cNvPr id="12" name="橢圓 69"/>
          <p:cNvSpPr/>
          <p:nvPr/>
        </p:nvSpPr>
        <p:spPr>
          <a:xfrm>
            <a:off x="1867024" y="5715136"/>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13" name="直線接點 70"/>
          <p:cNvCxnSpPr>
            <a:endCxn id="12" idx="0"/>
          </p:cNvCxnSpPr>
          <p:nvPr/>
        </p:nvCxnSpPr>
        <p:spPr>
          <a:xfrm>
            <a:off x="1944628" y="3466119"/>
            <a:ext cx="18296" cy="2249017"/>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字方塊 17"/>
              <p:cNvSpPr txBox="1"/>
              <p:nvPr/>
            </p:nvSpPr>
            <p:spPr>
              <a:xfrm>
                <a:off x="2775969" y="2720030"/>
                <a:ext cx="4707091" cy="461665"/>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计算梯度值</a:t>
                </a:r>
                <a:r>
                  <a:rPr lang="en-US" altLang="zh-TW" sz="2000" dirty="0" smtClean="0">
                    <a:latin typeface="微软雅黑" panose="020B0503020204020204" pitchFamily="34" charset="-122"/>
                    <a:ea typeface="微软雅黑" panose="020B0503020204020204" pitchFamily="34" charset="-122"/>
                  </a:rPr>
                  <a:t>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oMath>
                </a14:m>
                <a:endParaRPr lang="zh-TW" altLang="en-US" sz="2400" dirty="0">
                  <a:latin typeface="微软雅黑" panose="020B0503020204020204" pitchFamily="34" charset="-122"/>
                  <a:ea typeface="微软雅黑" panose="020B0503020204020204" pitchFamily="34" charset="-122"/>
                </a:endParaRPr>
              </a:p>
            </p:txBody>
          </p:sp>
        </mc:Choice>
        <mc:Fallback xmlns="">
          <p:sp>
            <p:nvSpPr>
              <p:cNvPr id="14" name="文字方塊 17"/>
              <p:cNvSpPr txBox="1">
                <a:spLocks noRot="1" noChangeAspect="1" noMove="1" noResize="1" noEditPoints="1" noAdjustHandles="1" noChangeArrowheads="1" noChangeShapeType="1" noTextEdit="1"/>
              </p:cNvSpPr>
              <p:nvPr/>
            </p:nvSpPr>
            <p:spPr>
              <a:xfrm>
                <a:off x="2775969" y="2720030"/>
                <a:ext cx="4707091" cy="461665"/>
              </a:xfrm>
              <a:prstGeom prst="rect">
                <a:avLst/>
              </a:prstGeom>
              <a:blipFill rotWithShape="0">
                <a:blip r:embed="rId6"/>
                <a:stretch>
                  <a:fillRect l="-1164" t="-123684" b="-192105"/>
                </a:stretch>
              </a:blipFill>
            </p:spPr>
            <p:txBody>
              <a:bodyPr/>
              <a:lstStyle/>
              <a:p>
                <a:r>
                  <a:rPr lang="zh-CN" altLang="en-US">
                    <a:noFill/>
                  </a:rPr>
                  <a:t> </a:t>
                </a:r>
              </a:p>
            </p:txBody>
          </p:sp>
        </mc:Fallback>
      </mc:AlternateContent>
      <p:cxnSp>
        <p:nvCxnSpPr>
          <p:cNvPr id="16" name="直線接點 18"/>
          <p:cNvCxnSpPr/>
          <p:nvPr/>
        </p:nvCxnSpPr>
        <p:spPr>
          <a:xfrm>
            <a:off x="1651000" y="2971800"/>
            <a:ext cx="658192" cy="1239794"/>
          </a:xfrm>
          <a:prstGeom prst="line">
            <a:avLst/>
          </a:prstGeom>
          <a:ln w="28575">
            <a:solidFill>
              <a:srgbClr val="0000FF"/>
            </a:solidFill>
            <a:prstDash val="sysDash"/>
          </a:ln>
        </p:spPr>
        <p:style>
          <a:lnRef idx="1">
            <a:schemeClr val="accent1"/>
          </a:lnRef>
          <a:fillRef idx="0">
            <a:schemeClr val="accent1"/>
          </a:fillRef>
          <a:effectRef idx="0">
            <a:schemeClr val="accent1"/>
          </a:effectRef>
          <a:fontRef idx="minor">
            <a:schemeClr val="tx1"/>
          </a:fontRef>
        </p:style>
      </p:cxnSp>
      <p:sp>
        <p:nvSpPr>
          <p:cNvPr id="23" name="向右箭號 31"/>
          <p:cNvSpPr/>
          <p:nvPr/>
        </p:nvSpPr>
        <p:spPr>
          <a:xfrm>
            <a:off x="2098531" y="5678900"/>
            <a:ext cx="692462" cy="2181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24" name="直線單箭頭接點 6"/>
          <p:cNvCxnSpPr/>
          <p:nvPr/>
        </p:nvCxnSpPr>
        <p:spPr>
          <a:xfrm flipH="1">
            <a:off x="2058824" y="3239030"/>
            <a:ext cx="859683" cy="22708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6"/>
              <p:cNvSpPr txBox="1"/>
              <p:nvPr/>
            </p:nvSpPr>
            <p:spPr>
              <a:xfrm>
                <a:off x="3703323" y="3051236"/>
                <a:ext cx="350232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𝑤</m:t>
                      </m:r>
                      <m:f>
                        <m:fPr>
                          <m:type m:val="lin"/>
                          <m:ctrlPr>
                            <a:rPr lang="en-US" altLang="zh-TW" sz="2400" i="1">
                              <a:latin typeface="Cambria Math" panose="02040503050406030204" pitchFamily="18" charset="0"/>
                            </a:rPr>
                          </m:ctrlPr>
                        </m:fPr>
                        <m:num>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𝑤</m:t>
                          </m:r>
                          <m:r>
                            <a:rPr lang="en-US" altLang="zh-TW" sz="2400" b="0" i="1" smtClean="0">
                              <a:latin typeface="Cambria Math" panose="02040503050406030204" pitchFamily="18" charset="0"/>
                              <a:ea typeface="Cambria Math" panose="02040503050406030204" pitchFamily="18" charset="0"/>
                            </a:rPr>
                            <m:t>−</m:t>
                          </m:r>
                          <m:r>
                            <a:rPr lang="zh-TW" altLang="en-US" sz="2400" b="0" i="1" smtClean="0">
                              <a:latin typeface="Cambria Math" panose="02040503050406030204" pitchFamily="18" charset="0"/>
                              <a:ea typeface="Cambria Math" panose="02040503050406030204" pitchFamily="18" charset="0"/>
                            </a:rPr>
                            <m:t>𝜂</m:t>
                          </m:r>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oMath>
                  </m:oMathPara>
                </a14:m>
                <a:endParaRPr lang="zh-TW" altLang="en-US" sz="2400" dirty="0">
                  <a:latin typeface="微软雅黑" panose="020B0503020204020204" pitchFamily="34" charset="-122"/>
                  <a:ea typeface="微软雅黑" panose="020B0503020204020204" pitchFamily="34" charset="-122"/>
                </a:endParaRPr>
              </a:p>
            </p:txBody>
          </p:sp>
        </mc:Choice>
        <mc:Fallback xmlns="">
          <p:sp>
            <p:nvSpPr>
              <p:cNvPr id="31" name="文字方塊 36"/>
              <p:cNvSpPr txBox="1">
                <a:spLocks noRot="1" noChangeAspect="1" noMove="1" noResize="1" noEditPoints="1" noAdjustHandles="1" noChangeArrowheads="1" noChangeShapeType="1" noTextEdit="1"/>
              </p:cNvSpPr>
              <p:nvPr/>
            </p:nvSpPr>
            <p:spPr>
              <a:xfrm>
                <a:off x="3703323" y="3051236"/>
                <a:ext cx="3502325" cy="461665"/>
              </a:xfrm>
              <a:prstGeom prst="rect">
                <a:avLst/>
              </a:prstGeom>
              <a:blipFill rotWithShape="0">
                <a:blip r:embed="rId10"/>
                <a:stretch>
                  <a:fillRect t="-125333" b="-196000"/>
                </a:stretch>
              </a:blipFill>
            </p:spPr>
            <p:txBody>
              <a:bodyPr/>
              <a:lstStyle/>
              <a:p>
                <a:r>
                  <a:rPr lang="zh-CN" altLang="en-US">
                    <a:noFill/>
                  </a:rPr>
                  <a:t> </a:t>
                </a:r>
              </a:p>
            </p:txBody>
          </p:sp>
        </mc:Fallback>
      </mc:AlternateContent>
      <p:sp>
        <p:nvSpPr>
          <p:cNvPr id="36" name="矩形 35"/>
          <p:cNvSpPr/>
          <p:nvPr/>
        </p:nvSpPr>
        <p:spPr>
          <a:xfrm>
            <a:off x="3156593" y="2727456"/>
            <a:ext cx="4151829" cy="957135"/>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7" name="文字方塊 32"/>
              <p:cNvSpPr txBox="1"/>
              <p:nvPr/>
            </p:nvSpPr>
            <p:spPr>
              <a:xfrm>
                <a:off x="1603899" y="5898878"/>
                <a:ext cx="155269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en-US" altLang="zh-TW" sz="2400" i="1" smtClean="0">
                              <a:solidFill>
                                <a:srgbClr val="FF0000"/>
                              </a:solidFill>
                              <a:latin typeface="Cambria Math" panose="02040503050406030204" pitchFamily="18" charset="0"/>
                            </a:rPr>
                          </m:ctrlPr>
                        </m:fPr>
                        <m:num>
                          <m:r>
                            <a:rPr lang="en-US" altLang="zh-TW" sz="2400" b="0" i="1" smtClean="0">
                              <a:solidFill>
                                <a:srgbClr val="FF0000"/>
                              </a:solidFill>
                              <a:latin typeface="Cambria Math" panose="02040503050406030204" pitchFamily="18" charset="0"/>
                            </a:rPr>
                            <m:t>−</m:t>
                          </m:r>
                          <m:r>
                            <a:rPr lang="zh-TW" altLang="en-US" sz="2400" i="1" smtClean="0">
                              <a:solidFill>
                                <a:srgbClr val="FF0000"/>
                              </a:solidFill>
                              <a:latin typeface="Cambria Math" panose="02040503050406030204" pitchFamily="18" charset="0"/>
                            </a:rPr>
                            <m:t>𝜂</m:t>
                          </m:r>
                          <m:r>
                            <a:rPr lang="en-US" altLang="zh-TW" sz="2400" i="1">
                              <a:solidFill>
                                <a:srgbClr val="FF0000"/>
                              </a:solidFill>
                              <a:latin typeface="Cambria Math" panose="02040503050406030204" pitchFamily="18" charset="0"/>
                            </a:rPr>
                            <m:t>𝜕</m:t>
                          </m:r>
                          <m:r>
                            <a:rPr lang="en-US" altLang="zh-TW" sz="2400" i="1">
                              <a:solidFill>
                                <a:srgbClr val="FF0000"/>
                              </a:solidFill>
                              <a:latin typeface="Cambria Math" panose="02040503050406030204" pitchFamily="18" charset="0"/>
                            </a:rPr>
                            <m:t>𝐿</m:t>
                          </m:r>
                        </m:num>
                        <m:den>
                          <m:r>
                            <a:rPr lang="en-US" altLang="zh-TW" sz="2400" i="1">
                              <a:solidFill>
                                <a:srgbClr val="FF0000"/>
                              </a:solidFill>
                              <a:latin typeface="Cambria Math" panose="02040503050406030204" pitchFamily="18" charset="0"/>
                            </a:rPr>
                            <m:t>𝜕</m:t>
                          </m:r>
                          <m:r>
                            <a:rPr lang="en-US" altLang="zh-TW" sz="2400" i="1">
                              <a:solidFill>
                                <a:srgbClr val="FF0000"/>
                              </a:solidFill>
                              <a:latin typeface="Cambria Math" panose="02040503050406030204" pitchFamily="18" charset="0"/>
                            </a:rPr>
                            <m:t>𝑤</m:t>
                          </m:r>
                        </m:den>
                      </m:f>
                    </m:oMath>
                  </m:oMathPara>
                </a14:m>
                <a:endParaRPr lang="zh-TW" altLang="en-US" sz="2400"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37" name="文字方塊 32"/>
              <p:cNvSpPr txBox="1">
                <a:spLocks noRot="1" noChangeAspect="1" noMove="1" noResize="1" noEditPoints="1" noAdjustHandles="1" noChangeArrowheads="1" noChangeShapeType="1" noTextEdit="1"/>
              </p:cNvSpPr>
              <p:nvPr/>
            </p:nvSpPr>
            <p:spPr>
              <a:xfrm>
                <a:off x="1603899" y="5898878"/>
                <a:ext cx="1552694" cy="461665"/>
              </a:xfrm>
              <a:prstGeom prst="rect">
                <a:avLst/>
              </a:prstGeom>
              <a:blipFill rotWithShape="0">
                <a:blip r:embed="rId11"/>
                <a:stretch>
                  <a:fillRect t="-125333" r="-28235" b="-196000"/>
                </a:stretch>
              </a:blipFill>
            </p:spPr>
            <p:txBody>
              <a:bodyPr/>
              <a:lstStyle/>
              <a:p>
                <a:r>
                  <a:rPr lang="zh-CN" altLang="en-US">
                    <a:noFill/>
                  </a:rPr>
                  <a:t> </a:t>
                </a:r>
              </a:p>
            </p:txBody>
          </p:sp>
        </mc:Fallback>
      </mc:AlternateContent>
      <p:sp>
        <p:nvSpPr>
          <p:cNvPr id="38" name="左大括弧 4"/>
          <p:cNvSpPr/>
          <p:nvPr/>
        </p:nvSpPr>
        <p:spPr>
          <a:xfrm rot="5400000">
            <a:off x="2264882" y="5154183"/>
            <a:ext cx="288195" cy="928704"/>
          </a:xfrm>
          <a:prstGeom prst="leftBrace">
            <a:avLst>
              <a:gd name="adj1" fmla="val 37394"/>
              <a:gd name="adj2" fmla="val 51208"/>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40" name="橢圓 69"/>
          <p:cNvSpPr/>
          <p:nvPr/>
        </p:nvSpPr>
        <p:spPr>
          <a:xfrm>
            <a:off x="2822608" y="5735771"/>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41" name="文字方塊 33"/>
          <p:cNvSpPr txBox="1"/>
          <p:nvPr/>
        </p:nvSpPr>
        <p:spPr>
          <a:xfrm>
            <a:off x="3197415" y="5966775"/>
            <a:ext cx="2450785"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l-GR" altLang="zh-TW" sz="2400" dirty="0">
                <a:latin typeface="微软雅黑" panose="020B0503020204020204" pitchFamily="34" charset="-122"/>
                <a:ea typeface="微软雅黑" panose="020B0503020204020204" pitchFamily="34" charset="-122"/>
              </a:rPr>
              <a:t>η</a:t>
            </a:r>
            <a:r>
              <a:rPr lang="en-US" altLang="zh-TW" sz="2400" dirty="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是</a:t>
            </a:r>
            <a:r>
              <a:rPr lang="en-US" altLang="zh-TW"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学习率</a:t>
            </a:r>
            <a:r>
              <a:rPr lang="en-US" altLang="zh-TW" sz="2400" dirty="0" smtClean="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42" name="下弧形箭头 41"/>
          <p:cNvSpPr/>
          <p:nvPr/>
        </p:nvSpPr>
        <p:spPr>
          <a:xfrm>
            <a:off x="4097566" y="3697854"/>
            <a:ext cx="2167229" cy="709755"/>
          </a:xfrm>
          <a:prstGeom prst="curvedUp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6209144" y="3981633"/>
            <a:ext cx="1190312"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迭代</a:t>
            </a:r>
            <a:endParaRPr lang="zh-CN" altLang="en-US" sz="2800" b="1" dirty="0">
              <a:latin typeface="微软雅黑" panose="020B0503020204020204" pitchFamily="34" charset="-122"/>
              <a:ea typeface="微软雅黑" panose="020B0503020204020204" pitchFamily="34" charset="-122"/>
            </a:endParaRPr>
          </a:p>
        </p:txBody>
      </p:sp>
      <p:cxnSp>
        <p:nvCxnSpPr>
          <p:cNvPr id="45" name="直線接點 35"/>
          <p:cNvCxnSpPr/>
          <p:nvPr/>
        </p:nvCxnSpPr>
        <p:spPr>
          <a:xfrm>
            <a:off x="2918507" y="4732713"/>
            <a:ext cx="0" cy="976667"/>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直線接點 23"/>
          <p:cNvCxnSpPr/>
          <p:nvPr/>
        </p:nvCxnSpPr>
        <p:spPr>
          <a:xfrm>
            <a:off x="2383924" y="4536403"/>
            <a:ext cx="1223123" cy="406674"/>
          </a:xfrm>
          <a:prstGeom prst="line">
            <a:avLst/>
          </a:prstGeom>
          <a:ln w="28575">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線接點 31"/>
          <p:cNvCxnSpPr/>
          <p:nvPr/>
        </p:nvCxnSpPr>
        <p:spPr>
          <a:xfrm>
            <a:off x="3828917" y="4809369"/>
            <a:ext cx="0" cy="976667"/>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8" name="左大括弧 38"/>
          <p:cNvSpPr/>
          <p:nvPr/>
        </p:nvSpPr>
        <p:spPr>
          <a:xfrm rot="5400000">
            <a:off x="3230604" y="5207258"/>
            <a:ext cx="312400" cy="820996"/>
          </a:xfrm>
          <a:prstGeom prst="leftBrace">
            <a:avLst>
              <a:gd name="adj1" fmla="val 16917"/>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65" name="橢圓 69"/>
          <p:cNvSpPr/>
          <p:nvPr/>
        </p:nvSpPr>
        <p:spPr>
          <a:xfrm>
            <a:off x="3733018" y="5755160"/>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44" name="矩形 43"/>
          <p:cNvSpPr/>
          <p:nvPr/>
        </p:nvSpPr>
        <p:spPr>
          <a:xfrm>
            <a:off x="1496948" y="400051"/>
            <a:ext cx="22530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black"/>
                </a:solidFill>
                <a:latin typeface="微软雅黑" panose="020B0503020204020204" pitchFamily="34" charset="-122"/>
                <a:ea typeface="微软雅黑" panose="020B0503020204020204" pitchFamily="34" charset="-122"/>
              </a:rPr>
              <a:t>参数</a:t>
            </a: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9" name="任意多边形 48"/>
          <p:cNvSpPr/>
          <p:nvPr/>
        </p:nvSpPr>
        <p:spPr>
          <a:xfrm>
            <a:off x="1571738" y="2142940"/>
            <a:ext cx="7321537" cy="3584241"/>
          </a:xfrm>
          <a:custGeom>
            <a:avLst/>
            <a:gdLst>
              <a:gd name="connsiteX0" fmla="*/ 0 w 7766333"/>
              <a:gd name="connsiteY0" fmla="*/ 300589 h 2929560"/>
              <a:gd name="connsiteX1" fmla="*/ 393700 w 7766333"/>
              <a:gd name="connsiteY1" fmla="*/ 1075289 h 2929560"/>
              <a:gd name="connsiteX2" fmla="*/ 393700 w 7766333"/>
              <a:gd name="connsiteY2" fmla="*/ 1075289 h 2929560"/>
              <a:gd name="connsiteX3" fmla="*/ 1371600 w 7766333"/>
              <a:gd name="connsiteY3" fmla="*/ 2040489 h 2929560"/>
              <a:gd name="connsiteX4" fmla="*/ 2933700 w 7766333"/>
              <a:gd name="connsiteY4" fmla="*/ 2142089 h 2929560"/>
              <a:gd name="connsiteX5" fmla="*/ 3987800 w 7766333"/>
              <a:gd name="connsiteY5" fmla="*/ 2510389 h 2929560"/>
              <a:gd name="connsiteX6" fmla="*/ 4737100 w 7766333"/>
              <a:gd name="connsiteY6" fmla="*/ 1938889 h 2929560"/>
              <a:gd name="connsiteX7" fmla="*/ 5435600 w 7766333"/>
              <a:gd name="connsiteY7" fmla="*/ 2027789 h 2929560"/>
              <a:gd name="connsiteX8" fmla="*/ 6426200 w 7766333"/>
              <a:gd name="connsiteY8" fmla="*/ 2929489 h 2929560"/>
              <a:gd name="connsiteX9" fmla="*/ 7175500 w 7766333"/>
              <a:gd name="connsiteY9" fmla="*/ 2065889 h 2929560"/>
              <a:gd name="connsiteX10" fmla="*/ 7696200 w 7766333"/>
              <a:gd name="connsiteY10" fmla="*/ 224389 h 2929560"/>
              <a:gd name="connsiteX11" fmla="*/ 7747000 w 7766333"/>
              <a:gd name="connsiteY11" fmla="*/ 97389 h 292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66333" h="2929560">
                <a:moveTo>
                  <a:pt x="0" y="300589"/>
                </a:moveTo>
                <a:lnTo>
                  <a:pt x="393700" y="1075289"/>
                </a:lnTo>
                <a:lnTo>
                  <a:pt x="393700" y="1075289"/>
                </a:lnTo>
                <a:cubicBezTo>
                  <a:pt x="556683" y="1236156"/>
                  <a:pt x="948267" y="1862689"/>
                  <a:pt x="1371600" y="2040489"/>
                </a:cubicBezTo>
                <a:cubicBezTo>
                  <a:pt x="1794933" y="2218289"/>
                  <a:pt x="2497667" y="2063772"/>
                  <a:pt x="2933700" y="2142089"/>
                </a:cubicBezTo>
                <a:cubicBezTo>
                  <a:pt x="3369733" y="2220406"/>
                  <a:pt x="3687233" y="2544256"/>
                  <a:pt x="3987800" y="2510389"/>
                </a:cubicBezTo>
                <a:cubicBezTo>
                  <a:pt x="4288367" y="2476522"/>
                  <a:pt x="4495800" y="2019322"/>
                  <a:pt x="4737100" y="1938889"/>
                </a:cubicBezTo>
                <a:cubicBezTo>
                  <a:pt x="4978400" y="1858456"/>
                  <a:pt x="5154083" y="1862689"/>
                  <a:pt x="5435600" y="2027789"/>
                </a:cubicBezTo>
                <a:cubicBezTo>
                  <a:pt x="5717117" y="2192889"/>
                  <a:pt x="6136217" y="2923139"/>
                  <a:pt x="6426200" y="2929489"/>
                </a:cubicBezTo>
                <a:cubicBezTo>
                  <a:pt x="6716183" y="2935839"/>
                  <a:pt x="6963833" y="2516739"/>
                  <a:pt x="7175500" y="2065889"/>
                </a:cubicBezTo>
                <a:cubicBezTo>
                  <a:pt x="7387167" y="1615039"/>
                  <a:pt x="7600950" y="552472"/>
                  <a:pt x="7696200" y="224389"/>
                </a:cubicBezTo>
                <a:cubicBezTo>
                  <a:pt x="7791450" y="-103694"/>
                  <a:pt x="7769225" y="-3153"/>
                  <a:pt x="7747000" y="97389"/>
                </a:cubicBez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7" name="文字方塊 37"/>
              <p:cNvSpPr txBox="1"/>
              <p:nvPr/>
            </p:nvSpPr>
            <p:spPr>
              <a:xfrm>
                <a:off x="6759583" y="3999529"/>
                <a:ext cx="5275932" cy="461665"/>
              </a:xfrm>
              <a:prstGeom prst="rect">
                <a:avLst/>
              </a:prstGeom>
              <a:noFill/>
            </p:spPr>
            <p:txBody>
              <a:bodyPr wrap="square" rtlCol="0">
                <a:spAutoFit/>
              </a:bodyPr>
              <a:lstStyle/>
              <a:p>
                <a:pPr algn="ctr"/>
                <a:r>
                  <a:rPr lang="zh-CN" altLang="en-US" sz="2400" b="1" dirty="0" smtClean="0">
                    <a:solidFill>
                      <a:schemeClr val="tx1"/>
                    </a:solidFill>
                    <a:latin typeface="微软雅黑" panose="020B0503020204020204" pitchFamily="34" charset="-122"/>
                    <a:ea typeface="微软雅黑" panose="020B0503020204020204" pitchFamily="34" charset="-122"/>
                  </a:rPr>
                  <a:t>直到</a:t>
                </a:r>
                <a:r>
                  <a:rPr lang="en-US" altLang="zh-TW" sz="2400" b="1" dirty="0" smtClean="0">
                    <a:solidFill>
                      <a:schemeClr val="tx1"/>
                    </a:solidFill>
                    <a:latin typeface="微软雅黑" panose="020B0503020204020204" pitchFamily="34" charset="-122"/>
                    <a:ea typeface="微软雅黑" panose="020B0503020204020204" pitchFamily="34" charset="-122"/>
                  </a:rPr>
                  <a:t> </a:t>
                </a:r>
                <a14:m>
                  <m:oMath xmlns:m="http://schemas.openxmlformats.org/officeDocument/2006/math">
                    <m:f>
                      <m:fPr>
                        <m:type m:val="lin"/>
                        <m:ctrlPr>
                          <a:rPr lang="en-US" altLang="zh-TW" sz="2400" b="1" i="1">
                            <a:solidFill>
                              <a:schemeClr val="tx1"/>
                            </a:solidFill>
                            <a:latin typeface="Cambria Math" panose="02040503050406030204" pitchFamily="18" charset="0"/>
                          </a:rPr>
                        </m:ctrlPr>
                      </m:fPr>
                      <m:num>
                        <m:r>
                          <a:rPr lang="en-US" altLang="zh-TW" sz="2400" b="1" i="1">
                            <a:solidFill>
                              <a:schemeClr val="tx1"/>
                            </a:solidFill>
                            <a:latin typeface="Cambria Math" panose="02040503050406030204" pitchFamily="18" charset="0"/>
                          </a:rPr>
                          <m:t>𝝏</m:t>
                        </m:r>
                        <m:r>
                          <a:rPr lang="en-US" altLang="zh-TW" sz="2400" b="1" i="1">
                            <a:solidFill>
                              <a:schemeClr val="tx1"/>
                            </a:solidFill>
                            <a:latin typeface="Cambria Math" panose="02040503050406030204" pitchFamily="18" charset="0"/>
                          </a:rPr>
                          <m:t>𝑳</m:t>
                        </m:r>
                      </m:num>
                      <m:den>
                        <m:r>
                          <a:rPr lang="en-US" altLang="zh-TW" sz="2400" b="1" i="1">
                            <a:solidFill>
                              <a:schemeClr val="tx1"/>
                            </a:solidFill>
                            <a:latin typeface="Cambria Math" panose="02040503050406030204" pitchFamily="18" charset="0"/>
                          </a:rPr>
                          <m:t>𝝏</m:t>
                        </m:r>
                        <m:r>
                          <a:rPr lang="en-US" altLang="zh-TW" sz="2400" b="1" i="1">
                            <a:solidFill>
                              <a:schemeClr val="tx1"/>
                            </a:solidFill>
                            <a:latin typeface="Cambria Math" panose="02040503050406030204" pitchFamily="18" charset="0"/>
                          </a:rPr>
                          <m:t>𝒘</m:t>
                        </m:r>
                      </m:den>
                    </m:f>
                    <m:r>
                      <a:rPr lang="zh-CN" altLang="en-US" sz="2400" b="1" i="1" smtClean="0">
                        <a:solidFill>
                          <a:schemeClr val="tx1"/>
                        </a:solidFill>
                        <a:latin typeface="Cambria Math" panose="02040503050406030204" pitchFamily="18" charset="0"/>
                      </a:rPr>
                      <m:t>非常</m:t>
                    </m:r>
                  </m:oMath>
                </a14:m>
                <a:r>
                  <a:rPr lang="zh-CN" altLang="en-US" sz="2400" b="1" dirty="0" smtClean="0">
                    <a:solidFill>
                      <a:schemeClr val="tx1"/>
                    </a:solidFill>
                    <a:latin typeface="微软雅黑" panose="020B0503020204020204" pitchFamily="34" charset="-122"/>
                    <a:ea typeface="微软雅黑" panose="020B0503020204020204" pitchFamily="34" charset="-122"/>
                  </a:rPr>
                  <a:t>小（更新很小）</a:t>
                </a:r>
                <a:endParaRPr lang="zh-TW" altLang="en-US" sz="2400" b="1" dirty="0">
                  <a:solidFill>
                    <a:schemeClr val="tx1"/>
                  </a:solidFill>
                  <a:latin typeface="微软雅黑" panose="020B0503020204020204" pitchFamily="34" charset="-122"/>
                  <a:ea typeface="微软雅黑" panose="020B0503020204020204" pitchFamily="34" charset="-122"/>
                </a:endParaRPr>
              </a:p>
            </p:txBody>
          </p:sp>
        </mc:Choice>
        <mc:Fallback xmlns="">
          <p:sp>
            <p:nvSpPr>
              <p:cNvPr id="67" name="文字方塊 37"/>
              <p:cNvSpPr txBox="1">
                <a:spLocks noRot="1" noChangeAspect="1" noMove="1" noResize="1" noEditPoints="1" noAdjustHandles="1" noChangeArrowheads="1" noChangeShapeType="1" noTextEdit="1"/>
              </p:cNvSpPr>
              <p:nvPr/>
            </p:nvSpPr>
            <p:spPr>
              <a:xfrm>
                <a:off x="6759583" y="3999529"/>
                <a:ext cx="5275932" cy="461665"/>
              </a:xfrm>
              <a:prstGeom prst="rect">
                <a:avLst/>
              </a:prstGeom>
              <a:blipFill rotWithShape="0">
                <a:blip r:embed="rId13"/>
                <a:stretch>
                  <a:fillRect t="-123684" b="-192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椭圆形标注 49"/>
              <p:cNvSpPr/>
              <p:nvPr/>
            </p:nvSpPr>
            <p:spPr>
              <a:xfrm>
                <a:off x="8787039" y="2432632"/>
                <a:ext cx="3248476" cy="1389748"/>
              </a:xfrm>
              <a:prstGeom prst="wedgeEllipseCallout">
                <a:avLst>
                  <a:gd name="adj1" fmla="val -34125"/>
                  <a:gd name="adj2" fmla="val 542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神经</a:t>
                </a:r>
                <a14:m>
                  <m:oMath xmlns:m="http://schemas.openxmlformats.org/officeDocument/2006/math">
                    <m:r>
                      <a:rPr lang="zh-CN" altLang="en-US" i="1">
                        <a:latin typeface="Cambria Math" panose="02040503050406030204" pitchFamily="18" charset="0"/>
                      </a:rPr>
                      <m:t>网络参数</m:t>
                    </m:r>
                    <m:r>
                      <a:rPr lang="zh-TW" altLang="en-US" i="1">
                        <a:latin typeface="Cambria Math" panose="02040503050406030204" pitchFamily="18" charset="0"/>
                      </a:rPr>
                      <m:t>𝜃</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2</m:t>
                            </m:r>
                          </m:sub>
                        </m:sSub>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2</m:t>
                            </m:r>
                          </m:sub>
                        </m:sSub>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e>
                    </m:d>
                  </m:oMath>
                </a14:m>
                <a:endParaRPr lang="zh-CN" altLang="en-US" dirty="0">
                  <a:latin typeface="微软雅黑" panose="020B0503020204020204" pitchFamily="34" charset="-122"/>
                  <a:ea typeface="微软雅黑" panose="020B0503020204020204" pitchFamily="34" charset="-122"/>
                </a:endParaRPr>
              </a:p>
            </p:txBody>
          </p:sp>
        </mc:Choice>
        <mc:Fallback xmlns="">
          <p:sp>
            <p:nvSpPr>
              <p:cNvPr id="50" name="椭圆形标注 49"/>
              <p:cNvSpPr>
                <a:spLocks noRot="1" noChangeAspect="1" noMove="1" noResize="1" noEditPoints="1" noAdjustHandles="1" noChangeArrowheads="1" noChangeShapeType="1" noTextEdit="1"/>
              </p:cNvSpPr>
              <p:nvPr/>
            </p:nvSpPr>
            <p:spPr>
              <a:xfrm>
                <a:off x="8787039" y="2432632"/>
                <a:ext cx="3248476" cy="1389748"/>
              </a:xfrm>
              <a:prstGeom prst="wedgeEllipseCallout">
                <a:avLst>
                  <a:gd name="adj1" fmla="val -34125"/>
                  <a:gd name="adj2" fmla="val 54276"/>
                </a:avLst>
              </a:prstGeom>
              <a:blipFill rotWithShape="0">
                <a:blip r:embed="rId14"/>
                <a:stretch>
                  <a:fillRect/>
                </a:stretch>
              </a:blipFill>
            </p:spPr>
            <p:txBody>
              <a:bodyPr/>
              <a:lstStyle/>
              <a:p>
                <a:r>
                  <a:rPr lang="zh-CN" altLang="en-US">
                    <a:noFill/>
                  </a:rPr>
                  <a:t> </a:t>
                </a:r>
              </a:p>
            </p:txBody>
          </p:sp>
        </mc:Fallback>
      </mc:AlternateContent>
      <p:sp>
        <p:nvSpPr>
          <p:cNvPr id="32" name="橢圓 69"/>
          <p:cNvSpPr/>
          <p:nvPr/>
        </p:nvSpPr>
        <p:spPr>
          <a:xfrm>
            <a:off x="1861950" y="3355446"/>
            <a:ext cx="191799" cy="191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33" name="橢圓 69"/>
          <p:cNvSpPr/>
          <p:nvPr/>
        </p:nvSpPr>
        <p:spPr>
          <a:xfrm>
            <a:off x="2838597" y="4538155"/>
            <a:ext cx="191799" cy="191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34" name="橢圓 69"/>
          <p:cNvSpPr/>
          <p:nvPr/>
        </p:nvSpPr>
        <p:spPr>
          <a:xfrm>
            <a:off x="3726863" y="4613348"/>
            <a:ext cx="191799" cy="191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780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1" grpId="0"/>
      <p:bldP spid="36" grpId="0" animBg="1"/>
      <p:bldP spid="37" grpId="0"/>
      <p:bldP spid="41" grpId="0" animBg="1"/>
      <p:bldP spid="4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線接點 41"/>
          <p:cNvCxnSpPr/>
          <p:nvPr/>
        </p:nvCxnSpPr>
        <p:spPr>
          <a:xfrm>
            <a:off x="4405972" y="4782252"/>
            <a:ext cx="6925" cy="1244786"/>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cxnSp>
        <p:nvCxnSpPr>
          <p:cNvPr id="105" name="直線接點 42"/>
          <p:cNvCxnSpPr>
            <a:stCxn id="36" idx="8"/>
            <a:endCxn id="131" idx="0"/>
          </p:cNvCxnSpPr>
          <p:nvPr/>
        </p:nvCxnSpPr>
        <p:spPr>
          <a:xfrm>
            <a:off x="7800885" y="5688221"/>
            <a:ext cx="1058" cy="31341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直線接點 41"/>
          <p:cNvCxnSpPr/>
          <p:nvPr/>
        </p:nvCxnSpPr>
        <p:spPr>
          <a:xfrm>
            <a:off x="5403496" y="5262843"/>
            <a:ext cx="1" cy="73879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直線接點 40"/>
          <p:cNvCxnSpPr>
            <a:stCxn id="37" idx="4"/>
          </p:cNvCxnSpPr>
          <p:nvPr/>
        </p:nvCxnSpPr>
        <p:spPr>
          <a:xfrm flipH="1">
            <a:off x="3262230" y="4775127"/>
            <a:ext cx="6402" cy="121480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直線接點 6"/>
          <p:cNvCxnSpPr>
            <a:stCxn id="39" idx="4"/>
          </p:cNvCxnSpPr>
          <p:nvPr/>
        </p:nvCxnSpPr>
        <p:spPr>
          <a:xfrm>
            <a:off x="2147834" y="3547554"/>
            <a:ext cx="15269" cy="247360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直線單箭頭接點 26"/>
          <p:cNvCxnSpPr/>
          <p:nvPr/>
        </p:nvCxnSpPr>
        <p:spPr>
          <a:xfrm flipV="1">
            <a:off x="2271162" y="5983133"/>
            <a:ext cx="889411" cy="680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4"/>
          <p:cNvCxnSpPr/>
          <p:nvPr/>
        </p:nvCxnSpPr>
        <p:spPr>
          <a:xfrm>
            <a:off x="1272011" y="6131648"/>
            <a:ext cx="84280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3"/>
          <p:cNvCxnSpPr/>
          <p:nvPr/>
        </p:nvCxnSpPr>
        <p:spPr>
          <a:xfrm flipV="1">
            <a:off x="1690243" y="1978006"/>
            <a:ext cx="0" cy="4362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文字方塊 9"/>
          <p:cNvSpPr txBox="1"/>
          <p:nvPr/>
        </p:nvSpPr>
        <p:spPr>
          <a:xfrm>
            <a:off x="1641378" y="1888166"/>
            <a:ext cx="1108998" cy="461665"/>
          </a:xfrm>
          <a:prstGeom prst="rect">
            <a:avLst/>
          </a:prstGeom>
          <a:noFill/>
        </p:spPr>
        <p:txBody>
          <a:bodyPr wrap="square" rtlCol="0">
            <a:spAutoFit/>
          </a:bodyPr>
          <a:lstStyle/>
          <a:p>
            <a:pPr algn="ctr"/>
            <a:r>
              <a:rPr lang="zh-CN" altLang="en-US" sz="2400" dirty="0" smtClean="0">
                <a:latin typeface="微软雅黑" panose="020B0503020204020204" pitchFamily="34" charset="-122"/>
                <a:ea typeface="微软雅黑" panose="020B0503020204020204" pitchFamily="34" charset="-122"/>
              </a:rPr>
              <a:t>总损失</a:t>
            </a:r>
            <a:endParaRPr lang="zh-TW" altLang="en-US" sz="2400" dirty="0">
              <a:latin typeface="微软雅黑" panose="020B0503020204020204" pitchFamily="34" charset="-122"/>
              <a:ea typeface="微软雅黑" panose="020B0503020204020204" pitchFamily="34" charset="-122"/>
            </a:endParaRPr>
          </a:p>
        </p:txBody>
      </p:sp>
      <p:sp>
        <p:nvSpPr>
          <p:cNvPr id="116" name="文字方塊 16"/>
          <p:cNvSpPr txBox="1"/>
          <p:nvPr/>
        </p:nvSpPr>
        <p:spPr>
          <a:xfrm>
            <a:off x="3059366" y="6304269"/>
            <a:ext cx="5195774" cy="400110"/>
          </a:xfrm>
          <a:prstGeom prst="rect">
            <a:avLst/>
          </a:prstGeom>
          <a:noFill/>
        </p:spPr>
        <p:txBody>
          <a:bodyPr wrap="square" rtlCol="0">
            <a:spAutoFit/>
          </a:bodyPr>
          <a:lstStyle/>
          <a:p>
            <a:pPr algn="ctr"/>
            <a:r>
              <a:rPr lang="zh-CN" altLang="en-US" sz="2000" dirty="0" smtClean="0">
                <a:latin typeface="微软雅黑" panose="020B0503020204020204" pitchFamily="34" charset="-122"/>
                <a:ea typeface="微软雅黑" panose="020B0503020204020204" pitchFamily="34" charset="-122"/>
              </a:rPr>
              <a:t>神经网络参数</a:t>
            </a:r>
            <a:r>
              <a:rPr lang="en-US" altLang="zh-TW" sz="2000" dirty="0" smtClean="0">
                <a:latin typeface="微软雅黑" panose="020B0503020204020204" pitchFamily="34" charset="-122"/>
                <a:ea typeface="微软雅黑" panose="020B0503020204020204" pitchFamily="34" charset="-122"/>
              </a:rPr>
              <a:t>w</a:t>
            </a:r>
            <a:endParaRPr lang="zh-TW" altLang="en-US" sz="2000" dirty="0">
              <a:latin typeface="微软雅黑" panose="020B0503020204020204" pitchFamily="34" charset="-122"/>
              <a:ea typeface="微软雅黑" panose="020B0503020204020204" pitchFamily="34" charset="-122"/>
            </a:endParaRPr>
          </a:p>
        </p:txBody>
      </p:sp>
      <p:sp>
        <p:nvSpPr>
          <p:cNvPr id="117" name="文字方塊 10"/>
          <p:cNvSpPr txBox="1"/>
          <p:nvPr/>
        </p:nvSpPr>
        <p:spPr>
          <a:xfrm>
            <a:off x="2455394" y="2589430"/>
            <a:ext cx="2048188" cy="707886"/>
          </a:xfrm>
          <a:prstGeom prst="rect">
            <a:avLst/>
          </a:prstGeom>
          <a:solidFill>
            <a:srgbClr val="B0E8B9"/>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zh-CN" altLang="en-US" sz="2000" dirty="0" smtClean="0">
                <a:latin typeface="微软雅黑" panose="020B0503020204020204" pitchFamily="34" charset="-122"/>
                <a:ea typeface="微软雅黑" panose="020B0503020204020204" pitchFamily="34" charset="-122"/>
              </a:rPr>
              <a:t>在平坦区变化</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非常缓慢</a:t>
            </a:r>
            <a:endParaRPr lang="zh-TW" altLang="en-US"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0" name="文字方塊 27"/>
              <p:cNvSpPr txBox="1"/>
              <p:nvPr/>
            </p:nvSpPr>
            <p:spPr>
              <a:xfrm>
                <a:off x="8408845" y="5186905"/>
                <a:ext cx="1288691" cy="822469"/>
              </a:xfrm>
              <a:prstGeom prst="rect">
                <a:avLst/>
              </a:prstGeom>
              <a:solidFill>
                <a:srgbClr val="F6B89D"/>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latin typeface="微软雅黑" panose="020B0503020204020204" pitchFamily="34" charset="-122"/>
                  <a:ea typeface="微软雅黑" panose="020B0503020204020204" pitchFamily="34" charset="-122"/>
                </a:endParaRPr>
              </a:p>
            </p:txBody>
          </p:sp>
        </mc:Choice>
        <mc:Fallback xmlns="">
          <p:sp>
            <p:nvSpPr>
              <p:cNvPr id="120" name="文字方塊 27"/>
              <p:cNvSpPr txBox="1">
                <a:spLocks noRot="1" noChangeAspect="1" noMove="1" noResize="1" noEditPoints="1" noAdjustHandles="1" noChangeArrowheads="1" noChangeShapeType="1" noTextEdit="1"/>
              </p:cNvSpPr>
              <p:nvPr/>
            </p:nvSpPr>
            <p:spPr>
              <a:xfrm>
                <a:off x="8408845" y="5186905"/>
                <a:ext cx="1288691" cy="822469"/>
              </a:xfrm>
              <a:prstGeom prst="rect">
                <a:avLst/>
              </a:prstGeom>
              <a:blipFill rotWithShape="0">
                <a:blip r:embed="rId3"/>
                <a:stretch>
                  <a:fillRect/>
                </a:stretch>
              </a:blipFill>
            </p:spPr>
            <p:txBody>
              <a:bodyPr/>
              <a:lstStyle/>
              <a:p>
                <a:r>
                  <a:rPr lang="zh-CN" altLang="en-US">
                    <a:noFill/>
                  </a:rPr>
                  <a:t> </a:t>
                </a:r>
              </a:p>
            </p:txBody>
          </p:sp>
        </mc:Fallback>
      </mc:AlternateContent>
      <p:sp>
        <p:nvSpPr>
          <p:cNvPr id="122" name="文字方塊 32"/>
          <p:cNvSpPr txBox="1"/>
          <p:nvPr/>
        </p:nvSpPr>
        <p:spPr>
          <a:xfrm>
            <a:off x="3907468" y="3474569"/>
            <a:ext cx="1447103" cy="400110"/>
          </a:xfrm>
          <a:prstGeom prst="rect">
            <a:avLst/>
          </a:prstGeom>
          <a:solidFill>
            <a:srgbClr val="6EBF96"/>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停</a:t>
            </a:r>
            <a:r>
              <a:rPr lang="zh-CN" altLang="en-US" sz="2000" dirty="0" smtClean="0">
                <a:latin typeface="微软雅黑" panose="020B0503020204020204" pitchFamily="34" charset="-122"/>
                <a:ea typeface="微软雅黑" panose="020B0503020204020204" pitchFamily="34" charset="-122"/>
              </a:rPr>
              <a:t>在</a:t>
            </a:r>
            <a:r>
              <a:rPr lang="zh-CN" altLang="en-US" sz="2000" dirty="0">
                <a:latin typeface="微软雅黑" panose="020B0503020204020204" pitchFamily="34" charset="-122"/>
                <a:ea typeface="微软雅黑" panose="020B0503020204020204" pitchFamily="34" charset="-122"/>
              </a:rPr>
              <a:t>鞍点</a:t>
            </a:r>
            <a:endParaRPr lang="zh-TW" altLang="en-US" sz="2000" dirty="0">
              <a:latin typeface="微软雅黑" panose="020B0503020204020204" pitchFamily="34" charset="-122"/>
              <a:ea typeface="微软雅黑" panose="020B0503020204020204" pitchFamily="34" charset="-122"/>
            </a:endParaRPr>
          </a:p>
        </p:txBody>
      </p:sp>
      <p:cxnSp>
        <p:nvCxnSpPr>
          <p:cNvPr id="123" name="直線單箭頭接點 33"/>
          <p:cNvCxnSpPr/>
          <p:nvPr/>
        </p:nvCxnSpPr>
        <p:spPr>
          <a:xfrm flipH="1" flipV="1">
            <a:off x="5401210" y="4650930"/>
            <a:ext cx="2286" cy="33232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35"/>
          <p:cNvCxnSpPr/>
          <p:nvPr/>
        </p:nvCxnSpPr>
        <p:spPr>
          <a:xfrm flipV="1">
            <a:off x="4395523" y="4136616"/>
            <a:ext cx="0" cy="33374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36"/>
          <p:cNvCxnSpPr/>
          <p:nvPr/>
        </p:nvCxnSpPr>
        <p:spPr>
          <a:xfrm flipH="1" flipV="1">
            <a:off x="3231270" y="3511007"/>
            <a:ext cx="5402" cy="86871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文字方塊 25"/>
              <p:cNvSpPr txBox="1"/>
              <p:nvPr/>
            </p:nvSpPr>
            <p:spPr>
              <a:xfrm>
                <a:off x="5507126" y="5179169"/>
                <a:ext cx="1292685" cy="822469"/>
              </a:xfrm>
              <a:prstGeom prst="rect">
                <a:avLst/>
              </a:prstGeom>
              <a:solidFill>
                <a:srgbClr val="F6B89D"/>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latin typeface="微软雅黑" panose="020B0503020204020204" pitchFamily="34" charset="-122"/>
                  <a:ea typeface="微软雅黑" panose="020B0503020204020204" pitchFamily="34" charset="-122"/>
                </a:endParaRPr>
              </a:p>
            </p:txBody>
          </p:sp>
        </mc:Choice>
        <mc:Fallback xmlns="">
          <p:sp>
            <p:nvSpPr>
              <p:cNvPr id="126" name="文字方塊 25"/>
              <p:cNvSpPr txBox="1">
                <a:spLocks noRot="1" noChangeAspect="1" noMove="1" noResize="1" noEditPoints="1" noAdjustHandles="1" noChangeArrowheads="1" noChangeShapeType="1" noTextEdit="1"/>
              </p:cNvSpPr>
              <p:nvPr/>
            </p:nvSpPr>
            <p:spPr>
              <a:xfrm>
                <a:off x="5507126" y="5179169"/>
                <a:ext cx="1292685" cy="822469"/>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字方塊 28"/>
              <p:cNvSpPr txBox="1"/>
              <p:nvPr/>
            </p:nvSpPr>
            <p:spPr>
              <a:xfrm>
                <a:off x="3392514" y="5160664"/>
                <a:ext cx="1303192" cy="822469"/>
              </a:xfrm>
              <a:prstGeom prst="rect">
                <a:avLst/>
              </a:prstGeom>
              <a:solidFill>
                <a:srgbClr val="F6B89D"/>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latin typeface="微软雅黑" panose="020B0503020204020204" pitchFamily="34" charset="-122"/>
                  <a:ea typeface="微软雅黑" panose="020B0503020204020204" pitchFamily="34" charset="-122"/>
                </a:endParaRPr>
              </a:p>
            </p:txBody>
          </p:sp>
        </mc:Choice>
        <mc:Fallback xmlns="">
          <p:sp>
            <p:nvSpPr>
              <p:cNvPr id="127" name="文字方塊 28"/>
              <p:cNvSpPr txBox="1">
                <a:spLocks noRot="1" noChangeAspect="1" noMove="1" noResize="1" noEditPoints="1" noAdjustHandles="1" noChangeArrowheads="1" noChangeShapeType="1" noTextEdit="1"/>
              </p:cNvSpPr>
              <p:nvPr/>
            </p:nvSpPr>
            <p:spPr>
              <a:xfrm>
                <a:off x="3392514" y="5160664"/>
                <a:ext cx="1303192" cy="822469"/>
              </a:xfrm>
              <a:prstGeom prst="rect">
                <a:avLst/>
              </a:prstGeom>
              <a:blipFill rotWithShape="0">
                <a:blip r:embed="rId5"/>
                <a:stretch>
                  <a:fillRect/>
                </a:stretch>
              </a:blipFill>
            </p:spPr>
            <p:txBody>
              <a:bodyPr/>
              <a:lstStyle/>
              <a:p>
                <a:r>
                  <a:rPr lang="zh-CN" altLang="en-US">
                    <a:noFill/>
                  </a:rPr>
                  <a:t> </a:t>
                </a:r>
              </a:p>
            </p:txBody>
          </p:sp>
        </mc:Fallback>
      </mc:AlternateContent>
      <p:sp>
        <p:nvSpPr>
          <p:cNvPr id="128" name="橢圓 34"/>
          <p:cNvSpPr/>
          <p:nvPr/>
        </p:nvSpPr>
        <p:spPr>
          <a:xfrm>
            <a:off x="2055045" y="6023589"/>
            <a:ext cx="216117" cy="21611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29" name="橢圓 37"/>
          <p:cNvSpPr/>
          <p:nvPr/>
        </p:nvSpPr>
        <p:spPr>
          <a:xfrm>
            <a:off x="3160573" y="6017890"/>
            <a:ext cx="216117" cy="21611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30" name="橢圓 38"/>
          <p:cNvSpPr/>
          <p:nvPr/>
        </p:nvSpPr>
        <p:spPr>
          <a:xfrm>
            <a:off x="5295439" y="5993442"/>
            <a:ext cx="216117" cy="21611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31" name="橢圓 39"/>
          <p:cNvSpPr/>
          <p:nvPr/>
        </p:nvSpPr>
        <p:spPr>
          <a:xfrm>
            <a:off x="7693884" y="6001638"/>
            <a:ext cx="216117" cy="21611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43" name="矩形 42"/>
          <p:cNvSpPr/>
          <p:nvPr/>
        </p:nvSpPr>
        <p:spPr>
          <a:xfrm>
            <a:off x="1272011" y="1324318"/>
            <a:ext cx="3518889" cy="553998"/>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梯度下降法</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35" name="矩形 34"/>
          <p:cNvSpPr/>
          <p:nvPr/>
        </p:nvSpPr>
        <p:spPr>
          <a:xfrm>
            <a:off x="1496948" y="400051"/>
            <a:ext cx="22530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black"/>
                </a:solidFill>
                <a:latin typeface="微软雅黑" panose="020B0503020204020204" pitchFamily="34" charset="-122"/>
                <a:ea typeface="微软雅黑" panose="020B0503020204020204" pitchFamily="34" charset="-122"/>
              </a:rPr>
              <a:t>参数</a:t>
            </a: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6" name="任意多边形 35"/>
          <p:cNvSpPr/>
          <p:nvPr/>
        </p:nvSpPr>
        <p:spPr>
          <a:xfrm>
            <a:off x="1742728" y="2104067"/>
            <a:ext cx="7321537" cy="3584241"/>
          </a:xfrm>
          <a:custGeom>
            <a:avLst/>
            <a:gdLst>
              <a:gd name="connsiteX0" fmla="*/ 0 w 7766333"/>
              <a:gd name="connsiteY0" fmla="*/ 300589 h 2929560"/>
              <a:gd name="connsiteX1" fmla="*/ 393700 w 7766333"/>
              <a:gd name="connsiteY1" fmla="*/ 1075289 h 2929560"/>
              <a:gd name="connsiteX2" fmla="*/ 393700 w 7766333"/>
              <a:gd name="connsiteY2" fmla="*/ 1075289 h 2929560"/>
              <a:gd name="connsiteX3" fmla="*/ 1371600 w 7766333"/>
              <a:gd name="connsiteY3" fmla="*/ 2040489 h 2929560"/>
              <a:gd name="connsiteX4" fmla="*/ 2933700 w 7766333"/>
              <a:gd name="connsiteY4" fmla="*/ 2142089 h 2929560"/>
              <a:gd name="connsiteX5" fmla="*/ 3987800 w 7766333"/>
              <a:gd name="connsiteY5" fmla="*/ 2510389 h 2929560"/>
              <a:gd name="connsiteX6" fmla="*/ 4737100 w 7766333"/>
              <a:gd name="connsiteY6" fmla="*/ 1938889 h 2929560"/>
              <a:gd name="connsiteX7" fmla="*/ 5435600 w 7766333"/>
              <a:gd name="connsiteY7" fmla="*/ 2027789 h 2929560"/>
              <a:gd name="connsiteX8" fmla="*/ 6426200 w 7766333"/>
              <a:gd name="connsiteY8" fmla="*/ 2929489 h 2929560"/>
              <a:gd name="connsiteX9" fmla="*/ 7175500 w 7766333"/>
              <a:gd name="connsiteY9" fmla="*/ 2065889 h 2929560"/>
              <a:gd name="connsiteX10" fmla="*/ 7696200 w 7766333"/>
              <a:gd name="connsiteY10" fmla="*/ 224389 h 2929560"/>
              <a:gd name="connsiteX11" fmla="*/ 7747000 w 7766333"/>
              <a:gd name="connsiteY11" fmla="*/ 97389 h 292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66333" h="2929560">
                <a:moveTo>
                  <a:pt x="0" y="300589"/>
                </a:moveTo>
                <a:lnTo>
                  <a:pt x="393700" y="1075289"/>
                </a:lnTo>
                <a:lnTo>
                  <a:pt x="393700" y="1075289"/>
                </a:lnTo>
                <a:cubicBezTo>
                  <a:pt x="556683" y="1236156"/>
                  <a:pt x="948267" y="1862689"/>
                  <a:pt x="1371600" y="2040489"/>
                </a:cubicBezTo>
                <a:cubicBezTo>
                  <a:pt x="1794933" y="2218289"/>
                  <a:pt x="2497667" y="2063772"/>
                  <a:pt x="2933700" y="2142089"/>
                </a:cubicBezTo>
                <a:cubicBezTo>
                  <a:pt x="3369733" y="2220406"/>
                  <a:pt x="3687233" y="2544256"/>
                  <a:pt x="3987800" y="2510389"/>
                </a:cubicBezTo>
                <a:cubicBezTo>
                  <a:pt x="4288367" y="2476522"/>
                  <a:pt x="4495800" y="2019322"/>
                  <a:pt x="4737100" y="1938889"/>
                </a:cubicBezTo>
                <a:cubicBezTo>
                  <a:pt x="4978400" y="1858456"/>
                  <a:pt x="5154083" y="1862689"/>
                  <a:pt x="5435600" y="2027789"/>
                </a:cubicBezTo>
                <a:cubicBezTo>
                  <a:pt x="5717117" y="2192889"/>
                  <a:pt x="6136217" y="2923139"/>
                  <a:pt x="6426200" y="2929489"/>
                </a:cubicBezTo>
                <a:cubicBezTo>
                  <a:pt x="6716183" y="2935839"/>
                  <a:pt x="6963833" y="2516739"/>
                  <a:pt x="7175500" y="2065889"/>
                </a:cubicBezTo>
                <a:cubicBezTo>
                  <a:pt x="7387167" y="1615039"/>
                  <a:pt x="7600950" y="552472"/>
                  <a:pt x="7696200" y="224389"/>
                </a:cubicBezTo>
                <a:cubicBezTo>
                  <a:pt x="7791450" y="-103694"/>
                  <a:pt x="7769225" y="-3153"/>
                  <a:pt x="7747000" y="97389"/>
                </a:cubicBez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橢圓 20"/>
          <p:cNvSpPr/>
          <p:nvPr/>
        </p:nvSpPr>
        <p:spPr>
          <a:xfrm>
            <a:off x="3160573" y="4548269"/>
            <a:ext cx="216118" cy="22685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20"/>
          <p:cNvSpPr/>
          <p:nvPr/>
        </p:nvSpPr>
        <p:spPr>
          <a:xfrm>
            <a:off x="2039775" y="3320696"/>
            <a:ext cx="216118" cy="22685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20"/>
          <p:cNvSpPr/>
          <p:nvPr/>
        </p:nvSpPr>
        <p:spPr>
          <a:xfrm>
            <a:off x="4287464" y="4548269"/>
            <a:ext cx="216118" cy="22685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20"/>
          <p:cNvSpPr/>
          <p:nvPr/>
        </p:nvSpPr>
        <p:spPr>
          <a:xfrm>
            <a:off x="5281255" y="5039027"/>
            <a:ext cx="216118" cy="22685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文字方塊 21"/>
          <p:cNvSpPr txBox="1"/>
          <p:nvPr/>
        </p:nvSpPr>
        <p:spPr>
          <a:xfrm>
            <a:off x="7058007" y="4208277"/>
            <a:ext cx="1505723" cy="400110"/>
          </a:xfrm>
          <a:prstGeom prst="rect">
            <a:avLst/>
          </a:prstGeom>
          <a:solidFill>
            <a:srgbClr val="51756B"/>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000" dirty="0">
                <a:latin typeface="微软雅黑" panose="020B0503020204020204" pitchFamily="34" charset="-122"/>
                <a:ea typeface="微软雅黑" panose="020B0503020204020204" pitchFamily="34" charset="-122"/>
              </a:rPr>
              <a:t>全局</a:t>
            </a:r>
            <a:r>
              <a:rPr lang="zh-CN" altLang="en-US" sz="2000" dirty="0" smtClean="0">
                <a:latin typeface="微软雅黑" panose="020B0503020204020204" pitchFamily="34" charset="-122"/>
                <a:ea typeface="微软雅黑" panose="020B0503020204020204" pitchFamily="34" charset="-122"/>
              </a:rPr>
              <a:t>最优值</a:t>
            </a:r>
            <a:endParaRPr lang="zh-TW" altLang="en-US" sz="2800" dirty="0">
              <a:latin typeface="微软雅黑" panose="020B0503020204020204" pitchFamily="34" charset="-122"/>
              <a:ea typeface="微软雅黑" panose="020B0503020204020204" pitchFamily="34" charset="-122"/>
            </a:endParaRPr>
          </a:p>
        </p:txBody>
      </p:sp>
      <p:sp>
        <p:nvSpPr>
          <p:cNvPr id="53" name="橢圓 38"/>
          <p:cNvSpPr/>
          <p:nvPr/>
        </p:nvSpPr>
        <p:spPr>
          <a:xfrm>
            <a:off x="4304839" y="6018842"/>
            <a:ext cx="216117" cy="21611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56" name="直線單箭頭接點 33"/>
          <p:cNvCxnSpPr>
            <a:endCxn id="51" idx="2"/>
          </p:cNvCxnSpPr>
          <p:nvPr/>
        </p:nvCxnSpPr>
        <p:spPr>
          <a:xfrm flipV="1">
            <a:off x="7810868" y="4608387"/>
            <a:ext cx="1" cy="81701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0" name="橢圓 20"/>
          <p:cNvSpPr/>
          <p:nvPr/>
        </p:nvSpPr>
        <p:spPr>
          <a:xfrm>
            <a:off x="7693884" y="5520763"/>
            <a:ext cx="216118" cy="22685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文字方塊 21"/>
          <p:cNvSpPr txBox="1"/>
          <p:nvPr/>
        </p:nvSpPr>
        <p:spPr>
          <a:xfrm>
            <a:off x="4642992" y="4195577"/>
            <a:ext cx="1984789" cy="400110"/>
          </a:xfrm>
          <a:prstGeom prst="rect">
            <a:avLst/>
          </a:prstGeom>
          <a:solidFill>
            <a:srgbClr val="51756B"/>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停在局部最优值</a:t>
            </a:r>
            <a:endParaRPr lang="zh-TW"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779870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sp>
        <p:nvSpPr>
          <p:cNvPr id="59" name="矩形 58"/>
          <p:cNvSpPr/>
          <p:nvPr/>
        </p:nvSpPr>
        <p:spPr>
          <a:xfrm>
            <a:off x="1210617" y="1321502"/>
            <a:ext cx="3518889" cy="553998"/>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初始值影响</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8" name="文字方塊 8"/>
          <p:cNvSpPr txBox="1"/>
          <p:nvPr/>
        </p:nvSpPr>
        <p:spPr>
          <a:xfrm>
            <a:off x="6452565" y="4221512"/>
            <a:ext cx="4342436" cy="83099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选取不同的初始值，可能到达不同的局部最小值</a:t>
            </a:r>
            <a:endParaRPr lang="zh-TW" altLang="en-US" sz="2400" dirty="0">
              <a:latin typeface="微软雅黑" panose="020B0503020204020204" pitchFamily="34" charset="-122"/>
              <a:ea typeface="微软雅黑" panose="020B0503020204020204" pitchFamily="34" charset="-122"/>
            </a:endParaRPr>
          </a:p>
        </p:txBody>
      </p:sp>
      <p:sp>
        <p:nvSpPr>
          <p:cNvPr id="22" name="矩形 21"/>
          <p:cNvSpPr/>
          <p:nvPr/>
        </p:nvSpPr>
        <p:spPr>
          <a:xfrm>
            <a:off x="1496948" y="400051"/>
            <a:ext cx="22530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black"/>
                </a:solidFill>
                <a:latin typeface="微软雅黑" panose="020B0503020204020204" pitchFamily="34" charset="-122"/>
                <a:ea typeface="微软雅黑" panose="020B0503020204020204" pitchFamily="34" charset="-122"/>
              </a:rPr>
              <a:t>参数</a:t>
            </a: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73" y="2150620"/>
            <a:ext cx="5610225" cy="3479539"/>
          </a:xfrm>
          <a:prstGeom prst="rect">
            <a:avLst/>
          </a:prstGeom>
        </p:spPr>
      </p:pic>
      <p:sp>
        <p:nvSpPr>
          <p:cNvPr id="27" name="矩形 26"/>
          <p:cNvSpPr/>
          <p:nvPr/>
        </p:nvSpPr>
        <p:spPr>
          <a:xfrm>
            <a:off x="4677071" y="5008120"/>
            <a:ext cx="1387227" cy="622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623465" y="3181082"/>
            <a:ext cx="346596" cy="369332"/>
          </a:xfrm>
          <a:prstGeom prst="rect">
            <a:avLst/>
          </a:prstGeom>
          <a:noFill/>
        </p:spPr>
        <p:txBody>
          <a:bodyPr wrap="square" rtlCol="0">
            <a:spAutoFit/>
          </a:bodyPr>
          <a:lstStyle/>
          <a:p>
            <a:r>
              <a:rPr lang="en-US" altLang="zh-CN" b="1" dirty="0" smtClean="0"/>
              <a:t>A</a:t>
            </a:r>
            <a:endParaRPr lang="zh-CN" altLang="en-US" b="1" dirty="0"/>
          </a:p>
        </p:txBody>
      </p:sp>
      <p:sp>
        <p:nvSpPr>
          <p:cNvPr id="12" name="文本框 11"/>
          <p:cNvSpPr txBox="1"/>
          <p:nvPr/>
        </p:nvSpPr>
        <p:spPr>
          <a:xfrm>
            <a:off x="2801620" y="3024386"/>
            <a:ext cx="346596" cy="369332"/>
          </a:xfrm>
          <a:prstGeom prst="rect">
            <a:avLst/>
          </a:prstGeom>
          <a:noFill/>
        </p:spPr>
        <p:txBody>
          <a:bodyPr wrap="square" rtlCol="0">
            <a:spAutoFit/>
          </a:bodyPr>
          <a:lstStyle/>
          <a:p>
            <a:r>
              <a:rPr lang="en-US" altLang="zh-CN" b="1" dirty="0" smtClean="0"/>
              <a:t>B</a:t>
            </a:r>
            <a:endParaRPr lang="zh-CN" altLang="en-US" b="1" dirty="0"/>
          </a:p>
        </p:txBody>
      </p:sp>
      <p:sp>
        <p:nvSpPr>
          <p:cNvPr id="13" name="文本框 12"/>
          <p:cNvSpPr txBox="1"/>
          <p:nvPr/>
        </p:nvSpPr>
        <p:spPr>
          <a:xfrm>
            <a:off x="2796763" y="4580876"/>
            <a:ext cx="346596" cy="369332"/>
          </a:xfrm>
          <a:prstGeom prst="rect">
            <a:avLst/>
          </a:prstGeom>
          <a:noFill/>
        </p:spPr>
        <p:txBody>
          <a:bodyPr wrap="square" rtlCol="0">
            <a:spAutoFit/>
          </a:bodyPr>
          <a:lstStyle/>
          <a:p>
            <a:r>
              <a:rPr lang="en-US" altLang="zh-CN" b="1" dirty="0" smtClean="0"/>
              <a:t>C</a:t>
            </a:r>
            <a:endParaRPr lang="zh-CN" altLang="en-US" b="1" dirty="0"/>
          </a:p>
        </p:txBody>
      </p:sp>
      <p:sp>
        <p:nvSpPr>
          <p:cNvPr id="14" name="文本框 13"/>
          <p:cNvSpPr txBox="1"/>
          <p:nvPr/>
        </p:nvSpPr>
        <p:spPr>
          <a:xfrm>
            <a:off x="4556208" y="4036846"/>
            <a:ext cx="346596" cy="369332"/>
          </a:xfrm>
          <a:prstGeom prst="rect">
            <a:avLst/>
          </a:prstGeom>
          <a:noFill/>
        </p:spPr>
        <p:txBody>
          <a:bodyPr wrap="square" rtlCol="0">
            <a:spAutoFit/>
          </a:bodyPr>
          <a:lstStyle/>
          <a:p>
            <a:r>
              <a:rPr lang="en-US" altLang="zh-CN" b="1" dirty="0" smtClean="0"/>
              <a:t>D</a:t>
            </a:r>
            <a:endParaRPr lang="zh-CN" altLang="en-US" b="1" dirty="0"/>
          </a:p>
        </p:txBody>
      </p:sp>
      <p:sp>
        <p:nvSpPr>
          <p:cNvPr id="16" name="文本框 15"/>
          <p:cNvSpPr txBox="1"/>
          <p:nvPr/>
        </p:nvSpPr>
        <p:spPr>
          <a:xfrm>
            <a:off x="6387921" y="2863751"/>
            <a:ext cx="366382" cy="523220"/>
          </a:xfrm>
          <a:prstGeom prst="rect">
            <a:avLst/>
          </a:prstGeom>
          <a:noFill/>
        </p:spPr>
        <p:txBody>
          <a:bodyPr wrap="square" rtlCol="0">
            <a:spAutoFit/>
          </a:bodyPr>
          <a:lstStyle/>
          <a:p>
            <a:r>
              <a:rPr lang="en-US" altLang="zh-CN" sz="2800" dirty="0" smtClean="0"/>
              <a:t>A</a:t>
            </a:r>
            <a:endParaRPr lang="zh-CN" altLang="en-US" sz="2800" dirty="0"/>
          </a:p>
        </p:txBody>
      </p:sp>
      <p:cxnSp>
        <p:nvCxnSpPr>
          <p:cNvPr id="4" name="直接箭头连接符 3"/>
          <p:cNvCxnSpPr>
            <a:stCxn id="16" idx="3"/>
            <a:endCxn id="18" idx="1"/>
          </p:cNvCxnSpPr>
          <p:nvPr/>
        </p:nvCxnSpPr>
        <p:spPr>
          <a:xfrm>
            <a:off x="6754303" y="3125361"/>
            <a:ext cx="10374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791718" y="2863751"/>
            <a:ext cx="346596" cy="523220"/>
          </a:xfrm>
          <a:prstGeom prst="rect">
            <a:avLst/>
          </a:prstGeom>
          <a:noFill/>
        </p:spPr>
        <p:txBody>
          <a:bodyPr wrap="square" rtlCol="0">
            <a:spAutoFit/>
          </a:bodyPr>
          <a:lstStyle/>
          <a:p>
            <a:r>
              <a:rPr lang="en-US" altLang="zh-CN" sz="2800" dirty="0" smtClean="0"/>
              <a:t>C</a:t>
            </a:r>
            <a:endParaRPr lang="zh-CN" altLang="en-US" sz="2800" dirty="0"/>
          </a:p>
        </p:txBody>
      </p:sp>
      <p:sp>
        <p:nvSpPr>
          <p:cNvPr id="19" name="文本框 18"/>
          <p:cNvSpPr txBox="1"/>
          <p:nvPr/>
        </p:nvSpPr>
        <p:spPr>
          <a:xfrm>
            <a:off x="6392680" y="3388389"/>
            <a:ext cx="346596" cy="523220"/>
          </a:xfrm>
          <a:prstGeom prst="rect">
            <a:avLst/>
          </a:prstGeom>
          <a:noFill/>
        </p:spPr>
        <p:txBody>
          <a:bodyPr wrap="square" rtlCol="0">
            <a:spAutoFit/>
          </a:bodyPr>
          <a:lstStyle/>
          <a:p>
            <a:r>
              <a:rPr lang="en-US" altLang="zh-CN" sz="2800" dirty="0"/>
              <a:t>B</a:t>
            </a:r>
            <a:endParaRPr lang="zh-CN" altLang="en-US" sz="2800" dirty="0"/>
          </a:p>
        </p:txBody>
      </p:sp>
      <p:cxnSp>
        <p:nvCxnSpPr>
          <p:cNvPr id="20" name="直接箭头连接符 19"/>
          <p:cNvCxnSpPr>
            <a:stCxn id="19" idx="3"/>
            <a:endCxn id="23" idx="1"/>
          </p:cNvCxnSpPr>
          <p:nvPr/>
        </p:nvCxnSpPr>
        <p:spPr>
          <a:xfrm>
            <a:off x="6739276" y="3649999"/>
            <a:ext cx="10374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776691" y="3388389"/>
            <a:ext cx="346596" cy="523220"/>
          </a:xfrm>
          <a:prstGeom prst="rect">
            <a:avLst/>
          </a:prstGeom>
          <a:noFill/>
        </p:spPr>
        <p:txBody>
          <a:bodyPr wrap="square" rtlCol="0">
            <a:spAutoFit/>
          </a:bodyPr>
          <a:lstStyle/>
          <a:p>
            <a:r>
              <a:rPr lang="en-US" altLang="zh-CN" sz="2800" dirty="0"/>
              <a:t>D</a:t>
            </a:r>
            <a:endParaRPr lang="zh-CN" altLang="en-US" sz="2800" dirty="0"/>
          </a:p>
        </p:txBody>
      </p:sp>
      <p:sp>
        <p:nvSpPr>
          <p:cNvPr id="11" name="文本框 10"/>
          <p:cNvSpPr txBox="1"/>
          <p:nvPr/>
        </p:nvSpPr>
        <p:spPr>
          <a:xfrm>
            <a:off x="6339470" y="2302059"/>
            <a:ext cx="1867079"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例如：</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872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8" y="400051"/>
            <a:ext cx="22530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noProof="0" dirty="0" smtClean="0">
                <a:solidFill>
                  <a:prstClr val="black"/>
                </a:solidFill>
                <a:latin typeface="微软雅黑" panose="020B0503020204020204" pitchFamily="34" charset="-122"/>
                <a:ea typeface="微软雅黑" panose="020B0503020204020204" pitchFamily="34" charset="-122"/>
              </a:rPr>
              <a:t>使用步骤</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1249914" y="1379528"/>
            <a:ext cx="5114435"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建立模型</a:t>
            </a:r>
            <a:endParaRPr kumimoji="0" lang="en-US" altLang="zh-CN" sz="2400" b="1"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1134118" y="1908856"/>
            <a:ext cx="9647295" cy="1200329"/>
          </a:xfrm>
          <a:prstGeom prst="rect">
            <a:avLst/>
          </a:prstGeom>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选择什么样的网络结构</a:t>
            </a:r>
            <a:endParaRPr kumimoji="0" lang="en-US" altLang="zh-CN" sz="2400" b="0"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选择多少层数，每层选择多少</a:t>
            </a:r>
            <a:r>
              <a:rPr lang="zh-CN" altLang="en-US" sz="2400" dirty="0">
                <a:solidFill>
                  <a:schemeClr val="bg1">
                    <a:lumMod val="75000"/>
                  </a:schemeClr>
                </a:solidFill>
                <a:latin typeface="微软雅黑" panose="020B0503020204020204" pitchFamily="34" charset="-122"/>
                <a:ea typeface="微软雅黑" panose="020B0503020204020204" pitchFamily="34" charset="-122"/>
              </a:rPr>
              <a:t>神经元</a:t>
            </a:r>
            <a:endParaRPr kumimoji="0"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endParaRPr>
          </a:p>
        </p:txBody>
      </p:sp>
      <p:sp>
        <p:nvSpPr>
          <p:cNvPr id="11" name="矩形 10"/>
          <p:cNvSpPr/>
          <p:nvPr/>
        </p:nvSpPr>
        <p:spPr>
          <a:xfrm>
            <a:off x="1292635" y="3075703"/>
            <a:ext cx="5343035"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损失函数</a:t>
            </a:r>
            <a:endParaRPr kumimoji="0" lang="en-US" altLang="zh-CN" sz="2400" b="1"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134118" y="3587510"/>
            <a:ext cx="9647294" cy="646331"/>
          </a:xfrm>
          <a:prstGeom prst="rect">
            <a:avLst/>
          </a:prstGeom>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400" dirty="0" smtClean="0">
                <a:solidFill>
                  <a:schemeClr val="bg1">
                    <a:lumMod val="75000"/>
                  </a:schemeClr>
                </a:solidFill>
                <a:latin typeface="微软雅黑" panose="020B0503020204020204" pitchFamily="34" charset="-122"/>
                <a:ea typeface="微软雅黑" panose="020B0503020204020204" pitchFamily="34" charset="-122"/>
              </a:rPr>
              <a:t>选择常用损失函数，平方误差，交叉熵</a:t>
            </a:r>
            <a:r>
              <a:rPr lang="en-US" altLang="zh-CN" sz="2400" dirty="0" smtClean="0">
                <a:solidFill>
                  <a:schemeClr val="bg1">
                    <a:lumMod val="75000"/>
                  </a:schemeClr>
                </a:solidFill>
                <a:latin typeface="微软雅黑" panose="020B0503020204020204" pitchFamily="34" charset="-122"/>
                <a:ea typeface="微软雅黑" panose="020B0503020204020204" pitchFamily="34" charset="-122"/>
              </a:rPr>
              <a:t>….</a:t>
            </a:r>
            <a:endParaRPr kumimoji="0"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682" y="3043910"/>
            <a:ext cx="498966" cy="498966"/>
          </a:xfrm>
          <a:prstGeom prst="rect">
            <a:avLst/>
          </a:prstGeom>
          <a:solidFill>
            <a:schemeClr val="bg1"/>
          </a:solidFill>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993" y="4474612"/>
            <a:ext cx="498966" cy="498966"/>
          </a:xfrm>
          <a:prstGeom prst="rect">
            <a:avLst/>
          </a:prstGeom>
        </p:spPr>
      </p:pic>
      <p:sp>
        <p:nvSpPr>
          <p:cNvPr id="17" name="矩形 16"/>
          <p:cNvSpPr/>
          <p:nvPr/>
        </p:nvSpPr>
        <p:spPr>
          <a:xfrm>
            <a:off x="1292635" y="4498453"/>
            <a:ext cx="5343035"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rPr>
              <a:t>参数学习</a:t>
            </a:r>
            <a:endParaRPr kumimoji="0" lang="en-US" altLang="zh-CN" sz="2400" b="1"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nvSpPr>
        <p:spPr>
          <a:xfrm>
            <a:off x="1134118" y="4989094"/>
            <a:ext cx="9647294" cy="1200329"/>
          </a:xfrm>
          <a:prstGeom prst="rect">
            <a:avLst/>
          </a:prstGeom>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梯度下降</a:t>
            </a:r>
            <a:endParaRPr kumimoji="0" lang="en-US" altLang="zh-CN" sz="2400" b="0"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smtClean="0">
                <a:ln>
                  <a:noFill/>
                </a:ln>
                <a:solidFill>
                  <a:srgbClr val="CC0099"/>
                </a:solidFill>
                <a:effectLst/>
                <a:uLnTx/>
                <a:uFillTx/>
                <a:latin typeface="微软雅黑" panose="020B0503020204020204" pitchFamily="34" charset="-122"/>
                <a:ea typeface="微软雅黑" panose="020B0503020204020204" pitchFamily="34" charset="-122"/>
                <a:cs typeface="+mn-cs"/>
              </a:rPr>
              <a:t>反向传播算法</a:t>
            </a:r>
            <a:endParaRPr kumimoji="0" lang="en-US" altLang="zh-CN" sz="2400" b="0" i="0" u="none" strike="noStrike" kern="1200" cap="none" spc="0" normalizeH="0" baseline="0" noProof="0" dirty="0">
              <a:ln>
                <a:noFill/>
              </a:ln>
              <a:solidFill>
                <a:srgbClr val="CC0099"/>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6594565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组合 95"/>
          <p:cNvGrpSpPr/>
          <p:nvPr/>
        </p:nvGrpSpPr>
        <p:grpSpPr>
          <a:xfrm>
            <a:off x="1815151" y="3661976"/>
            <a:ext cx="6474761" cy="2603607"/>
            <a:chOff x="1782898" y="1852294"/>
            <a:chExt cx="8509628" cy="3525248"/>
          </a:xfrm>
        </p:grpSpPr>
        <p:cxnSp>
          <p:nvCxnSpPr>
            <p:cNvPr id="99" name="直線單箭頭接點 10"/>
            <p:cNvCxnSpPr/>
            <p:nvPr/>
          </p:nvCxnSpPr>
          <p:spPr>
            <a:xfrm>
              <a:off x="8424402" y="3501898"/>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11"/>
            <p:cNvCxnSpPr/>
            <p:nvPr/>
          </p:nvCxnSpPr>
          <p:spPr>
            <a:xfrm>
              <a:off x="8533718" y="4747788"/>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2"/>
            <p:cNvCxnSpPr/>
            <p:nvPr/>
          </p:nvCxnSpPr>
          <p:spPr>
            <a:xfrm>
              <a:off x="8400518" y="2723095"/>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2284605" y="2383236"/>
              <a:ext cx="746342" cy="2726866"/>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03" name="橢圓 17"/>
            <p:cNvSpPr/>
            <p:nvPr/>
          </p:nvSpPr>
          <p:spPr>
            <a:xfrm>
              <a:off x="2381715" y="2464480"/>
              <a:ext cx="574158" cy="574158"/>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04" name="橢圓 18"/>
            <p:cNvSpPr/>
            <p:nvPr/>
          </p:nvSpPr>
          <p:spPr>
            <a:xfrm>
              <a:off x="2384057" y="3243050"/>
              <a:ext cx="574158" cy="574158"/>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05" name="橢圓 19"/>
            <p:cNvSpPr/>
            <p:nvPr/>
          </p:nvSpPr>
          <p:spPr>
            <a:xfrm>
              <a:off x="2372424" y="4471062"/>
              <a:ext cx="574158" cy="574158"/>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06" name="文字方塊 20"/>
            <p:cNvSpPr txBox="1"/>
            <p:nvPr/>
          </p:nvSpPr>
          <p:spPr>
            <a:xfrm rot="5400000">
              <a:off x="2369676" y="3896562"/>
              <a:ext cx="769257" cy="516806"/>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107" name="矩形 106"/>
            <p:cNvSpPr/>
            <p:nvPr/>
          </p:nvSpPr>
          <p:spPr>
            <a:xfrm>
              <a:off x="3901591" y="1852294"/>
              <a:ext cx="746342" cy="3523574"/>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08" name="橢圓 24"/>
            <p:cNvSpPr/>
            <p:nvPr/>
          </p:nvSpPr>
          <p:spPr>
            <a:xfrm>
              <a:off x="3988677" y="2725733"/>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09" name="橢圓 25"/>
            <p:cNvSpPr/>
            <p:nvPr/>
          </p:nvSpPr>
          <p:spPr>
            <a:xfrm>
              <a:off x="3991019" y="3504303"/>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10" name="橢圓 26"/>
            <p:cNvSpPr/>
            <p:nvPr/>
          </p:nvSpPr>
          <p:spPr>
            <a:xfrm>
              <a:off x="3979386" y="4732315"/>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11" name="文字方塊 27"/>
            <p:cNvSpPr txBox="1"/>
            <p:nvPr/>
          </p:nvSpPr>
          <p:spPr>
            <a:xfrm rot="5400000">
              <a:off x="3976639" y="4157815"/>
              <a:ext cx="769257" cy="516806"/>
            </a:xfrm>
            <a:prstGeom prst="rect">
              <a:avLst/>
            </a:prstGeom>
            <a:noFill/>
            <a:ln>
              <a:noFill/>
            </a:ln>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112" name="矩形 111"/>
            <p:cNvSpPr/>
            <p:nvPr/>
          </p:nvSpPr>
          <p:spPr>
            <a:xfrm>
              <a:off x="8037595" y="2383235"/>
              <a:ext cx="746342" cy="2746111"/>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13" name="橢圓 28"/>
            <p:cNvSpPr/>
            <p:nvPr/>
          </p:nvSpPr>
          <p:spPr>
            <a:xfrm>
              <a:off x="8113439" y="2445372"/>
              <a:ext cx="574158" cy="574158"/>
            </a:xfrm>
            <a:prstGeom prst="ellipse">
              <a:avLst/>
            </a:prstGeom>
            <a:solidFill>
              <a:srgbClr val="51756B"/>
            </a:solidFill>
            <a:ln>
              <a:solidFill>
                <a:srgbClr val="B0E8B9"/>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14" name="橢圓 29"/>
            <p:cNvSpPr/>
            <p:nvPr/>
          </p:nvSpPr>
          <p:spPr>
            <a:xfrm>
              <a:off x="8115781" y="3205281"/>
              <a:ext cx="574158" cy="574158"/>
            </a:xfrm>
            <a:prstGeom prst="ellipse">
              <a:avLst/>
            </a:prstGeom>
            <a:solidFill>
              <a:srgbClr val="51756B"/>
            </a:solidFill>
            <a:ln>
              <a:solidFill>
                <a:srgbClr val="B0E8B9"/>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15" name="橢圓 30"/>
            <p:cNvSpPr/>
            <p:nvPr/>
          </p:nvSpPr>
          <p:spPr>
            <a:xfrm>
              <a:off x="8122809" y="4451954"/>
              <a:ext cx="574158" cy="574158"/>
            </a:xfrm>
            <a:prstGeom prst="ellipse">
              <a:avLst/>
            </a:prstGeom>
            <a:solidFill>
              <a:srgbClr val="51756B"/>
            </a:solidFill>
            <a:ln>
              <a:solidFill>
                <a:srgbClr val="B0E8B9"/>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16" name="文字方塊 31"/>
            <p:cNvSpPr txBox="1"/>
            <p:nvPr/>
          </p:nvSpPr>
          <p:spPr>
            <a:xfrm rot="5400000">
              <a:off x="8120062" y="3874291"/>
              <a:ext cx="769257" cy="516806"/>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117" name="文字方塊 32"/>
            <p:cNvSpPr txBox="1"/>
            <p:nvPr/>
          </p:nvSpPr>
          <p:spPr>
            <a:xfrm>
              <a:off x="6238035" y="1912984"/>
              <a:ext cx="769257" cy="523220"/>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118" name="文字方塊 33"/>
            <p:cNvSpPr txBox="1"/>
            <p:nvPr/>
          </p:nvSpPr>
          <p:spPr>
            <a:xfrm>
              <a:off x="6237085" y="2669407"/>
              <a:ext cx="769257" cy="523220"/>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119" name="文字方塊 34"/>
            <p:cNvSpPr txBox="1"/>
            <p:nvPr/>
          </p:nvSpPr>
          <p:spPr>
            <a:xfrm>
              <a:off x="6265083" y="4671800"/>
              <a:ext cx="769257" cy="523220"/>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cxnSp>
          <p:nvCxnSpPr>
            <p:cNvPr id="120" name="直線單箭頭接點 35"/>
            <p:cNvCxnSpPr>
              <a:stCxn id="103" idx="6"/>
              <a:endCxn id="108" idx="2"/>
            </p:cNvCxnSpPr>
            <p:nvPr/>
          </p:nvCxnSpPr>
          <p:spPr>
            <a:xfrm>
              <a:off x="2945981" y="2732205"/>
              <a:ext cx="1032804" cy="261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36"/>
            <p:cNvCxnSpPr/>
            <p:nvPr/>
          </p:nvCxnSpPr>
          <p:spPr>
            <a:xfrm>
              <a:off x="2955873" y="3530129"/>
              <a:ext cx="1011125" cy="2806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37"/>
            <p:cNvCxnSpPr/>
            <p:nvPr/>
          </p:nvCxnSpPr>
          <p:spPr>
            <a:xfrm>
              <a:off x="2955873" y="4747788"/>
              <a:ext cx="1015362" cy="2405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38"/>
            <p:cNvCxnSpPr>
              <a:stCxn id="104" idx="6"/>
              <a:endCxn id="108" idx="2"/>
            </p:cNvCxnSpPr>
            <p:nvPr/>
          </p:nvCxnSpPr>
          <p:spPr>
            <a:xfrm flipV="1">
              <a:off x="2948323" y="2993458"/>
              <a:ext cx="1030462" cy="5173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39"/>
            <p:cNvCxnSpPr>
              <a:stCxn id="103" idx="6"/>
              <a:endCxn id="109" idx="2"/>
            </p:cNvCxnSpPr>
            <p:nvPr/>
          </p:nvCxnSpPr>
          <p:spPr>
            <a:xfrm>
              <a:off x="2945981" y="2732205"/>
              <a:ext cx="1035146" cy="1039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40"/>
            <p:cNvCxnSpPr>
              <a:stCxn id="103" idx="6"/>
              <a:endCxn id="110" idx="2"/>
            </p:cNvCxnSpPr>
            <p:nvPr/>
          </p:nvCxnSpPr>
          <p:spPr>
            <a:xfrm>
              <a:off x="2945981" y="2732205"/>
              <a:ext cx="1023513" cy="22678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41"/>
            <p:cNvCxnSpPr>
              <a:stCxn id="104" idx="6"/>
              <a:endCxn id="110" idx="2"/>
            </p:cNvCxnSpPr>
            <p:nvPr/>
          </p:nvCxnSpPr>
          <p:spPr>
            <a:xfrm>
              <a:off x="2948323" y="3510775"/>
              <a:ext cx="1021171" cy="14892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單箭頭接點 42"/>
            <p:cNvCxnSpPr>
              <a:stCxn id="105" idx="6"/>
              <a:endCxn id="108" idx="2"/>
            </p:cNvCxnSpPr>
            <p:nvPr/>
          </p:nvCxnSpPr>
          <p:spPr>
            <a:xfrm flipV="1">
              <a:off x="2936690" y="2993458"/>
              <a:ext cx="1042095" cy="17453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43"/>
            <p:cNvCxnSpPr>
              <a:stCxn id="105" idx="6"/>
              <a:endCxn id="109" idx="2"/>
            </p:cNvCxnSpPr>
            <p:nvPr/>
          </p:nvCxnSpPr>
          <p:spPr>
            <a:xfrm flipV="1">
              <a:off x="2936690" y="3772028"/>
              <a:ext cx="1044437" cy="9667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5" name="文字方塊 53"/>
            <p:cNvSpPr txBox="1"/>
            <p:nvPr/>
          </p:nvSpPr>
          <p:spPr>
            <a:xfrm rot="5400000">
              <a:off x="9393080" y="3905263"/>
              <a:ext cx="769257" cy="516806"/>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206" name="文字方塊 54"/>
            <p:cNvSpPr txBox="1"/>
            <p:nvPr/>
          </p:nvSpPr>
          <p:spPr>
            <a:xfrm>
              <a:off x="9462173" y="2383235"/>
              <a:ext cx="631068" cy="625088"/>
            </a:xfrm>
            <a:prstGeom prst="rect">
              <a:avLst/>
            </a:prstGeom>
            <a:noFill/>
          </p:spPr>
          <p:txBody>
            <a:bodyPr wrap="square" rtlCol="0">
              <a:spAutoFit/>
            </a:bodyPr>
            <a:lstStyle/>
            <a:p>
              <a:r>
                <a:rPr lang="en-US" altLang="zh-TW" sz="2400" dirty="0">
                  <a:latin typeface="微软雅黑" panose="020B0503020204020204" pitchFamily="34" charset="-122"/>
                  <a:ea typeface="微软雅黑" panose="020B0503020204020204" pitchFamily="34" charset="-122"/>
                </a:rPr>
                <a:t>y</a:t>
              </a:r>
              <a:r>
                <a:rPr lang="en-US" altLang="zh-TW" sz="2400" baseline="-25000" dirty="0">
                  <a:latin typeface="微软雅黑" panose="020B0503020204020204" pitchFamily="34" charset="-122"/>
                  <a:ea typeface="微软雅黑" panose="020B0503020204020204" pitchFamily="34" charset="-122"/>
                </a:rPr>
                <a:t>1</a:t>
              </a:r>
              <a:endParaRPr lang="zh-TW" altLang="en-US" sz="2400" baseline="-25000" dirty="0">
                <a:latin typeface="微软雅黑" panose="020B0503020204020204" pitchFamily="34" charset="-122"/>
                <a:ea typeface="微软雅黑" panose="020B0503020204020204" pitchFamily="34" charset="-122"/>
              </a:endParaRPr>
            </a:p>
          </p:txBody>
        </p:sp>
        <p:sp>
          <p:nvSpPr>
            <p:cNvPr id="207" name="文字方塊 55"/>
            <p:cNvSpPr txBox="1"/>
            <p:nvPr/>
          </p:nvSpPr>
          <p:spPr>
            <a:xfrm>
              <a:off x="9450889" y="3181455"/>
              <a:ext cx="631068" cy="625088"/>
            </a:xfrm>
            <a:prstGeom prst="rect">
              <a:avLst/>
            </a:prstGeom>
            <a:noFill/>
          </p:spPr>
          <p:txBody>
            <a:bodyPr wrap="square" rtlCol="0">
              <a:spAutoFit/>
            </a:bodyPr>
            <a:lstStyle/>
            <a:p>
              <a:r>
                <a:rPr lang="en-US" altLang="zh-TW" sz="2400" dirty="0">
                  <a:latin typeface="微软雅黑" panose="020B0503020204020204" pitchFamily="34" charset="-122"/>
                  <a:ea typeface="微软雅黑" panose="020B0503020204020204" pitchFamily="34" charset="-122"/>
                </a:rPr>
                <a:t>y</a:t>
              </a:r>
              <a:r>
                <a:rPr lang="en-US" altLang="zh-TW" sz="2400" baseline="-25000" dirty="0">
                  <a:latin typeface="微软雅黑" panose="020B0503020204020204" pitchFamily="34" charset="-122"/>
                  <a:ea typeface="微软雅黑" panose="020B0503020204020204" pitchFamily="34" charset="-122"/>
                </a:rPr>
                <a:t>2</a:t>
              </a:r>
              <a:endParaRPr lang="zh-TW" altLang="en-US" sz="2400" baseline="-25000" dirty="0">
                <a:latin typeface="微软雅黑" panose="020B0503020204020204" pitchFamily="34" charset="-122"/>
                <a:ea typeface="微软雅黑" panose="020B0503020204020204" pitchFamily="34" charset="-122"/>
              </a:endParaRPr>
            </a:p>
          </p:txBody>
        </p:sp>
        <p:sp>
          <p:nvSpPr>
            <p:cNvPr id="208" name="文字方塊 56"/>
            <p:cNvSpPr txBox="1"/>
            <p:nvPr/>
          </p:nvSpPr>
          <p:spPr>
            <a:xfrm>
              <a:off x="9450888" y="4447687"/>
              <a:ext cx="841638" cy="625088"/>
            </a:xfrm>
            <a:prstGeom prst="rect">
              <a:avLst/>
            </a:prstGeom>
            <a:noFill/>
          </p:spPr>
          <p:txBody>
            <a:bodyPr wrap="square" rtlCol="0">
              <a:spAutoFit/>
            </a:bodyPr>
            <a:lstStyle/>
            <a:p>
              <a:r>
                <a:rPr lang="en-US" altLang="zh-TW" sz="2400" dirty="0" err="1" smtClean="0">
                  <a:latin typeface="微软雅黑" panose="020B0503020204020204" pitchFamily="34" charset="-122"/>
                  <a:ea typeface="微软雅黑" panose="020B0503020204020204" pitchFamily="34" charset="-122"/>
                </a:rPr>
                <a:t>y</a:t>
              </a:r>
              <a:r>
                <a:rPr lang="en-US" altLang="zh-TW" sz="2400" baseline="-25000" dirty="0" err="1">
                  <a:latin typeface="微软雅黑" panose="020B0503020204020204" pitchFamily="34" charset="-122"/>
                  <a:ea typeface="微软雅黑" panose="020B0503020204020204" pitchFamily="34" charset="-122"/>
                </a:rPr>
                <a:t>m</a:t>
              </a:r>
              <a:endParaRPr lang="zh-TW" altLang="en-US" sz="2400" baseline="-25000" dirty="0">
                <a:latin typeface="微软雅黑" panose="020B0503020204020204" pitchFamily="34" charset="-122"/>
                <a:ea typeface="微软雅黑" panose="020B0503020204020204" pitchFamily="34" charset="-122"/>
              </a:endParaRPr>
            </a:p>
          </p:txBody>
        </p:sp>
        <p:sp>
          <p:nvSpPr>
            <p:cNvPr id="209" name="橢圓 24"/>
            <p:cNvSpPr/>
            <p:nvPr/>
          </p:nvSpPr>
          <p:spPr>
            <a:xfrm>
              <a:off x="3988677" y="1947020"/>
              <a:ext cx="574158" cy="574158"/>
            </a:xfrm>
            <a:prstGeom prst="ellipse">
              <a:avLst/>
            </a:prstGeom>
            <a:solidFill>
              <a:srgbClr val="B0E8B9"/>
            </a:solidFill>
            <a:ln>
              <a:solidFill>
                <a:srgbClr val="6EBF9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210" name="直線單箭頭接點 35"/>
            <p:cNvCxnSpPr>
              <a:endCxn id="103" idx="2"/>
            </p:cNvCxnSpPr>
            <p:nvPr/>
          </p:nvCxnSpPr>
          <p:spPr>
            <a:xfrm>
              <a:off x="1815151" y="2751559"/>
              <a:ext cx="56656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單箭頭接點 35"/>
            <p:cNvCxnSpPr/>
            <p:nvPr/>
          </p:nvCxnSpPr>
          <p:spPr>
            <a:xfrm>
              <a:off x="1805860" y="3530129"/>
              <a:ext cx="56656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單箭頭接點 35"/>
            <p:cNvCxnSpPr/>
            <p:nvPr/>
          </p:nvCxnSpPr>
          <p:spPr>
            <a:xfrm>
              <a:off x="1805860" y="4762973"/>
              <a:ext cx="56656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3" name="文字方塊 54"/>
            <p:cNvSpPr txBox="1"/>
            <p:nvPr/>
          </p:nvSpPr>
          <p:spPr>
            <a:xfrm>
              <a:off x="1799464" y="2219157"/>
              <a:ext cx="631068" cy="625088"/>
            </a:xfrm>
            <a:prstGeom prst="rect">
              <a:avLst/>
            </a:prstGeom>
            <a:noFill/>
          </p:spPr>
          <p:txBody>
            <a:bodyPr wrap="square" rtlCol="0">
              <a:spAutoFit/>
            </a:bodyPr>
            <a:lstStyle/>
            <a:p>
              <a:r>
                <a:rPr lang="en-US" altLang="zh-CN" sz="2400" dirty="0" smtClean="0">
                  <a:latin typeface="微软雅黑" panose="020B0503020204020204" pitchFamily="34" charset="-122"/>
                  <a:ea typeface="微软雅黑" panose="020B0503020204020204" pitchFamily="34" charset="-122"/>
                </a:rPr>
                <a:t>x</a:t>
              </a:r>
              <a:r>
                <a:rPr lang="en-US" altLang="zh-TW" sz="2400" baseline="-25000" dirty="0" smtClean="0">
                  <a:latin typeface="微软雅黑" panose="020B0503020204020204" pitchFamily="34" charset="-122"/>
                  <a:ea typeface="微软雅黑" panose="020B0503020204020204" pitchFamily="34" charset="-122"/>
                </a:rPr>
                <a:t>1</a:t>
              </a:r>
              <a:endParaRPr lang="zh-TW" altLang="en-US" sz="2400" baseline="-25000" dirty="0">
                <a:latin typeface="微软雅黑" panose="020B0503020204020204" pitchFamily="34" charset="-122"/>
                <a:ea typeface="微软雅黑" panose="020B0503020204020204" pitchFamily="34" charset="-122"/>
              </a:endParaRPr>
            </a:p>
          </p:txBody>
        </p:sp>
        <p:sp>
          <p:nvSpPr>
            <p:cNvPr id="214" name="文字方塊 54"/>
            <p:cNvSpPr txBox="1"/>
            <p:nvPr/>
          </p:nvSpPr>
          <p:spPr>
            <a:xfrm>
              <a:off x="1782898" y="2993107"/>
              <a:ext cx="631068" cy="625088"/>
            </a:xfrm>
            <a:prstGeom prst="rect">
              <a:avLst/>
            </a:prstGeom>
            <a:noFill/>
          </p:spPr>
          <p:txBody>
            <a:bodyPr wrap="square" rtlCol="0">
              <a:spAutoFit/>
            </a:bodyPr>
            <a:lstStyle/>
            <a:p>
              <a:r>
                <a:rPr lang="en-US" altLang="zh-CN" sz="2400" dirty="0" smtClean="0">
                  <a:latin typeface="微软雅黑" panose="020B0503020204020204" pitchFamily="34" charset="-122"/>
                  <a:ea typeface="微软雅黑" panose="020B0503020204020204" pitchFamily="34" charset="-122"/>
                </a:rPr>
                <a:t>x</a:t>
              </a:r>
              <a:r>
                <a:rPr lang="en-US" altLang="zh-CN" sz="2400" baseline="-25000" dirty="0">
                  <a:latin typeface="微软雅黑" panose="020B0503020204020204" pitchFamily="34" charset="-122"/>
                  <a:ea typeface="微软雅黑" panose="020B0503020204020204" pitchFamily="34" charset="-122"/>
                </a:rPr>
                <a:t>2</a:t>
              </a:r>
              <a:endParaRPr lang="zh-TW" altLang="en-US" sz="2400" baseline="-25000" dirty="0">
                <a:latin typeface="微软雅黑" panose="020B0503020204020204" pitchFamily="34" charset="-122"/>
                <a:ea typeface="微软雅黑" panose="020B0503020204020204" pitchFamily="34" charset="-122"/>
              </a:endParaRPr>
            </a:p>
          </p:txBody>
        </p:sp>
        <p:sp>
          <p:nvSpPr>
            <p:cNvPr id="215" name="文字方塊 54"/>
            <p:cNvSpPr txBox="1"/>
            <p:nvPr/>
          </p:nvSpPr>
          <p:spPr>
            <a:xfrm>
              <a:off x="1794623" y="4213488"/>
              <a:ext cx="631068" cy="625088"/>
            </a:xfrm>
            <a:prstGeom prst="rect">
              <a:avLst/>
            </a:prstGeom>
            <a:noFill/>
          </p:spPr>
          <p:txBody>
            <a:bodyPr wrap="square" rtlCol="0">
              <a:spAutoFit/>
            </a:bodyPr>
            <a:lstStyle/>
            <a:p>
              <a:r>
                <a:rPr lang="en-US" altLang="zh-CN" sz="2400" dirty="0" smtClean="0">
                  <a:latin typeface="微软雅黑" panose="020B0503020204020204" pitchFamily="34" charset="-122"/>
                  <a:ea typeface="微软雅黑" panose="020B0503020204020204" pitchFamily="34" charset="-122"/>
                </a:rPr>
                <a:t>x</a:t>
              </a:r>
              <a:r>
                <a:rPr lang="en-US" altLang="zh-CN" sz="2400" baseline="-25000" dirty="0" smtClean="0">
                  <a:latin typeface="微软雅黑" panose="020B0503020204020204" pitchFamily="34" charset="-122"/>
                  <a:ea typeface="微软雅黑" panose="020B0503020204020204" pitchFamily="34" charset="-122"/>
                </a:rPr>
                <a:t>n</a:t>
              </a:r>
              <a:endParaRPr lang="zh-TW" altLang="en-US" sz="2800" baseline="-25000" dirty="0">
                <a:latin typeface="微软雅黑" panose="020B0503020204020204" pitchFamily="34" charset="-122"/>
                <a:ea typeface="微软雅黑" panose="020B0503020204020204" pitchFamily="34" charset="-122"/>
              </a:endParaRPr>
            </a:p>
          </p:txBody>
        </p:sp>
        <p:cxnSp>
          <p:nvCxnSpPr>
            <p:cNvPr id="216" name="直線單箭頭接點 35"/>
            <p:cNvCxnSpPr>
              <a:endCxn id="209" idx="2"/>
            </p:cNvCxnSpPr>
            <p:nvPr/>
          </p:nvCxnSpPr>
          <p:spPr>
            <a:xfrm flipV="1">
              <a:off x="3015916" y="2234099"/>
              <a:ext cx="972761" cy="4889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38"/>
            <p:cNvCxnSpPr/>
            <p:nvPr/>
          </p:nvCxnSpPr>
          <p:spPr>
            <a:xfrm flipV="1">
              <a:off x="2955873" y="2234099"/>
              <a:ext cx="1022912" cy="12960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線單箭頭接點 38"/>
            <p:cNvCxnSpPr>
              <a:stCxn id="105" idx="6"/>
            </p:cNvCxnSpPr>
            <p:nvPr/>
          </p:nvCxnSpPr>
          <p:spPr>
            <a:xfrm flipV="1">
              <a:off x="2946582" y="2234099"/>
              <a:ext cx="1032203" cy="25240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9" name="矩形 218"/>
            <p:cNvSpPr/>
            <p:nvPr/>
          </p:nvSpPr>
          <p:spPr>
            <a:xfrm>
              <a:off x="5500947" y="1853968"/>
              <a:ext cx="746342" cy="3523574"/>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220" name="橢圓 24"/>
            <p:cNvSpPr/>
            <p:nvPr/>
          </p:nvSpPr>
          <p:spPr>
            <a:xfrm>
              <a:off x="5588033" y="2727407"/>
              <a:ext cx="574158" cy="574158"/>
            </a:xfrm>
            <a:prstGeom prst="ellipse">
              <a:avLst/>
            </a:prstGeom>
            <a:solidFill>
              <a:srgbClr val="6EBF96"/>
            </a:solidFill>
            <a:ln>
              <a:solidFill>
                <a:srgbClr val="B0E8B9"/>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221" name="橢圓 25"/>
            <p:cNvSpPr/>
            <p:nvPr/>
          </p:nvSpPr>
          <p:spPr>
            <a:xfrm>
              <a:off x="5590375" y="3505977"/>
              <a:ext cx="574158" cy="574158"/>
            </a:xfrm>
            <a:prstGeom prst="ellipse">
              <a:avLst/>
            </a:prstGeom>
            <a:solidFill>
              <a:srgbClr val="6EBF96"/>
            </a:solidFill>
            <a:ln>
              <a:solidFill>
                <a:srgbClr val="B0E8B9"/>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222" name="橢圓 26"/>
            <p:cNvSpPr/>
            <p:nvPr/>
          </p:nvSpPr>
          <p:spPr>
            <a:xfrm>
              <a:off x="5578742" y="4733989"/>
              <a:ext cx="574158" cy="574158"/>
            </a:xfrm>
            <a:prstGeom prst="ellipse">
              <a:avLst/>
            </a:prstGeom>
            <a:solidFill>
              <a:srgbClr val="6EBF96"/>
            </a:solidFill>
            <a:ln>
              <a:solidFill>
                <a:srgbClr val="B0E8B9"/>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223" name="文字方塊 27"/>
            <p:cNvSpPr txBox="1"/>
            <p:nvPr/>
          </p:nvSpPr>
          <p:spPr>
            <a:xfrm rot="5400000">
              <a:off x="5575995" y="4159490"/>
              <a:ext cx="769257" cy="516806"/>
            </a:xfrm>
            <a:prstGeom prst="rect">
              <a:avLst/>
            </a:prstGeom>
            <a:noFill/>
            <a:ln>
              <a:noFill/>
            </a:ln>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224" name="橢圓 24"/>
            <p:cNvSpPr/>
            <p:nvPr/>
          </p:nvSpPr>
          <p:spPr>
            <a:xfrm>
              <a:off x="5588033" y="1948694"/>
              <a:ext cx="574158" cy="574158"/>
            </a:xfrm>
            <a:prstGeom prst="ellipse">
              <a:avLst/>
            </a:prstGeom>
            <a:solidFill>
              <a:srgbClr val="6EBF96"/>
            </a:solidFill>
            <a:ln>
              <a:solidFill>
                <a:srgbClr val="B0E8B9"/>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grpSp>
          <p:nvGrpSpPr>
            <p:cNvPr id="225" name="组合 224"/>
            <p:cNvGrpSpPr/>
            <p:nvPr/>
          </p:nvGrpSpPr>
          <p:grpSpPr>
            <a:xfrm>
              <a:off x="4553544" y="2234099"/>
              <a:ext cx="1036831" cy="2792013"/>
              <a:chOff x="4553544" y="2234099"/>
              <a:chExt cx="1036831" cy="2792013"/>
            </a:xfrm>
          </p:grpSpPr>
          <p:cxnSp>
            <p:nvCxnSpPr>
              <p:cNvPr id="239" name="直線單箭頭接點 35"/>
              <p:cNvCxnSpPr>
                <a:stCxn id="209" idx="6"/>
                <a:endCxn id="224" idx="2"/>
              </p:cNvCxnSpPr>
              <p:nvPr/>
            </p:nvCxnSpPr>
            <p:spPr>
              <a:xfrm>
                <a:off x="4562835" y="2234099"/>
                <a:ext cx="1025198" cy="16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直線單箭頭接點 35"/>
              <p:cNvCxnSpPr>
                <a:stCxn id="209" idx="6"/>
                <a:endCxn id="220" idx="2"/>
              </p:cNvCxnSpPr>
              <p:nvPr/>
            </p:nvCxnSpPr>
            <p:spPr>
              <a:xfrm>
                <a:off x="4562835" y="2234099"/>
                <a:ext cx="1025198" cy="7803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直線單箭頭接點 35"/>
              <p:cNvCxnSpPr>
                <a:stCxn id="209" idx="6"/>
                <a:endCxn id="221" idx="2"/>
              </p:cNvCxnSpPr>
              <p:nvPr/>
            </p:nvCxnSpPr>
            <p:spPr>
              <a:xfrm>
                <a:off x="4562835" y="2234099"/>
                <a:ext cx="1027540" cy="1558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直線單箭頭接點 35"/>
              <p:cNvCxnSpPr>
                <a:endCxn id="222" idx="2"/>
              </p:cNvCxnSpPr>
              <p:nvPr/>
            </p:nvCxnSpPr>
            <p:spPr>
              <a:xfrm>
                <a:off x="4589452" y="2287149"/>
                <a:ext cx="989290" cy="27339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直線單箭頭接點 35"/>
              <p:cNvCxnSpPr>
                <a:stCxn id="108" idx="6"/>
                <a:endCxn id="224" idx="2"/>
              </p:cNvCxnSpPr>
              <p:nvPr/>
            </p:nvCxnSpPr>
            <p:spPr>
              <a:xfrm flipV="1">
                <a:off x="4562835" y="2235773"/>
                <a:ext cx="1025198" cy="7770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直線單箭頭接點 35"/>
              <p:cNvCxnSpPr>
                <a:stCxn id="108" idx="6"/>
                <a:endCxn id="220" idx="2"/>
              </p:cNvCxnSpPr>
              <p:nvPr/>
            </p:nvCxnSpPr>
            <p:spPr>
              <a:xfrm>
                <a:off x="4562835" y="3012812"/>
                <a:ext cx="1025198" cy="16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直線單箭頭接點 35"/>
              <p:cNvCxnSpPr>
                <a:endCxn id="221" idx="2"/>
              </p:cNvCxnSpPr>
              <p:nvPr/>
            </p:nvCxnSpPr>
            <p:spPr>
              <a:xfrm>
                <a:off x="4598743" y="3012812"/>
                <a:ext cx="991632" cy="7802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直線單箭頭接點 35"/>
              <p:cNvCxnSpPr>
                <a:stCxn id="108" idx="6"/>
                <a:endCxn id="222" idx="2"/>
              </p:cNvCxnSpPr>
              <p:nvPr/>
            </p:nvCxnSpPr>
            <p:spPr>
              <a:xfrm>
                <a:off x="4562835" y="3012812"/>
                <a:ext cx="1015907" cy="2008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直線單箭頭接點 35"/>
              <p:cNvCxnSpPr>
                <a:stCxn id="109" idx="6"/>
              </p:cNvCxnSpPr>
              <p:nvPr/>
            </p:nvCxnSpPr>
            <p:spPr>
              <a:xfrm flipV="1">
                <a:off x="4565177" y="2276260"/>
                <a:ext cx="1010214" cy="15151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直線單箭頭接點 35"/>
              <p:cNvCxnSpPr>
                <a:stCxn id="109" idx="6"/>
              </p:cNvCxnSpPr>
              <p:nvPr/>
            </p:nvCxnSpPr>
            <p:spPr>
              <a:xfrm flipV="1">
                <a:off x="4565177" y="3054973"/>
                <a:ext cx="1010214" cy="736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直線單箭頭接點 35"/>
              <p:cNvCxnSpPr>
                <a:stCxn id="109" idx="6"/>
                <a:endCxn id="221" idx="2"/>
              </p:cNvCxnSpPr>
              <p:nvPr/>
            </p:nvCxnSpPr>
            <p:spPr>
              <a:xfrm>
                <a:off x="4565177" y="3791382"/>
                <a:ext cx="1025198" cy="16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直線單箭頭接點 35"/>
              <p:cNvCxnSpPr>
                <a:stCxn id="109" idx="6"/>
                <a:endCxn id="222" idx="2"/>
              </p:cNvCxnSpPr>
              <p:nvPr/>
            </p:nvCxnSpPr>
            <p:spPr>
              <a:xfrm>
                <a:off x="4565177" y="3791382"/>
                <a:ext cx="1013565" cy="12296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直線單箭頭接點 35"/>
              <p:cNvCxnSpPr>
                <a:stCxn id="110" idx="6"/>
                <a:endCxn id="224" idx="2"/>
              </p:cNvCxnSpPr>
              <p:nvPr/>
            </p:nvCxnSpPr>
            <p:spPr>
              <a:xfrm flipV="1">
                <a:off x="4553544" y="2235773"/>
                <a:ext cx="1034489" cy="2783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直線單箭頭接點 35"/>
              <p:cNvCxnSpPr>
                <a:stCxn id="110" idx="6"/>
              </p:cNvCxnSpPr>
              <p:nvPr/>
            </p:nvCxnSpPr>
            <p:spPr>
              <a:xfrm flipV="1">
                <a:off x="4553544" y="3089778"/>
                <a:ext cx="1011553" cy="19296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直線單箭頭接點 35"/>
              <p:cNvCxnSpPr>
                <a:stCxn id="110" idx="6"/>
                <a:endCxn id="221" idx="2"/>
              </p:cNvCxnSpPr>
              <p:nvPr/>
            </p:nvCxnSpPr>
            <p:spPr>
              <a:xfrm flipV="1">
                <a:off x="4553544" y="3793056"/>
                <a:ext cx="1036831" cy="12263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直線單箭頭接點 35"/>
              <p:cNvCxnSpPr>
                <a:endCxn id="222" idx="2"/>
              </p:cNvCxnSpPr>
              <p:nvPr/>
            </p:nvCxnSpPr>
            <p:spPr>
              <a:xfrm flipV="1">
                <a:off x="4560493" y="5021068"/>
                <a:ext cx="1018249" cy="50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6" name="文字方塊 33"/>
            <p:cNvSpPr txBox="1"/>
            <p:nvPr/>
          </p:nvSpPr>
          <p:spPr>
            <a:xfrm>
              <a:off x="6249214" y="3443065"/>
              <a:ext cx="769257" cy="523220"/>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cxnSp>
          <p:nvCxnSpPr>
            <p:cNvPr id="227" name="直線單箭頭接點 35"/>
            <p:cNvCxnSpPr>
              <a:endCxn id="113" idx="2"/>
            </p:cNvCxnSpPr>
            <p:nvPr/>
          </p:nvCxnSpPr>
          <p:spPr>
            <a:xfrm>
              <a:off x="6976114" y="2255872"/>
              <a:ext cx="1137325" cy="4765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單箭頭接點 35"/>
            <p:cNvCxnSpPr>
              <a:endCxn id="114" idx="2"/>
            </p:cNvCxnSpPr>
            <p:nvPr/>
          </p:nvCxnSpPr>
          <p:spPr>
            <a:xfrm>
              <a:off x="6976114" y="2255872"/>
              <a:ext cx="1139667" cy="12364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直線單箭頭接點 35"/>
            <p:cNvCxnSpPr>
              <a:endCxn id="115" idx="2"/>
            </p:cNvCxnSpPr>
            <p:nvPr/>
          </p:nvCxnSpPr>
          <p:spPr>
            <a:xfrm>
              <a:off x="6976114" y="2255872"/>
              <a:ext cx="1146695" cy="24831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線單箭頭接點 35"/>
            <p:cNvCxnSpPr/>
            <p:nvPr/>
          </p:nvCxnSpPr>
          <p:spPr>
            <a:xfrm flipV="1">
              <a:off x="6976114" y="2731274"/>
              <a:ext cx="1100500" cy="3033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直線單箭頭接點 35"/>
            <p:cNvCxnSpPr>
              <a:endCxn id="114" idx="2"/>
            </p:cNvCxnSpPr>
            <p:nvPr/>
          </p:nvCxnSpPr>
          <p:spPr>
            <a:xfrm>
              <a:off x="7012022" y="3034585"/>
              <a:ext cx="1103759" cy="4577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直線單箭頭接點 35"/>
            <p:cNvCxnSpPr>
              <a:endCxn id="115" idx="2"/>
            </p:cNvCxnSpPr>
            <p:nvPr/>
          </p:nvCxnSpPr>
          <p:spPr>
            <a:xfrm>
              <a:off x="6976114" y="3034585"/>
              <a:ext cx="1146695" cy="170444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直線單箭頭接點 35"/>
            <p:cNvCxnSpPr>
              <a:endCxn id="113" idx="2"/>
            </p:cNvCxnSpPr>
            <p:nvPr/>
          </p:nvCxnSpPr>
          <p:spPr>
            <a:xfrm flipV="1">
              <a:off x="6978456" y="2732451"/>
              <a:ext cx="1134983" cy="10807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直線單箭頭接點 35"/>
            <p:cNvCxnSpPr>
              <a:endCxn id="114" idx="2"/>
            </p:cNvCxnSpPr>
            <p:nvPr/>
          </p:nvCxnSpPr>
          <p:spPr>
            <a:xfrm flipV="1">
              <a:off x="6978456" y="3492360"/>
              <a:ext cx="1137325" cy="3207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直線單箭頭接點 35"/>
            <p:cNvCxnSpPr>
              <a:endCxn id="115" idx="2"/>
            </p:cNvCxnSpPr>
            <p:nvPr/>
          </p:nvCxnSpPr>
          <p:spPr>
            <a:xfrm>
              <a:off x="6978456" y="3813155"/>
              <a:ext cx="1144353" cy="925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直線單箭頭接點 35"/>
            <p:cNvCxnSpPr>
              <a:endCxn id="113" idx="2"/>
            </p:cNvCxnSpPr>
            <p:nvPr/>
          </p:nvCxnSpPr>
          <p:spPr>
            <a:xfrm flipV="1">
              <a:off x="6966823" y="2732451"/>
              <a:ext cx="1146616" cy="23087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直線單箭頭接點 35"/>
            <p:cNvCxnSpPr>
              <a:endCxn id="115" idx="2"/>
            </p:cNvCxnSpPr>
            <p:nvPr/>
          </p:nvCxnSpPr>
          <p:spPr>
            <a:xfrm flipV="1">
              <a:off x="6966823" y="4739033"/>
              <a:ext cx="1155986" cy="3021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直線單箭頭接點 35"/>
            <p:cNvCxnSpPr>
              <a:endCxn id="114" idx="2"/>
            </p:cNvCxnSpPr>
            <p:nvPr/>
          </p:nvCxnSpPr>
          <p:spPr>
            <a:xfrm flipV="1">
              <a:off x="6966823" y="3492360"/>
              <a:ext cx="1148958" cy="15488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sp>
        <p:nvSpPr>
          <p:cNvPr id="59" name="矩形 58"/>
          <p:cNvSpPr/>
          <p:nvPr/>
        </p:nvSpPr>
        <p:spPr>
          <a:xfrm>
            <a:off x="1368012" y="1355783"/>
            <a:ext cx="3518889" cy="553998"/>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反向传播算法</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 xmlns:a16="http://schemas.microsoft.com/office/drawing/2014/main" id="{24AAEC5B-096E-4CD1-921A-9E00A9706866}"/>
              </a:ext>
            </a:extLst>
          </p:cNvPr>
          <p:cNvSpPr txBox="1"/>
          <p:nvPr/>
        </p:nvSpPr>
        <p:spPr>
          <a:xfrm>
            <a:off x="806427" y="4770936"/>
            <a:ext cx="1184197" cy="369332"/>
          </a:xfrm>
          <a:prstGeom prst="rect">
            <a:avLst/>
          </a:prstGeom>
          <a:noFill/>
        </p:spPr>
        <p:txBody>
          <a:bodyPr wrap="square" rtlCol="0">
            <a:spAutoFit/>
          </a:bodyPr>
          <a:lstStyle/>
          <a:p>
            <a:r>
              <a:rPr lang="zh-CN" altLang="en-US" b="1" dirty="0">
                <a:solidFill>
                  <a:schemeClr val="accent5"/>
                </a:solidFill>
                <a:latin typeface="微软雅黑" panose="020B0503020204020204" pitchFamily="34" charset="-122"/>
                <a:ea typeface="微软雅黑" panose="020B0503020204020204" pitchFamily="34" charset="-122"/>
              </a:rPr>
              <a:t>输入：</a:t>
            </a:r>
            <a:r>
              <a:rPr lang="en-US" altLang="zh-CN" b="1" dirty="0">
                <a:solidFill>
                  <a:schemeClr val="accent5"/>
                </a:solidFill>
                <a:latin typeface="微软雅黑" panose="020B0503020204020204" pitchFamily="34" charset="-122"/>
                <a:ea typeface="微软雅黑" panose="020B0503020204020204" pitchFamily="34" charset="-122"/>
              </a:rPr>
              <a:t>x</a:t>
            </a:r>
            <a:endParaRPr lang="zh-CN" altLang="en-US" b="1" dirty="0">
              <a:solidFill>
                <a:schemeClr val="accent5"/>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 xmlns:a16="http://schemas.microsoft.com/office/drawing/2014/main" id="{C10BC8C2-49B5-461A-A48A-B7A45EF5EA1C}"/>
                  </a:ext>
                </a:extLst>
              </p:cNvPr>
              <p:cNvSpPr txBox="1"/>
              <p:nvPr/>
            </p:nvSpPr>
            <p:spPr>
              <a:xfrm>
                <a:off x="8003729" y="4543375"/>
                <a:ext cx="1828800" cy="376385"/>
              </a:xfrm>
              <a:prstGeom prst="rect">
                <a:avLst/>
              </a:prstGeom>
              <a:noFill/>
            </p:spPr>
            <p:txBody>
              <a:bodyPr wrap="square" rtlCol="0">
                <a:spAutoFit/>
              </a:bodyPr>
              <a:lstStyle/>
              <a:p>
                <a:r>
                  <a:rPr lang="zh-CN" altLang="en-US" b="1" dirty="0" smtClean="0">
                    <a:solidFill>
                      <a:schemeClr val="accent5"/>
                    </a:solidFill>
                    <a:latin typeface="微软雅黑" panose="020B0503020204020204" pitchFamily="34" charset="-122"/>
                    <a:ea typeface="微软雅黑" panose="020B0503020204020204" pitchFamily="34" charset="-122"/>
                  </a:rPr>
                  <a:t>模型输出：</a:t>
                </a:r>
                <a:r>
                  <a:rPr lang="en-US" altLang="zh-CN" b="1" dirty="0">
                    <a:solidFill>
                      <a:schemeClr val="accent5"/>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b="1" i="1" smtClean="0">
                        <a:solidFill>
                          <a:schemeClr val="accent5"/>
                        </a:solidFill>
                        <a:latin typeface="Cambria Math" panose="02040503050406030204" pitchFamily="18" charset="0"/>
                      </a:rPr>
                      <m:t>𝒚</m:t>
                    </m:r>
                  </m:oMath>
                </a14:m>
                <a:endParaRPr lang="zh-CN" altLang="en-US" b="1" dirty="0">
                  <a:solidFill>
                    <a:schemeClr val="accent5"/>
                  </a:solidFill>
                  <a:latin typeface="微软雅黑" panose="020B0503020204020204" pitchFamily="34" charset="-122"/>
                  <a:ea typeface="微软雅黑" panose="020B0503020204020204" pitchFamily="34" charset="-122"/>
                </a:endParaRPr>
              </a:p>
            </p:txBody>
          </p:sp>
        </mc:Choice>
        <mc:Fallback xmlns="">
          <p:sp>
            <p:nvSpPr>
              <p:cNvPr id="27" name="文本框 26">
                <a:extLst>
                  <a:ext uri="{FF2B5EF4-FFF2-40B4-BE49-F238E27FC236}">
                    <a16:creationId xmlns="" xmlns:a16="http://schemas.microsoft.com/office/drawing/2014/main" xmlns:a14="http://schemas.microsoft.com/office/drawing/2010/main" id="{C10BC8C2-49B5-461A-A48A-B7A45EF5EA1C}"/>
                  </a:ext>
                </a:extLst>
              </p:cNvPr>
              <p:cNvSpPr txBox="1">
                <a:spLocks noRot="1" noChangeAspect="1" noMove="1" noResize="1" noEditPoints="1" noAdjustHandles="1" noChangeArrowheads="1" noChangeShapeType="1" noTextEdit="1"/>
              </p:cNvSpPr>
              <p:nvPr/>
            </p:nvSpPr>
            <p:spPr>
              <a:xfrm>
                <a:off x="8003729" y="4543375"/>
                <a:ext cx="1828800" cy="376385"/>
              </a:xfrm>
              <a:prstGeom prst="rect">
                <a:avLst/>
              </a:prstGeom>
              <a:blipFill rotWithShape="0">
                <a:blip r:embed="rId3"/>
                <a:stretch>
                  <a:fillRect l="-3000" t="-8065" b="-22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 xmlns:a16="http://schemas.microsoft.com/office/drawing/2014/main" id="{D57F9CF6-8D5C-4C8A-81A3-D0EA86B6BCEB}"/>
                  </a:ext>
                </a:extLst>
              </p:cNvPr>
              <p:cNvSpPr txBox="1"/>
              <p:nvPr/>
            </p:nvSpPr>
            <p:spPr>
              <a:xfrm>
                <a:off x="8015350" y="5330868"/>
                <a:ext cx="1828800" cy="369332"/>
              </a:xfrm>
              <a:prstGeom prst="rect">
                <a:avLst/>
              </a:prstGeom>
              <a:noFill/>
            </p:spPr>
            <p:txBody>
              <a:bodyPr wrap="square" rtlCol="0">
                <a:spAutoFit/>
              </a:bodyPr>
              <a:lstStyle/>
              <a:p>
                <a:r>
                  <a:rPr lang="zh-CN" altLang="en-US" b="1" dirty="0" smtClean="0">
                    <a:solidFill>
                      <a:schemeClr val="accent5"/>
                    </a:solidFill>
                    <a:latin typeface="微软雅黑" panose="020B0503020204020204" pitchFamily="34" charset="-122"/>
                    <a:ea typeface="微软雅黑" panose="020B0503020204020204" pitchFamily="34" charset="-122"/>
                  </a:rPr>
                  <a:t>标准答案：</a:t>
                </a:r>
                <a:r>
                  <a:rPr lang="en-US" altLang="zh-CN" b="1" dirty="0" smtClean="0">
                    <a:solidFill>
                      <a:schemeClr val="accent5"/>
                    </a:solidFill>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en-US" altLang="zh-CN" b="1" i="1">
                            <a:solidFill>
                              <a:schemeClr val="accent5"/>
                            </a:solidFill>
                            <a:latin typeface="Cambria Math" panose="02040503050406030204" pitchFamily="18" charset="0"/>
                          </a:rPr>
                        </m:ctrlPr>
                      </m:accPr>
                      <m:e>
                        <m:r>
                          <a:rPr lang="en-US" altLang="zh-CN" b="1" i="1">
                            <a:solidFill>
                              <a:schemeClr val="accent5"/>
                            </a:solidFill>
                            <a:latin typeface="Cambria Math" panose="02040503050406030204" pitchFamily="18" charset="0"/>
                          </a:rPr>
                          <m:t>𝒚</m:t>
                        </m:r>
                      </m:e>
                    </m:acc>
                  </m:oMath>
                </a14:m>
                <a:endParaRPr lang="zh-CN" altLang="en-US" b="1" dirty="0">
                  <a:solidFill>
                    <a:schemeClr val="accent5"/>
                  </a:solidFill>
                  <a:latin typeface="微软雅黑" panose="020B0503020204020204" pitchFamily="34" charset="-122"/>
                  <a:ea typeface="微软雅黑" panose="020B0503020204020204" pitchFamily="34" charset="-122"/>
                </a:endParaRPr>
              </a:p>
            </p:txBody>
          </p:sp>
        </mc:Choice>
        <mc:Fallback xmlns="">
          <p:sp>
            <p:nvSpPr>
              <p:cNvPr id="28" name="文本框 27">
                <a:extLst>
                  <a:ext uri="{FF2B5EF4-FFF2-40B4-BE49-F238E27FC236}">
                    <a16:creationId xmlns="" xmlns:a16="http://schemas.microsoft.com/office/drawing/2014/main" xmlns:a14="http://schemas.microsoft.com/office/drawing/2010/main" id="{D57F9CF6-8D5C-4C8A-81A3-D0EA86B6BCEB}"/>
                  </a:ext>
                </a:extLst>
              </p:cNvPr>
              <p:cNvSpPr txBox="1">
                <a:spLocks noRot="1" noChangeAspect="1" noMove="1" noResize="1" noEditPoints="1" noAdjustHandles="1" noChangeArrowheads="1" noChangeShapeType="1" noTextEdit="1"/>
              </p:cNvSpPr>
              <p:nvPr/>
            </p:nvSpPr>
            <p:spPr>
              <a:xfrm>
                <a:off x="8015350" y="5330868"/>
                <a:ext cx="1828800" cy="369332"/>
              </a:xfrm>
              <a:prstGeom prst="rect">
                <a:avLst/>
              </a:prstGeom>
              <a:blipFill rotWithShape="0">
                <a:blip r:embed="rId4"/>
                <a:stretch>
                  <a:fillRect l="-3000" t="-8197" r="-5333" b="-24590"/>
                </a:stretch>
              </a:blipFill>
            </p:spPr>
            <p:txBody>
              <a:bodyPr/>
              <a:lstStyle/>
              <a:p>
                <a:r>
                  <a:rPr lang="zh-CN" altLang="en-US">
                    <a:noFill/>
                  </a:rPr>
                  <a:t> </a:t>
                </a:r>
              </a:p>
            </p:txBody>
          </p:sp>
        </mc:Fallback>
      </mc:AlternateContent>
      <p:cxnSp>
        <p:nvCxnSpPr>
          <p:cNvPr id="29" name="直接连接符 28">
            <a:extLst>
              <a:ext uri="{FF2B5EF4-FFF2-40B4-BE49-F238E27FC236}">
                <a16:creationId xmlns="" xmlns:a16="http://schemas.microsoft.com/office/drawing/2014/main" id="{F6C266DF-2997-4F05-AC0B-5251C4222B97}"/>
              </a:ext>
            </a:extLst>
          </p:cNvPr>
          <p:cNvCxnSpPr>
            <a:cxnSpLocks/>
          </p:cNvCxnSpPr>
          <p:nvPr/>
        </p:nvCxnSpPr>
        <p:spPr>
          <a:xfrm>
            <a:off x="8646126" y="4894727"/>
            <a:ext cx="0" cy="421474"/>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 xmlns:a16="http://schemas.microsoft.com/office/drawing/2014/main" id="{567CAB4F-664F-44BE-893E-F94443B739DD}"/>
              </a:ext>
            </a:extLst>
          </p:cNvPr>
          <p:cNvSpPr txBox="1"/>
          <p:nvPr/>
        </p:nvSpPr>
        <p:spPr>
          <a:xfrm>
            <a:off x="7628182" y="2360290"/>
            <a:ext cx="1828800" cy="461665"/>
          </a:xfrm>
          <a:prstGeom prst="rect">
            <a:avLst/>
          </a:prstGeom>
          <a:noFill/>
        </p:spPr>
        <p:txBody>
          <a:bodyPr wrap="squar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总误差  </a:t>
            </a:r>
            <a:r>
              <a:rPr lang="en-US" altLang="zh-CN" sz="2400" dirty="0">
                <a:solidFill>
                  <a:srgbClr val="C00000"/>
                </a:solidFill>
                <a:latin typeface="微软雅黑" panose="020B0503020204020204" pitchFamily="34" charset="-122"/>
                <a:ea typeface="微软雅黑" panose="020B0503020204020204" pitchFamily="34" charset="-122"/>
              </a:rPr>
              <a:t>L</a:t>
            </a:r>
            <a:endParaRPr lang="zh-CN" altLang="en-US" sz="2400"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1" name="矩形 30"/>
              <p:cNvSpPr/>
              <p:nvPr/>
            </p:nvSpPr>
            <p:spPr>
              <a:xfrm>
                <a:off x="2174969" y="2276391"/>
                <a:ext cx="22548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solidFill>
                                <a:srgbClr val="C00000"/>
                              </a:solidFill>
                              <a:latin typeface="Cambria Math" panose="02040503050406030204" pitchFamily="18" charset="0"/>
                            </a:rPr>
                          </m:ctrlPr>
                        </m:sSubPr>
                        <m:e>
                          <m:r>
                            <a:rPr lang="en-US" altLang="zh-TW" sz="2400" i="1">
                              <a:solidFill>
                                <a:srgbClr val="C00000"/>
                              </a:solidFill>
                              <a:latin typeface="Cambria Math" panose="02040503050406030204" pitchFamily="18" charset="0"/>
                            </a:rPr>
                            <m:t>𝑤</m:t>
                          </m:r>
                        </m:e>
                        <m:sub>
                          <m:r>
                            <a:rPr lang="en-US" altLang="zh-TW" sz="2400" i="1">
                              <a:solidFill>
                                <a:srgbClr val="C00000"/>
                              </a:solidFill>
                              <a:latin typeface="Cambria Math" panose="02040503050406030204" pitchFamily="18" charset="0"/>
                            </a:rPr>
                            <m:t>1</m:t>
                          </m:r>
                        </m:sub>
                      </m:sSub>
                      <m:r>
                        <a:rPr lang="en-US" altLang="zh-TW" sz="2400" i="1" smtClean="0">
                          <a:solidFill>
                            <a:srgbClr val="C00000"/>
                          </a:solidFill>
                          <a:latin typeface="Cambria Math" panose="02040503050406030204" pitchFamily="18" charset="0"/>
                        </a:rPr>
                        <m:t>−</m:t>
                      </m:r>
                      <m:r>
                        <a:rPr lang="zh-TW" altLang="en-US" sz="2400" i="1">
                          <a:solidFill>
                            <a:srgbClr val="C00000"/>
                          </a:solidFill>
                          <a:latin typeface="Cambria Math" panose="02040503050406030204" pitchFamily="18" charset="0"/>
                        </a:rPr>
                        <m:t>𝜂</m:t>
                      </m:r>
                      <m:f>
                        <m:fPr>
                          <m:type m:val="lin"/>
                          <m:ctrlPr>
                            <a:rPr lang="en-US" altLang="zh-TW" sz="2400" i="1">
                              <a:solidFill>
                                <a:srgbClr val="C00000"/>
                              </a:solidFill>
                              <a:latin typeface="Cambria Math" panose="02040503050406030204" pitchFamily="18" charset="0"/>
                            </a:rPr>
                          </m:ctrlPr>
                        </m:fPr>
                        <m:num>
                          <m:r>
                            <a:rPr lang="en-US" altLang="zh-TW" sz="2400" i="1">
                              <a:solidFill>
                                <a:srgbClr val="C00000"/>
                              </a:solidFill>
                              <a:latin typeface="Cambria Math" panose="02040503050406030204" pitchFamily="18" charset="0"/>
                            </a:rPr>
                            <m:t>𝜕</m:t>
                          </m:r>
                          <m:r>
                            <a:rPr lang="en-US" altLang="zh-TW" sz="2400" i="1">
                              <a:solidFill>
                                <a:srgbClr val="C00000"/>
                              </a:solidFill>
                              <a:latin typeface="Cambria Math" panose="02040503050406030204" pitchFamily="18" charset="0"/>
                            </a:rPr>
                            <m:t>𝐿</m:t>
                          </m:r>
                        </m:num>
                        <m:den>
                          <m:r>
                            <a:rPr lang="en-US" altLang="zh-TW" sz="2400" i="1">
                              <a:solidFill>
                                <a:srgbClr val="C00000"/>
                              </a:solidFill>
                              <a:latin typeface="Cambria Math" panose="02040503050406030204" pitchFamily="18" charset="0"/>
                            </a:rPr>
                            <m:t>𝜕</m:t>
                          </m:r>
                          <m:sSub>
                            <m:sSubPr>
                              <m:ctrlPr>
                                <a:rPr lang="en-US" altLang="zh-TW" sz="2400" i="1">
                                  <a:solidFill>
                                    <a:srgbClr val="C00000"/>
                                  </a:solidFill>
                                  <a:latin typeface="Cambria Math" panose="02040503050406030204" pitchFamily="18" charset="0"/>
                                </a:rPr>
                              </m:ctrlPr>
                            </m:sSubPr>
                            <m:e>
                              <m:r>
                                <a:rPr lang="en-US" altLang="zh-TW" sz="2400" i="1">
                                  <a:solidFill>
                                    <a:srgbClr val="C00000"/>
                                  </a:solidFill>
                                  <a:latin typeface="Cambria Math" panose="02040503050406030204" pitchFamily="18" charset="0"/>
                                </a:rPr>
                                <m:t>𝑤</m:t>
                              </m:r>
                            </m:e>
                            <m:sub>
                              <m:r>
                                <a:rPr lang="en-US" altLang="zh-TW" sz="2400" i="1">
                                  <a:solidFill>
                                    <a:srgbClr val="C00000"/>
                                  </a:solidFill>
                                  <a:latin typeface="Cambria Math" panose="02040503050406030204" pitchFamily="18" charset="0"/>
                                </a:rPr>
                                <m:t>1</m:t>
                              </m:r>
                            </m:sub>
                          </m:sSub>
                        </m:den>
                      </m:f>
                    </m:oMath>
                  </m:oMathPara>
                </a14:m>
                <a:endParaRPr lang="zh-CN" altLang="en-US" sz="2400" dirty="0">
                  <a:latin typeface="微软雅黑" panose="020B0503020204020204" pitchFamily="34" charset="-122"/>
                  <a:ea typeface="微软雅黑" panose="020B0503020204020204" pitchFamily="34" charset="-122"/>
                </a:endParaRPr>
              </a:p>
            </p:txBody>
          </p:sp>
        </mc:Choice>
        <mc:Fallback xmlns="">
          <p:sp>
            <p:nvSpPr>
              <p:cNvPr id="31" name="矩形 30"/>
              <p:cNvSpPr>
                <a:spLocks noRot="1" noChangeAspect="1" noMove="1" noResize="1" noEditPoints="1" noAdjustHandles="1" noChangeArrowheads="1" noChangeShapeType="1" noTextEdit="1"/>
              </p:cNvSpPr>
              <p:nvPr/>
            </p:nvSpPr>
            <p:spPr>
              <a:xfrm>
                <a:off x="2174969" y="2276391"/>
                <a:ext cx="2254848" cy="461665"/>
              </a:xfrm>
              <a:prstGeom prst="rect">
                <a:avLst/>
              </a:prstGeom>
              <a:blipFill rotWithShape="0">
                <a:blip r:embed="rId6"/>
                <a:stretch>
                  <a:fillRect t="-123684" r="-12973" b="-192105"/>
                </a:stretch>
              </a:blipFill>
            </p:spPr>
            <p:txBody>
              <a:bodyPr/>
              <a:lstStyle/>
              <a:p>
                <a:r>
                  <a:rPr lang="zh-CN" altLang="en-US">
                    <a:noFill/>
                  </a:rPr>
                  <a:t> </a:t>
                </a:r>
              </a:p>
            </p:txBody>
          </p:sp>
        </mc:Fallback>
      </mc:AlternateContent>
      <p:cxnSp>
        <p:nvCxnSpPr>
          <p:cNvPr id="32" name="直接箭头连接符 31"/>
          <p:cNvCxnSpPr/>
          <p:nvPr/>
        </p:nvCxnSpPr>
        <p:spPr>
          <a:xfrm flipH="1">
            <a:off x="3329638" y="2801026"/>
            <a:ext cx="19884" cy="4679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矩形 32"/>
              <p:cNvSpPr/>
              <p:nvPr/>
            </p:nvSpPr>
            <p:spPr>
              <a:xfrm>
                <a:off x="2817980" y="3667891"/>
                <a:ext cx="6289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rgbClr val="0070C0"/>
                              </a:solidFill>
                              <a:latin typeface="Cambria Math" panose="02040503050406030204" pitchFamily="18" charset="0"/>
                            </a:rPr>
                          </m:ctrlPr>
                        </m:sSubPr>
                        <m:e>
                          <m:r>
                            <a:rPr lang="en-US" altLang="zh-TW" sz="2400" i="1">
                              <a:solidFill>
                                <a:srgbClr val="0070C0"/>
                              </a:solidFill>
                              <a:latin typeface="Cambria Math" panose="02040503050406030204" pitchFamily="18" charset="0"/>
                            </a:rPr>
                            <m:t>𝑤</m:t>
                          </m:r>
                        </m:e>
                        <m:sub>
                          <m:r>
                            <a:rPr lang="en-US" altLang="zh-TW" sz="2400" i="1">
                              <a:solidFill>
                                <a:srgbClr val="0070C0"/>
                              </a:solidFill>
                              <a:latin typeface="Cambria Math" panose="02040503050406030204" pitchFamily="18" charset="0"/>
                            </a:rPr>
                            <m:t>1</m:t>
                          </m:r>
                        </m:sub>
                      </m:sSub>
                    </m:oMath>
                  </m:oMathPara>
                </a14:m>
                <a:endParaRPr lang="zh-CN" altLang="en-US" sz="2400" dirty="0">
                  <a:latin typeface="微软雅黑" panose="020B0503020204020204" pitchFamily="34" charset="-122"/>
                  <a:ea typeface="微软雅黑" panose="020B0503020204020204" pitchFamily="34" charset="-122"/>
                </a:endParaRPr>
              </a:p>
            </p:txBody>
          </p:sp>
        </mc:Choice>
        <mc:Fallback xmlns="">
          <p:sp>
            <p:nvSpPr>
              <p:cNvPr id="33" name="矩形 32"/>
              <p:cNvSpPr>
                <a:spLocks noRot="1" noChangeAspect="1" noMove="1" noResize="1" noEditPoints="1" noAdjustHandles="1" noChangeArrowheads="1" noChangeShapeType="1" noTextEdit="1"/>
              </p:cNvSpPr>
              <p:nvPr/>
            </p:nvSpPr>
            <p:spPr>
              <a:xfrm>
                <a:off x="2817980" y="3667891"/>
                <a:ext cx="628955" cy="461665"/>
              </a:xfrm>
              <a:prstGeom prst="rect">
                <a:avLst/>
              </a:prstGeom>
              <a:blipFill rotWithShape="0">
                <a:blip r:embed="rId7"/>
                <a:stretch>
                  <a:fillRect b="-2667"/>
                </a:stretch>
              </a:blipFill>
            </p:spPr>
            <p:txBody>
              <a:bodyPr/>
              <a:lstStyle/>
              <a:p>
                <a:r>
                  <a:rPr lang="zh-CN" altLang="en-US">
                    <a:noFill/>
                  </a:rPr>
                  <a:t> </a:t>
                </a:r>
              </a:p>
            </p:txBody>
          </p:sp>
        </mc:Fallback>
      </mc:AlternateContent>
      <p:cxnSp>
        <p:nvCxnSpPr>
          <p:cNvPr id="34" name="直接箭头连接符 33"/>
          <p:cNvCxnSpPr/>
          <p:nvPr/>
        </p:nvCxnSpPr>
        <p:spPr>
          <a:xfrm flipH="1">
            <a:off x="4966761" y="2658120"/>
            <a:ext cx="193283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34"/>
              <p:cNvSpPr/>
              <p:nvPr/>
            </p:nvSpPr>
            <p:spPr>
              <a:xfrm>
                <a:off x="5047061" y="2288788"/>
                <a:ext cx="1497782"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计算</a:t>
                </a:r>
                <a:r>
                  <a:rPr lang="en-US" altLang="zh-TW" dirty="0" smtClean="0">
                    <a:latin typeface="微软雅黑" panose="020B0503020204020204" pitchFamily="34" charset="-122"/>
                    <a:ea typeface="微软雅黑" panose="020B0503020204020204" pitchFamily="34" charset="-122"/>
                  </a:rPr>
                  <a:t> </a:t>
                </a:r>
                <a14:m>
                  <m:oMath xmlns:m="http://schemas.openxmlformats.org/officeDocument/2006/math">
                    <m:f>
                      <m:fPr>
                        <m:type m:val="lin"/>
                        <m:ctrlPr>
                          <a:rPr lang="en-US" altLang="zh-TW" i="1">
                            <a:solidFill>
                              <a:srgbClr val="C00000"/>
                            </a:solidFill>
                            <a:latin typeface="Cambria Math" panose="02040503050406030204" pitchFamily="18" charset="0"/>
                          </a:rPr>
                        </m:ctrlPr>
                      </m:fPr>
                      <m:num>
                        <m:r>
                          <a:rPr lang="en-US" altLang="zh-TW" i="1">
                            <a:solidFill>
                              <a:srgbClr val="C00000"/>
                            </a:solidFill>
                            <a:latin typeface="Cambria Math" panose="02040503050406030204" pitchFamily="18" charset="0"/>
                          </a:rPr>
                          <m:t>𝜕</m:t>
                        </m:r>
                        <m:r>
                          <a:rPr lang="en-US" altLang="zh-TW" i="1">
                            <a:solidFill>
                              <a:srgbClr val="C00000"/>
                            </a:solidFill>
                            <a:latin typeface="Cambria Math" panose="02040503050406030204" pitchFamily="18" charset="0"/>
                          </a:rPr>
                          <m:t>𝐿</m:t>
                        </m:r>
                      </m:num>
                      <m:den>
                        <m:r>
                          <a:rPr lang="en-US" altLang="zh-TW" i="1">
                            <a:solidFill>
                              <a:srgbClr val="C00000"/>
                            </a:solidFill>
                            <a:latin typeface="Cambria Math" panose="02040503050406030204" pitchFamily="18" charset="0"/>
                          </a:rPr>
                          <m:t>𝜕</m:t>
                        </m:r>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𝑤</m:t>
                            </m:r>
                          </m:e>
                          <m:sub>
                            <m:r>
                              <a:rPr lang="en-US" altLang="zh-TW" i="1">
                                <a:solidFill>
                                  <a:srgbClr val="C00000"/>
                                </a:solidFill>
                                <a:latin typeface="Cambria Math" panose="02040503050406030204" pitchFamily="18" charset="0"/>
                              </a:rPr>
                              <m:t>1</m:t>
                            </m:r>
                          </m:sub>
                        </m:sSub>
                      </m:den>
                    </m:f>
                  </m:oMath>
                </a14:m>
                <a:endParaRPr lang="zh-TW" altLang="en-US" dirty="0">
                  <a:latin typeface="微软雅黑" panose="020B0503020204020204" pitchFamily="34" charset="-122"/>
                  <a:ea typeface="微软雅黑" panose="020B0503020204020204" pitchFamily="34" charset="-122"/>
                </a:endParaRPr>
              </a:p>
            </p:txBody>
          </p:sp>
        </mc:Choice>
        <mc:Fallback xmlns="">
          <p:sp>
            <p:nvSpPr>
              <p:cNvPr id="35" name="矩形 34"/>
              <p:cNvSpPr>
                <a:spLocks noRot="1" noChangeAspect="1" noMove="1" noResize="1" noEditPoints="1" noAdjustHandles="1" noChangeArrowheads="1" noChangeShapeType="1" noTextEdit="1"/>
              </p:cNvSpPr>
              <p:nvPr/>
            </p:nvSpPr>
            <p:spPr>
              <a:xfrm>
                <a:off x="5047061" y="2288788"/>
                <a:ext cx="1497782" cy="369332"/>
              </a:xfrm>
              <a:prstGeom prst="rect">
                <a:avLst/>
              </a:prstGeom>
              <a:blipFill rotWithShape="0">
                <a:blip r:embed="rId8"/>
                <a:stretch>
                  <a:fillRect l="-3659" t="-114754" r="-15041" b="-1770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3325857" y="2879125"/>
                <a:ext cx="979499"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更新</a:t>
                </a:r>
                <a:r>
                  <a:rPr lang="en-US" altLang="zh-CN" dirty="0" smtClean="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𝑤</m:t>
                        </m:r>
                      </m:e>
                      <m:sub>
                        <m:r>
                          <a:rPr lang="en-US" altLang="zh-TW" i="1">
                            <a:solidFill>
                              <a:srgbClr val="C00000"/>
                            </a:solidFill>
                            <a:latin typeface="Cambria Math" panose="02040503050406030204" pitchFamily="18" charset="0"/>
                          </a:rPr>
                          <m:t>1</m:t>
                        </m:r>
                      </m:sub>
                    </m:sSub>
                  </m:oMath>
                </a14:m>
                <a:endParaRPr lang="zh-CN" altLang="en-US" dirty="0">
                  <a:latin typeface="微软雅黑" panose="020B0503020204020204" pitchFamily="34" charset="-122"/>
                  <a:ea typeface="微软雅黑" panose="020B0503020204020204" pitchFamily="34" charset="-122"/>
                </a:endParaRPr>
              </a:p>
            </p:txBody>
          </p:sp>
        </mc:Choice>
        <mc:Fallback xmlns="">
          <p:sp>
            <p:nvSpPr>
              <p:cNvPr id="36" name="矩形 35"/>
              <p:cNvSpPr>
                <a:spLocks noRot="1" noChangeAspect="1" noMove="1" noResize="1" noEditPoints="1" noAdjustHandles="1" noChangeArrowheads="1" noChangeShapeType="1" noTextEdit="1"/>
              </p:cNvSpPr>
              <p:nvPr/>
            </p:nvSpPr>
            <p:spPr>
              <a:xfrm>
                <a:off x="3325857" y="2879125"/>
                <a:ext cx="979499" cy="369332"/>
              </a:xfrm>
              <a:prstGeom prst="rect">
                <a:avLst/>
              </a:prstGeom>
              <a:blipFill rotWithShape="0">
                <a:blip r:embed="rId9"/>
                <a:stretch>
                  <a:fillRect l="-5625" t="-8197" b="-24590"/>
                </a:stretch>
              </a:blipFill>
            </p:spPr>
            <p:txBody>
              <a:bodyPr/>
              <a:lstStyle/>
              <a:p>
                <a:r>
                  <a:rPr lang="zh-CN" altLang="en-US">
                    <a:noFill/>
                  </a:rPr>
                  <a:t> </a:t>
                </a:r>
              </a:p>
            </p:txBody>
          </p:sp>
        </mc:Fallback>
      </mc:AlternateContent>
      <p:pic>
        <p:nvPicPr>
          <p:cNvPr id="37" name="Picture 4" descr="C:\Users\balan\AppData\Roaming\Tencent\Users\32506426\QQ\WinTemp\RichOle\PK~@QWP67GDO%$R1%[$MUF3.jpg"/>
          <p:cNvPicPr>
            <a:picLocks noChangeAspect="1" noChangeArrowheads="1"/>
          </p:cNvPicPr>
          <p:nvPr/>
        </p:nvPicPr>
        <p:blipFill>
          <a:blip r:embed="rId10" cstate="print"/>
          <a:srcRect/>
          <a:stretch>
            <a:fillRect/>
          </a:stretch>
        </p:blipFill>
        <p:spPr bwMode="auto">
          <a:xfrm>
            <a:off x="7482955" y="1259395"/>
            <a:ext cx="899000" cy="1078799"/>
          </a:xfrm>
          <a:prstGeom prst="rect">
            <a:avLst/>
          </a:prstGeom>
          <a:noFill/>
        </p:spPr>
      </p:pic>
      <mc:AlternateContent xmlns:mc="http://schemas.openxmlformats.org/markup-compatibility/2006" xmlns:a14="http://schemas.microsoft.com/office/drawing/2010/main">
        <mc:Choice Requires="a14">
          <p:sp>
            <p:nvSpPr>
              <p:cNvPr id="38" name="矩形 37"/>
              <p:cNvSpPr/>
              <p:nvPr/>
            </p:nvSpPr>
            <p:spPr>
              <a:xfrm>
                <a:off x="8289912" y="1414838"/>
                <a:ext cx="2877400" cy="830997"/>
              </a:xfrm>
              <a:prstGeom prst="rect">
                <a:avLst/>
              </a:prstGeom>
            </p:spPr>
            <p:txBody>
              <a:bodyPr wrap="square">
                <a:spAutoFit/>
              </a:bodyPr>
              <a:lstStyle/>
              <a:p>
                <a:r>
                  <a:rPr lang="zh-CN" altLang="en-US" sz="2400" dirty="0" smtClean="0">
                    <a:latin typeface="微软雅黑" panose="020B0503020204020204" pitchFamily="34" charset="-122"/>
                    <a:ea typeface="微软雅黑" panose="020B0503020204020204" pitchFamily="34" charset="-122"/>
                  </a:rPr>
                  <a:t>只剩一个问题：</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怎么求</a:t>
                </a:r>
                <a:r>
                  <a:rPr lang="en-US" altLang="zh-TW"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梯度</a:t>
                </a:r>
                <a14:m>
                  <m:oMath xmlns:m="http://schemas.openxmlformats.org/officeDocument/2006/math">
                    <m:f>
                      <m:fPr>
                        <m:type m:val="lin"/>
                        <m:ctrlPr>
                          <a:rPr lang="en-US" altLang="zh-TW" sz="2400" i="1">
                            <a:solidFill>
                              <a:srgbClr val="C00000"/>
                            </a:solidFill>
                            <a:latin typeface="Cambria Math" panose="02040503050406030204" pitchFamily="18" charset="0"/>
                          </a:rPr>
                        </m:ctrlPr>
                      </m:fPr>
                      <m:num>
                        <m:r>
                          <a:rPr lang="en-US" altLang="zh-TW" sz="2400" i="1">
                            <a:solidFill>
                              <a:srgbClr val="C00000"/>
                            </a:solidFill>
                            <a:latin typeface="Cambria Math" panose="02040503050406030204" pitchFamily="18" charset="0"/>
                          </a:rPr>
                          <m:t>𝜕</m:t>
                        </m:r>
                        <m:r>
                          <a:rPr lang="en-US" altLang="zh-TW" sz="2400" i="1">
                            <a:solidFill>
                              <a:srgbClr val="C00000"/>
                            </a:solidFill>
                            <a:latin typeface="Cambria Math" panose="02040503050406030204" pitchFamily="18" charset="0"/>
                          </a:rPr>
                          <m:t>𝐿</m:t>
                        </m:r>
                      </m:num>
                      <m:den>
                        <m:r>
                          <a:rPr lang="en-US" altLang="zh-TW" sz="2400" i="1">
                            <a:solidFill>
                              <a:srgbClr val="C00000"/>
                            </a:solidFill>
                            <a:latin typeface="Cambria Math" panose="02040503050406030204" pitchFamily="18" charset="0"/>
                          </a:rPr>
                          <m:t>𝜕</m:t>
                        </m:r>
                        <m:r>
                          <a:rPr lang="en-US" altLang="zh-TW" sz="2400" b="0" i="1" smtClean="0">
                            <a:solidFill>
                              <a:srgbClr val="C00000"/>
                            </a:solidFill>
                            <a:latin typeface="Cambria Math" panose="02040503050406030204" pitchFamily="18" charset="0"/>
                          </a:rPr>
                          <m:t>𝑤</m:t>
                        </m:r>
                      </m:den>
                    </m:f>
                  </m:oMath>
                </a14:m>
                <a:r>
                  <a:rPr lang="zh-CN" altLang="en-US" sz="2400" dirty="0" smtClean="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mc:Choice>
        <mc:Fallback xmlns="">
          <p:sp>
            <p:nvSpPr>
              <p:cNvPr id="38" name="矩形 37"/>
              <p:cNvSpPr>
                <a:spLocks noRot="1" noChangeAspect="1" noMove="1" noResize="1" noEditPoints="1" noAdjustHandles="1" noChangeArrowheads="1" noChangeShapeType="1" noTextEdit="1"/>
              </p:cNvSpPr>
              <p:nvPr/>
            </p:nvSpPr>
            <p:spPr>
              <a:xfrm>
                <a:off x="8289912" y="1414838"/>
                <a:ext cx="2877400" cy="830997"/>
              </a:xfrm>
              <a:prstGeom prst="rect">
                <a:avLst/>
              </a:prstGeom>
              <a:blipFill rotWithShape="0">
                <a:blip r:embed="rId11"/>
                <a:stretch>
                  <a:fillRect l="-3390" t="-25000" r="-13771" b="-1073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4873623" y="2880802"/>
                <a:ext cx="3110066" cy="369332"/>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以此类推更新</a:t>
                </a:r>
                <a:r>
                  <a:rPr lang="en-US" altLang="zh-CN" dirty="0" smtClean="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𝑤</m:t>
                        </m:r>
                      </m:e>
                      <m:sub>
                        <m:r>
                          <a:rPr lang="en-US" altLang="zh-TW" b="0" i="1" smtClean="0">
                            <a:solidFill>
                              <a:srgbClr val="C00000"/>
                            </a:solidFill>
                            <a:latin typeface="Cambria Math" panose="02040503050406030204" pitchFamily="18" charset="0"/>
                          </a:rPr>
                          <m:t>2</m:t>
                        </m:r>
                      </m:sub>
                    </m:sSub>
                    <m:r>
                      <a:rPr lang="en-US" altLang="zh-TW" b="0" i="1" smtClean="0">
                        <a:solidFill>
                          <a:srgbClr val="C00000"/>
                        </a:solidFill>
                        <a:latin typeface="Cambria Math" panose="02040503050406030204" pitchFamily="18" charset="0"/>
                      </a:rPr>
                      <m:t>  </m:t>
                    </m:r>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𝑤</m:t>
                        </m:r>
                      </m:e>
                      <m:sub>
                        <m:r>
                          <a:rPr lang="en-US" altLang="zh-TW" b="0" i="1" smtClean="0">
                            <a:solidFill>
                              <a:srgbClr val="C00000"/>
                            </a:solidFill>
                            <a:latin typeface="Cambria Math" panose="02040503050406030204" pitchFamily="18" charset="0"/>
                          </a:rPr>
                          <m:t>3</m:t>
                        </m:r>
                      </m:sub>
                    </m:sSub>
                    <m:r>
                      <a:rPr lang="en-US" altLang="zh-TW" b="0" i="0" smtClean="0">
                        <a:solidFill>
                          <a:srgbClr val="C00000"/>
                        </a:solidFill>
                        <a:latin typeface="Cambria Math" panose="02040503050406030204" pitchFamily="18" charset="0"/>
                      </a:rPr>
                      <m:t> </m:t>
                    </m:r>
                  </m:oMath>
                </a14:m>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39" name="矩形 38"/>
              <p:cNvSpPr>
                <a:spLocks noRot="1" noChangeAspect="1" noMove="1" noResize="1" noEditPoints="1" noAdjustHandles="1" noChangeArrowheads="1" noChangeShapeType="1" noTextEdit="1"/>
              </p:cNvSpPr>
              <p:nvPr/>
            </p:nvSpPr>
            <p:spPr>
              <a:xfrm>
                <a:off x="4873623" y="2880802"/>
                <a:ext cx="3110066" cy="369332"/>
              </a:xfrm>
              <a:prstGeom prst="rect">
                <a:avLst/>
              </a:prstGeom>
              <a:blipFill rotWithShape="0">
                <a:blip r:embed="rId12"/>
                <a:stretch>
                  <a:fillRect l="-1566" t="-10000" b="-26667"/>
                </a:stretch>
              </a:blipFill>
            </p:spPr>
            <p:txBody>
              <a:bodyPr/>
              <a:lstStyle/>
              <a:p>
                <a:r>
                  <a:rPr lang="zh-CN" altLang="en-US">
                    <a:noFill/>
                  </a:rPr>
                  <a:t> </a:t>
                </a:r>
              </a:p>
            </p:txBody>
          </p:sp>
        </mc:Fallback>
      </mc:AlternateContent>
      <p:sp>
        <p:nvSpPr>
          <p:cNvPr id="202" name="文字方塊 59"/>
          <p:cNvSpPr txBox="1"/>
          <p:nvPr/>
        </p:nvSpPr>
        <p:spPr>
          <a:xfrm>
            <a:off x="3485945" y="6348383"/>
            <a:ext cx="1559746"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隐藏</a:t>
            </a:r>
            <a:r>
              <a:rPr lang="zh-CN" altLang="en-US" sz="2000" b="1" dirty="0" smtClean="0">
                <a:latin typeface="微软雅黑" panose="020B0503020204020204" pitchFamily="34" charset="-122"/>
                <a:ea typeface="微软雅黑" panose="020B0503020204020204" pitchFamily="34" charset="-122"/>
              </a:rPr>
              <a:t>层</a:t>
            </a:r>
            <a:endParaRPr lang="zh-TW" altLang="en-US" sz="2000" b="1" dirty="0">
              <a:latin typeface="微软雅黑" panose="020B0503020204020204" pitchFamily="34" charset="-122"/>
              <a:ea typeface="微软雅黑" panose="020B0503020204020204" pitchFamily="34" charset="-122"/>
            </a:endParaRPr>
          </a:p>
        </p:txBody>
      </p:sp>
      <p:sp>
        <p:nvSpPr>
          <p:cNvPr id="98" name="矩形 97"/>
          <p:cNvSpPr/>
          <p:nvPr/>
        </p:nvSpPr>
        <p:spPr>
          <a:xfrm>
            <a:off x="1496948" y="400051"/>
            <a:ext cx="22530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black"/>
                </a:solidFill>
                <a:latin typeface="微软雅黑" panose="020B0503020204020204" pitchFamily="34" charset="-122"/>
                <a:ea typeface="微软雅黑" panose="020B0503020204020204" pitchFamily="34" charset="-122"/>
              </a:rPr>
              <a:t>参数</a:t>
            </a: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4" name="文本框 123">
            <a:extLst>
              <a:ext uri="{FF2B5EF4-FFF2-40B4-BE49-F238E27FC236}">
                <a16:creationId xmlns="" xmlns:a16="http://schemas.microsoft.com/office/drawing/2014/main" id="{24AAEC5B-096E-4CD1-921A-9E00A9706866}"/>
              </a:ext>
            </a:extLst>
          </p:cNvPr>
          <p:cNvSpPr txBox="1"/>
          <p:nvPr/>
        </p:nvSpPr>
        <p:spPr>
          <a:xfrm>
            <a:off x="2072367" y="3567055"/>
            <a:ext cx="1184197" cy="369332"/>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Input</a:t>
            </a:r>
            <a:endParaRPr lang="zh-CN" altLang="en-US" b="1" dirty="0">
              <a:latin typeface="微软雅黑" panose="020B0503020204020204" pitchFamily="34" charset="-122"/>
              <a:ea typeface="微软雅黑" panose="020B0503020204020204" pitchFamily="34" charset="-122"/>
            </a:endParaRPr>
          </a:p>
        </p:txBody>
      </p:sp>
      <p:sp>
        <p:nvSpPr>
          <p:cNvPr id="127" name="文本框 126">
            <a:extLst>
              <a:ext uri="{FF2B5EF4-FFF2-40B4-BE49-F238E27FC236}">
                <a16:creationId xmlns="" xmlns:a16="http://schemas.microsoft.com/office/drawing/2014/main" id="{24AAEC5B-096E-4CD1-921A-9E00A9706866}"/>
              </a:ext>
            </a:extLst>
          </p:cNvPr>
          <p:cNvSpPr txBox="1"/>
          <p:nvPr/>
        </p:nvSpPr>
        <p:spPr>
          <a:xfrm>
            <a:off x="3284047" y="3319616"/>
            <a:ext cx="1184197" cy="369332"/>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Layer1</a:t>
            </a:r>
            <a:endParaRPr lang="zh-CN" altLang="en-US" b="1" dirty="0">
              <a:latin typeface="微软雅黑" panose="020B0503020204020204" pitchFamily="34" charset="-122"/>
              <a:ea typeface="微软雅黑" panose="020B0503020204020204" pitchFamily="34" charset="-122"/>
            </a:endParaRPr>
          </a:p>
        </p:txBody>
      </p:sp>
      <p:sp>
        <p:nvSpPr>
          <p:cNvPr id="128" name="文本框 127">
            <a:extLst>
              <a:ext uri="{FF2B5EF4-FFF2-40B4-BE49-F238E27FC236}">
                <a16:creationId xmlns="" xmlns:a16="http://schemas.microsoft.com/office/drawing/2014/main" id="{24AAEC5B-096E-4CD1-921A-9E00A9706866}"/>
              </a:ext>
            </a:extLst>
          </p:cNvPr>
          <p:cNvSpPr txBox="1"/>
          <p:nvPr/>
        </p:nvSpPr>
        <p:spPr>
          <a:xfrm>
            <a:off x="4493723" y="3329137"/>
            <a:ext cx="1184197" cy="369332"/>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Layer2</a:t>
            </a:r>
            <a:endParaRPr lang="zh-CN" altLang="en-US" b="1" dirty="0">
              <a:latin typeface="微软雅黑" panose="020B0503020204020204" pitchFamily="34" charset="-122"/>
              <a:ea typeface="微软雅黑" panose="020B0503020204020204" pitchFamily="34" charset="-122"/>
            </a:endParaRPr>
          </a:p>
        </p:txBody>
      </p:sp>
      <p:sp>
        <p:nvSpPr>
          <p:cNvPr id="129" name="文本框 128">
            <a:extLst>
              <a:ext uri="{FF2B5EF4-FFF2-40B4-BE49-F238E27FC236}">
                <a16:creationId xmlns="" xmlns:a16="http://schemas.microsoft.com/office/drawing/2014/main" id="{24AAEC5B-096E-4CD1-921A-9E00A9706866}"/>
              </a:ext>
            </a:extLst>
          </p:cNvPr>
          <p:cNvSpPr txBox="1"/>
          <p:nvPr/>
        </p:nvSpPr>
        <p:spPr>
          <a:xfrm>
            <a:off x="6428656" y="3563594"/>
            <a:ext cx="1184197" cy="369332"/>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Output</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772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right)">
                                      <p:cBhvr>
                                        <p:cTn id="11" dur="500"/>
                                        <p:tgtEl>
                                          <p:spTgt spid="34"/>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right)">
                                      <p:cBhvr>
                                        <p:cTn id="14" dur="500"/>
                                        <p:tgtEl>
                                          <p:spTgt spid="3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up)">
                                      <p:cBhvr>
                                        <p:cTn id="23" dur="500"/>
                                        <p:tgtEl>
                                          <p:spTgt spid="36"/>
                                        </p:tgtEl>
                                      </p:cBhvr>
                                    </p:animEffect>
                                  </p:childTnLst>
                                </p:cTn>
                              </p:par>
                              <p:par>
                                <p:cTn id="24" presetID="22" presetClass="entr" presetSubtype="1"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up)">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up)">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box(in)">
                                      <p:cBhvr>
                                        <p:cTn id="36" dur="500"/>
                                        <p:tgtEl>
                                          <p:spTgt spid="37"/>
                                        </p:tgtEl>
                                      </p:cBhvr>
                                    </p:animEffect>
                                  </p:childTnLst>
                                </p:cTn>
                              </p:par>
                            </p:childTnLst>
                          </p:cTn>
                        </p:par>
                        <p:par>
                          <p:cTn id="37" fill="hold">
                            <p:stCondLst>
                              <p:cond delay="500"/>
                            </p:stCondLst>
                            <p:childTnLst>
                              <p:par>
                                <p:cTn id="38" presetID="22" presetClass="entr" presetSubtype="2"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right)">
                                      <p:cBhvr>
                                        <p:cTn id="4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5" grpId="0"/>
      <p:bldP spid="36" grpId="0"/>
      <p:bldP spid="38" grpId="0"/>
      <p:bldP spid="3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sp>
        <p:nvSpPr>
          <p:cNvPr id="59" name="矩形 58"/>
          <p:cNvSpPr/>
          <p:nvPr/>
        </p:nvSpPr>
        <p:spPr>
          <a:xfrm>
            <a:off x="1273261" y="1325190"/>
            <a:ext cx="3518889"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b="1" dirty="0" smtClean="0">
                <a:solidFill>
                  <a:srgbClr val="00B0F0"/>
                </a:solidFill>
                <a:latin typeface="微软雅黑" panose="020B0503020204020204" pitchFamily="34" charset="-122"/>
                <a:ea typeface="微软雅黑" panose="020B0503020204020204" pitchFamily="34" charset="-122"/>
              </a:rPr>
              <a:t>信号正向传播</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p:txBody>
      </p:sp>
      <p:grpSp>
        <p:nvGrpSpPr>
          <p:cNvPr id="4" name="组合 3"/>
          <p:cNvGrpSpPr/>
          <p:nvPr/>
        </p:nvGrpSpPr>
        <p:grpSpPr>
          <a:xfrm>
            <a:off x="1249914" y="2566873"/>
            <a:ext cx="4651482" cy="2755798"/>
            <a:chOff x="3507418" y="3029580"/>
            <a:chExt cx="3734811" cy="2125800"/>
          </a:xfrm>
        </p:grpSpPr>
        <p:sp>
          <p:nvSpPr>
            <p:cNvPr id="6" name="椭圆 5">
              <a:extLst>
                <a:ext uri="{FF2B5EF4-FFF2-40B4-BE49-F238E27FC236}">
                  <a16:creationId xmlns="" xmlns:a16="http://schemas.microsoft.com/office/drawing/2014/main" id="{B25873A8-F6D0-41C8-A451-BC755BE4B307}"/>
                </a:ext>
              </a:extLst>
            </p:cNvPr>
            <p:cNvSpPr/>
            <p:nvPr/>
          </p:nvSpPr>
          <p:spPr>
            <a:xfrm>
              <a:off x="3530844" y="3170384"/>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 xmlns:a16="http://schemas.microsoft.com/office/drawing/2014/main" id="{7917D3EB-E046-40C6-B0F3-55DF07DA0E9F}"/>
                </a:ext>
              </a:extLst>
            </p:cNvPr>
            <p:cNvSpPr/>
            <p:nvPr/>
          </p:nvSpPr>
          <p:spPr>
            <a:xfrm>
              <a:off x="3536222" y="3946384"/>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 xmlns:a16="http://schemas.microsoft.com/office/drawing/2014/main" id="{5CC0A969-4EA8-4115-9F59-7D8D6C7603D4}"/>
                </a:ext>
              </a:extLst>
            </p:cNvPr>
            <p:cNvSpPr/>
            <p:nvPr/>
          </p:nvSpPr>
          <p:spPr>
            <a:xfrm>
              <a:off x="3530844" y="4722384"/>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 xmlns:a16="http://schemas.microsoft.com/office/drawing/2014/main" id="{EEBD8B12-9BE6-4863-9072-8E1AF64DB39F}"/>
                </a:ext>
              </a:extLst>
            </p:cNvPr>
            <p:cNvSpPr/>
            <p:nvPr/>
          </p:nvSpPr>
          <p:spPr>
            <a:xfrm>
              <a:off x="4694463" y="3170384"/>
              <a:ext cx="419548" cy="432996"/>
            </a:xfrm>
            <a:prstGeom prst="ellipse">
              <a:avLst/>
            </a:prstGeom>
            <a:solidFill>
              <a:srgbClr val="F5B2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 xmlns:a16="http://schemas.microsoft.com/office/drawing/2014/main" id="{F06364C1-48F2-455A-8BCD-2D4983752A52}"/>
                </a:ext>
              </a:extLst>
            </p:cNvPr>
            <p:cNvSpPr/>
            <p:nvPr/>
          </p:nvSpPr>
          <p:spPr>
            <a:xfrm>
              <a:off x="4699841" y="3946384"/>
              <a:ext cx="419548" cy="432996"/>
            </a:xfrm>
            <a:prstGeom prst="ellipse">
              <a:avLst/>
            </a:prstGeom>
            <a:solidFill>
              <a:srgbClr val="F5B2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 xmlns:a16="http://schemas.microsoft.com/office/drawing/2014/main" id="{9BBC7EA7-CBA0-4BBA-886B-3265F3021796}"/>
                </a:ext>
              </a:extLst>
            </p:cNvPr>
            <p:cNvSpPr/>
            <p:nvPr/>
          </p:nvSpPr>
          <p:spPr>
            <a:xfrm>
              <a:off x="4694463" y="4722384"/>
              <a:ext cx="419548" cy="432996"/>
            </a:xfrm>
            <a:prstGeom prst="ellipse">
              <a:avLst/>
            </a:prstGeom>
            <a:solidFill>
              <a:srgbClr val="F5B2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 xmlns:a16="http://schemas.microsoft.com/office/drawing/2014/main" id="{3250E110-B15A-4043-9BDC-CEFD94C6FF55}"/>
                </a:ext>
              </a:extLst>
            </p:cNvPr>
            <p:cNvSpPr/>
            <p:nvPr/>
          </p:nvSpPr>
          <p:spPr>
            <a:xfrm>
              <a:off x="6055305" y="3946384"/>
              <a:ext cx="419548" cy="432996"/>
            </a:xfrm>
            <a:prstGeom prst="ellipse">
              <a:avLst/>
            </a:prstGeom>
            <a:solidFill>
              <a:srgbClr val="AACE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 xmlns:a16="http://schemas.microsoft.com/office/drawing/2014/main" id="{6BD3D348-241E-4544-B4FF-19D238C8F340}"/>
                </a:ext>
              </a:extLst>
            </p:cNvPr>
            <p:cNvCxnSpPr>
              <a:stCxn id="6" idx="6"/>
              <a:endCxn id="10" idx="2"/>
            </p:cNvCxnSpPr>
            <p:nvPr/>
          </p:nvCxnSpPr>
          <p:spPr>
            <a:xfrm>
              <a:off x="3950392" y="3386882"/>
              <a:ext cx="749449"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 xmlns:a16="http://schemas.microsoft.com/office/drawing/2014/main" id="{6660EDB0-C9A4-4A5D-8E44-1DC3EE9EBE5C}"/>
                </a:ext>
              </a:extLst>
            </p:cNvPr>
            <p:cNvCxnSpPr>
              <a:cxnSpLocks/>
              <a:stCxn id="7" idx="6"/>
              <a:endCxn id="10" idx="2"/>
            </p:cNvCxnSpPr>
            <p:nvPr/>
          </p:nvCxnSpPr>
          <p:spPr>
            <a:xfrm>
              <a:off x="3955770" y="4162882"/>
              <a:ext cx="7440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 xmlns:a16="http://schemas.microsoft.com/office/drawing/2014/main" id="{163FF599-A707-43A5-BB01-2D1AE2EE3D45}"/>
                </a:ext>
              </a:extLst>
            </p:cNvPr>
            <p:cNvCxnSpPr>
              <a:cxnSpLocks/>
              <a:stCxn id="8" idx="6"/>
              <a:endCxn id="10" idx="2"/>
            </p:cNvCxnSpPr>
            <p:nvPr/>
          </p:nvCxnSpPr>
          <p:spPr>
            <a:xfrm flipV="1">
              <a:off x="3950392" y="4162882"/>
              <a:ext cx="749449"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 xmlns:a16="http://schemas.microsoft.com/office/drawing/2014/main" id="{CE755793-E9F4-4ECF-B9F5-F25910A01B03}"/>
                </a:ext>
              </a:extLst>
            </p:cNvPr>
            <p:cNvCxnSpPr>
              <a:stCxn id="9" idx="6"/>
              <a:endCxn id="12" idx="2"/>
            </p:cNvCxnSpPr>
            <p:nvPr/>
          </p:nvCxnSpPr>
          <p:spPr>
            <a:xfrm>
              <a:off x="5114011" y="3386882"/>
              <a:ext cx="941294"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 xmlns:a16="http://schemas.microsoft.com/office/drawing/2014/main" id="{D2F3A8F9-5CDB-4ABC-86D9-8B0B485791C5}"/>
                </a:ext>
              </a:extLst>
            </p:cNvPr>
            <p:cNvCxnSpPr>
              <a:cxnSpLocks/>
              <a:stCxn id="11" idx="6"/>
              <a:endCxn id="12" idx="2"/>
            </p:cNvCxnSpPr>
            <p:nvPr/>
          </p:nvCxnSpPr>
          <p:spPr>
            <a:xfrm flipV="1">
              <a:off x="5114011" y="4162882"/>
              <a:ext cx="941294"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 xmlns:a16="http://schemas.microsoft.com/office/drawing/2014/main" id="{CE224702-68F1-4207-BB6E-78EEAA3EB01A}"/>
                </a:ext>
              </a:extLst>
            </p:cNvPr>
            <p:cNvCxnSpPr>
              <a:cxnSpLocks/>
              <a:stCxn id="10" idx="6"/>
              <a:endCxn id="12" idx="2"/>
            </p:cNvCxnSpPr>
            <p:nvPr/>
          </p:nvCxnSpPr>
          <p:spPr>
            <a:xfrm>
              <a:off x="5119389" y="4162882"/>
              <a:ext cx="935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 xmlns:a16="http://schemas.microsoft.com/office/drawing/2014/main" id="{C2BF383D-C0D7-46DE-9896-624CC0A4AADF}"/>
                </a:ext>
              </a:extLst>
            </p:cNvPr>
            <p:cNvCxnSpPr>
              <a:cxnSpLocks/>
              <a:stCxn id="12" idx="6"/>
            </p:cNvCxnSpPr>
            <p:nvPr/>
          </p:nvCxnSpPr>
          <p:spPr>
            <a:xfrm>
              <a:off x="6474853" y="4162882"/>
              <a:ext cx="767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 xmlns:a16="http://schemas.microsoft.com/office/drawing/2014/main" id="{BE55E76B-7A56-48CF-88E7-21FD730AE79D}"/>
                    </a:ext>
                  </a:extLst>
                </p:cNvPr>
                <p:cNvSpPr txBox="1"/>
                <p:nvPr/>
              </p:nvSpPr>
              <p:spPr>
                <a:xfrm>
                  <a:off x="4369940" y="3029580"/>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21" name="文本框 20">
                  <a:extLst>
                    <a:ext uri="{FF2B5EF4-FFF2-40B4-BE49-F238E27FC236}">
                      <a16:creationId xmlns:a16="http://schemas.microsoft.com/office/drawing/2014/main" id="{BE55E76B-7A56-48CF-88E7-21FD730AE79D}"/>
                    </a:ext>
                  </a:extLst>
                </p:cNvPr>
                <p:cNvSpPr txBox="1">
                  <a:spLocks noRot="1" noChangeAspect="1" noMove="1" noResize="1" noEditPoints="1" noAdjustHandles="1" noChangeArrowheads="1" noChangeShapeType="1" noTextEdit="1"/>
                </p:cNvSpPr>
                <p:nvPr/>
              </p:nvSpPr>
              <p:spPr>
                <a:xfrm>
                  <a:off x="4369940" y="3029580"/>
                  <a:ext cx="376514" cy="371961"/>
                </a:xfrm>
                <a:prstGeom prst="rect">
                  <a:avLst/>
                </a:prstGeom>
                <a:blipFill>
                  <a:blip r:embed="rId3"/>
                  <a:stretch>
                    <a:fillRect/>
                  </a:stretch>
                </a:blipFill>
              </p:spPr>
              <p:txBody>
                <a:bodyPr/>
                <a:lstStyle/>
                <a:p>
                  <a:r>
                    <a:rPr lang="zh-CN" altLang="en-US">
                      <a:noFill/>
                    </a:rPr>
                    <a:t> </a:t>
                  </a:r>
                </a:p>
              </p:txBody>
            </p:sp>
          </mc:Fallback>
        </mc:AlternateContent>
        <p:cxnSp>
          <p:nvCxnSpPr>
            <p:cNvPr id="22" name="直接箭头连接符 21">
              <a:extLst>
                <a:ext uri="{FF2B5EF4-FFF2-40B4-BE49-F238E27FC236}">
                  <a16:creationId xmlns="" xmlns:a16="http://schemas.microsoft.com/office/drawing/2014/main" id="{AF9C51E8-88A1-493A-B1AA-767791232F63}"/>
                </a:ext>
              </a:extLst>
            </p:cNvPr>
            <p:cNvCxnSpPr>
              <a:cxnSpLocks/>
              <a:endCxn id="9" idx="2"/>
            </p:cNvCxnSpPr>
            <p:nvPr/>
          </p:nvCxnSpPr>
          <p:spPr>
            <a:xfrm flipV="1">
              <a:off x="3950392" y="3386882"/>
              <a:ext cx="744071"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 xmlns:a16="http://schemas.microsoft.com/office/drawing/2014/main" id="{725048D3-A5D6-408A-99D8-F3457D420C08}"/>
                </a:ext>
              </a:extLst>
            </p:cNvPr>
            <p:cNvCxnSpPr>
              <a:cxnSpLocks/>
              <a:endCxn id="11" idx="2"/>
            </p:cNvCxnSpPr>
            <p:nvPr/>
          </p:nvCxnSpPr>
          <p:spPr>
            <a:xfrm>
              <a:off x="3926966" y="4162882"/>
              <a:ext cx="767497"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 xmlns:a16="http://schemas.microsoft.com/office/drawing/2014/main" id="{66A0EC5A-983B-4E9B-A3BE-2EFE09D9EA2D}"/>
                </a:ext>
              </a:extLst>
            </p:cNvPr>
            <p:cNvCxnSpPr>
              <a:cxnSpLocks/>
              <a:stCxn id="8" idx="6"/>
              <a:endCxn id="11" idx="2"/>
            </p:cNvCxnSpPr>
            <p:nvPr/>
          </p:nvCxnSpPr>
          <p:spPr>
            <a:xfrm>
              <a:off x="3950392" y="4938882"/>
              <a:ext cx="7440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 xmlns:a16="http://schemas.microsoft.com/office/drawing/2014/main" id="{2C7286C3-257E-44A9-B9E0-6A000A308750}"/>
                </a:ext>
              </a:extLst>
            </p:cNvPr>
            <p:cNvCxnSpPr>
              <a:cxnSpLocks/>
              <a:stCxn id="8" idx="6"/>
            </p:cNvCxnSpPr>
            <p:nvPr/>
          </p:nvCxnSpPr>
          <p:spPr>
            <a:xfrm flipV="1">
              <a:off x="3950392" y="3386882"/>
              <a:ext cx="744071" cy="155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 xmlns:a16="http://schemas.microsoft.com/office/drawing/2014/main" id="{6AF97770-FA97-4136-B1C0-9BCDCC3788C4}"/>
                </a:ext>
              </a:extLst>
            </p:cNvPr>
            <p:cNvCxnSpPr>
              <a:cxnSpLocks/>
            </p:cNvCxnSpPr>
            <p:nvPr/>
          </p:nvCxnSpPr>
          <p:spPr>
            <a:xfrm>
              <a:off x="3950392" y="3386882"/>
              <a:ext cx="7440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 xmlns:a16="http://schemas.microsoft.com/office/drawing/2014/main" id="{2A924528-4372-4274-80CA-9788C999E47F}"/>
                </a:ext>
              </a:extLst>
            </p:cNvPr>
            <p:cNvCxnSpPr>
              <a:cxnSpLocks/>
              <a:endCxn id="11" idx="2"/>
            </p:cNvCxnSpPr>
            <p:nvPr/>
          </p:nvCxnSpPr>
          <p:spPr>
            <a:xfrm>
              <a:off x="3950392" y="3386882"/>
              <a:ext cx="744071" cy="155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 xmlns:a16="http://schemas.microsoft.com/office/drawing/2014/main" id="{E6E292A0-7876-47C5-9C29-C88214455218}"/>
                    </a:ext>
                  </a:extLst>
                </p:cNvPr>
                <p:cNvSpPr txBox="1"/>
                <p:nvPr/>
              </p:nvSpPr>
              <p:spPr>
                <a:xfrm>
                  <a:off x="3568500" y="3189257"/>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oMath>
                    </m:oMathPara>
                  </a14:m>
                  <a:endParaRPr lang="zh-CN" altLang="en-US" dirty="0"/>
                </a:p>
              </p:txBody>
            </p:sp>
          </mc:Choice>
          <mc:Fallback xmlns="">
            <p:sp>
              <p:nvSpPr>
                <p:cNvPr id="28" name="文本框 27">
                  <a:extLst>
                    <a:ext uri="{FF2B5EF4-FFF2-40B4-BE49-F238E27FC236}">
                      <a16:creationId xmlns:a16="http://schemas.microsoft.com/office/drawing/2014/main" id="{E6E292A0-7876-47C5-9C29-C88214455218}"/>
                    </a:ext>
                  </a:extLst>
                </p:cNvPr>
                <p:cNvSpPr txBox="1">
                  <a:spLocks noRot="1" noChangeAspect="1" noMove="1" noResize="1" noEditPoints="1" noAdjustHandles="1" noChangeArrowheads="1" noChangeShapeType="1" noTextEdit="1"/>
                </p:cNvSpPr>
                <p:nvPr/>
              </p:nvSpPr>
              <p:spPr>
                <a:xfrm>
                  <a:off x="3568500" y="3189257"/>
                  <a:ext cx="37651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 xmlns:a16="http://schemas.microsoft.com/office/drawing/2014/main" id="{6A5977FA-D6A7-4C86-97E0-44030428332F}"/>
                    </a:ext>
                  </a:extLst>
                </p:cNvPr>
                <p:cNvSpPr txBox="1"/>
                <p:nvPr/>
              </p:nvSpPr>
              <p:spPr>
                <a:xfrm>
                  <a:off x="3557739" y="3962285"/>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9" name="文本框 28">
                  <a:extLst>
                    <a:ext uri="{FF2B5EF4-FFF2-40B4-BE49-F238E27FC236}">
                      <a16:creationId xmlns:a16="http://schemas.microsoft.com/office/drawing/2014/main" id="{6A5977FA-D6A7-4C86-97E0-44030428332F}"/>
                    </a:ext>
                  </a:extLst>
                </p:cNvPr>
                <p:cNvSpPr txBox="1">
                  <a:spLocks noRot="1" noChangeAspect="1" noMove="1" noResize="1" noEditPoints="1" noAdjustHandles="1" noChangeArrowheads="1" noChangeShapeType="1" noTextEdit="1"/>
                </p:cNvSpPr>
                <p:nvPr/>
              </p:nvSpPr>
              <p:spPr>
                <a:xfrm>
                  <a:off x="3557739" y="3962285"/>
                  <a:ext cx="376514"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 xmlns:a16="http://schemas.microsoft.com/office/drawing/2014/main" id="{C46B676E-E7C1-4A20-A461-A0124BB49B88}"/>
                    </a:ext>
                  </a:extLst>
                </p:cNvPr>
                <p:cNvSpPr txBox="1"/>
                <p:nvPr/>
              </p:nvSpPr>
              <p:spPr>
                <a:xfrm>
                  <a:off x="3550573" y="4722384"/>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30" name="文本框 29">
                  <a:extLst>
                    <a:ext uri="{FF2B5EF4-FFF2-40B4-BE49-F238E27FC236}">
                      <a16:creationId xmlns:a16="http://schemas.microsoft.com/office/drawing/2014/main" id="{C46B676E-E7C1-4A20-A461-A0124BB49B88}"/>
                    </a:ext>
                  </a:extLst>
                </p:cNvPr>
                <p:cNvSpPr txBox="1">
                  <a:spLocks noRot="1" noChangeAspect="1" noMove="1" noResize="1" noEditPoints="1" noAdjustHandles="1" noChangeArrowheads="1" noChangeShapeType="1" noTextEdit="1"/>
                </p:cNvSpPr>
                <p:nvPr/>
              </p:nvSpPr>
              <p:spPr>
                <a:xfrm>
                  <a:off x="3550573" y="4722384"/>
                  <a:ext cx="37651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 xmlns:a16="http://schemas.microsoft.com/office/drawing/2014/main" id="{572A6663-0D38-4A57-8B2A-58767EB06D45}"/>
                    </a:ext>
                  </a:extLst>
                </p:cNvPr>
                <p:cNvSpPr txBox="1"/>
                <p:nvPr/>
              </p:nvSpPr>
              <p:spPr>
                <a:xfrm>
                  <a:off x="5073672" y="3029656"/>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33" name="文本框 32">
                  <a:extLst>
                    <a:ext uri="{FF2B5EF4-FFF2-40B4-BE49-F238E27FC236}">
                      <a16:creationId xmlns:a16="http://schemas.microsoft.com/office/drawing/2014/main" id="{572A6663-0D38-4A57-8B2A-58767EB06D45}"/>
                    </a:ext>
                  </a:extLst>
                </p:cNvPr>
                <p:cNvSpPr txBox="1">
                  <a:spLocks noRot="1" noChangeAspect="1" noMove="1" noResize="1" noEditPoints="1" noAdjustHandles="1" noChangeArrowheads="1" noChangeShapeType="1" noTextEdit="1"/>
                </p:cNvSpPr>
                <p:nvPr/>
              </p:nvSpPr>
              <p:spPr>
                <a:xfrm>
                  <a:off x="5073672" y="3029656"/>
                  <a:ext cx="376514" cy="371961"/>
                </a:xfrm>
                <a:prstGeom prst="rect">
                  <a:avLst/>
                </a:prstGeom>
                <a:blipFill>
                  <a:blip r:embed="rId7"/>
                  <a:stretch>
                    <a:fillRect/>
                  </a:stretch>
                </a:blipFill>
              </p:spPr>
              <p:txBody>
                <a:bodyPr/>
                <a:lstStyle/>
                <a:p>
                  <a:r>
                    <a:rPr lang="zh-CN" altLang="en-US">
                      <a:noFill/>
                    </a:rPr>
                    <a:t> </a:t>
                  </a:r>
                </a:p>
              </p:txBody>
            </p:sp>
          </mc:Fallback>
        </mc:AlternateContent>
        <p:sp>
          <p:nvSpPr>
            <p:cNvPr id="34" name="文本框 33">
              <a:extLst>
                <a:ext uri="{FF2B5EF4-FFF2-40B4-BE49-F238E27FC236}">
                  <a16:creationId xmlns="" xmlns:a16="http://schemas.microsoft.com/office/drawing/2014/main" id="{7EB80B70-710F-44DB-B3AC-2FFCFE93DCED}"/>
                </a:ext>
              </a:extLst>
            </p:cNvPr>
            <p:cNvSpPr txBox="1"/>
            <p:nvPr/>
          </p:nvSpPr>
          <p:spPr>
            <a:xfrm>
              <a:off x="3507418" y="4448035"/>
              <a:ext cx="461665" cy="311142"/>
            </a:xfrm>
            <a:prstGeom prst="rect">
              <a:avLst/>
            </a:prstGeom>
            <a:noFill/>
          </p:spPr>
          <p:txBody>
            <a:bodyPr vert="eaVert" wrap="square" rtlCol="0">
              <a:spAutoFit/>
            </a:bodyPr>
            <a:lstStyle/>
            <a:p>
              <a:r>
                <a:rPr lang="en-US" altLang="zh-CN" dirty="0"/>
                <a:t>…</a:t>
              </a:r>
              <a:endParaRPr lang="zh-CN" altLang="en-US" dirty="0"/>
            </a:p>
          </p:txBody>
        </p:sp>
      </p:grpSp>
      <mc:AlternateContent xmlns:mc="http://schemas.openxmlformats.org/markup-compatibility/2006" xmlns:a14="http://schemas.microsoft.com/office/drawing/2010/main">
        <mc:Choice Requires="a14">
          <p:sp>
            <p:nvSpPr>
              <p:cNvPr id="35" name="文本框 34"/>
              <p:cNvSpPr txBox="1"/>
              <p:nvPr/>
            </p:nvSpPr>
            <p:spPr>
              <a:xfrm>
                <a:off x="1249914" y="1913931"/>
                <a:ext cx="8528293" cy="491417"/>
              </a:xfrm>
              <a:prstGeom prst="rect">
                <a:avLst/>
              </a:prstGeom>
              <a:noFill/>
            </p:spPr>
            <p:txBody>
              <a:bodyPr wrap="square" rtlCol="0">
                <a:spAutoFit/>
              </a:bodyPr>
              <a:lstStyle/>
              <a:p>
                <a:pPr marL="342900" lvl="0" indent="-342900">
                  <a:lnSpc>
                    <a:spcPct val="125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假定第</a:t>
                </a:r>
                <a14:m>
                  <m:oMath xmlns:m="http://schemas.openxmlformats.org/officeDocument/2006/math">
                    <m:r>
                      <a:rPr lang="en-US" altLang="zh-CN" sz="2000" dirty="0">
                        <a:latin typeface="Cambria Math" panose="02040503050406030204" pitchFamily="18" charset="0"/>
                        <a:ea typeface="微软雅黑" panose="020B0503020204020204" pitchFamily="34" charset="-122"/>
                      </a:rPr>
                      <m:t>𝑙</m:t>
                    </m:r>
                  </m:oMath>
                </a14:m>
                <a:r>
                  <a:rPr lang="zh-CN" altLang="en-US" sz="2000" dirty="0">
                    <a:latin typeface="微软雅黑" panose="020B0503020204020204" pitchFamily="34" charset="-122"/>
                    <a:ea typeface="微软雅黑" panose="020B0503020204020204" pitchFamily="34" charset="-122"/>
                  </a:rPr>
                  <a:t>层神经元状态为</a:t>
                </a:r>
                <a14:m>
                  <m:oMath xmlns:m="http://schemas.openxmlformats.org/officeDocument/2006/math">
                    <m:sSup>
                      <m:sSupPr>
                        <m:ctrlPr>
                          <a:rPr lang="en-US" altLang="zh-CN" sz="2000" i="1">
                            <a:latin typeface="Cambria Math" panose="02040503050406030204" pitchFamily="18" charset="0"/>
                            <a:ea typeface="微软雅黑" panose="020B0503020204020204" pitchFamily="34" charset="-122"/>
                          </a:rPr>
                        </m:ctrlPr>
                      </m:sSupPr>
                      <m:e>
                        <m:r>
                          <a:rPr lang="en-US" altLang="zh-CN" sz="2000">
                            <a:latin typeface="Cambria Math" panose="02040503050406030204" pitchFamily="18" charset="0"/>
                            <a:ea typeface="微软雅黑" panose="020B0503020204020204" pitchFamily="34" charset="-122"/>
                          </a:rPr>
                          <m:t>𝑧</m:t>
                        </m:r>
                      </m:e>
                      <m:sup>
                        <m:r>
                          <a:rPr lang="en-US" altLang="zh-CN" sz="2000">
                            <a:latin typeface="Cambria Math" panose="02040503050406030204" pitchFamily="18" charset="0"/>
                            <a:ea typeface="微软雅黑" panose="020B0503020204020204" pitchFamily="34" charset="-122"/>
                          </a:rPr>
                          <m:t>𝑙</m:t>
                        </m:r>
                      </m:sup>
                    </m:sSup>
                  </m:oMath>
                </a14:m>
                <a:r>
                  <a:rPr lang="zh-CN" altLang="en-US" sz="2000" dirty="0">
                    <a:latin typeface="微软雅黑" panose="020B0503020204020204" pitchFamily="34" charset="-122"/>
                    <a:ea typeface="微软雅黑" panose="020B0503020204020204" pitchFamily="34" charset="-122"/>
                  </a:rPr>
                  <a:t>，经</a:t>
                </a:r>
                <a14:m>
                  <m:oMath xmlns:m="http://schemas.openxmlformats.org/officeDocument/2006/math">
                    <m:r>
                      <a:rPr lang="zh-CN" altLang="en-US" sz="2000" dirty="0">
                        <a:latin typeface="Cambria Math" panose="02040503050406030204" pitchFamily="18" charset="0"/>
                        <a:ea typeface="微软雅黑" panose="020B0503020204020204" pitchFamily="34" charset="-122"/>
                      </a:rPr>
                      <m:t>激活函数后的输出值为</m:t>
                    </m:r>
                    <m:sSup>
                      <m:sSupPr>
                        <m:ctrlPr>
                          <a:rPr lang="en-US" altLang="zh-CN" sz="2000" i="1">
                            <a:latin typeface="Cambria Math" panose="02040503050406030204" pitchFamily="18" charset="0"/>
                            <a:ea typeface="微软雅黑" panose="020B0503020204020204" pitchFamily="34" charset="-122"/>
                          </a:rPr>
                        </m:ctrlPr>
                      </m:sSupPr>
                      <m:e>
                        <m:r>
                          <m:rPr>
                            <m:sty m:val="p"/>
                          </m:rPr>
                          <a:rPr lang="en-US" altLang="zh-CN" sz="2000">
                            <a:latin typeface="Cambria Math" panose="02040503050406030204" pitchFamily="18" charset="0"/>
                            <a:ea typeface="微软雅黑" panose="020B0503020204020204" pitchFamily="34" charset="-122"/>
                          </a:rPr>
                          <m:t>y</m:t>
                        </m:r>
                      </m:e>
                      <m:sup>
                        <m:r>
                          <a:rPr lang="en-US" altLang="zh-CN" sz="2000">
                            <a:latin typeface="Cambria Math" panose="02040503050406030204" pitchFamily="18" charset="0"/>
                            <a:ea typeface="微软雅黑" panose="020B0503020204020204" pitchFamily="34" charset="-122"/>
                          </a:rPr>
                          <m:t>𝑙</m:t>
                        </m:r>
                      </m:sup>
                    </m:sSup>
                  </m:oMath>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1249914" y="1913931"/>
                <a:ext cx="8528293" cy="491417"/>
              </a:xfrm>
              <a:prstGeom prst="rect">
                <a:avLst/>
              </a:prstGeom>
              <a:blipFill rotWithShape="0">
                <a:blip r:embed="rId8"/>
                <a:stretch>
                  <a:fillRect l="-643" b="-12346"/>
                </a:stretch>
              </a:blipFill>
            </p:spPr>
            <p:txBody>
              <a:bodyPr/>
              <a:lstStyle/>
              <a:p>
                <a:r>
                  <a:rPr lang="zh-CN" altLang="en-US">
                    <a:noFill/>
                  </a:rPr>
                  <a:t> </a:t>
                </a:r>
              </a:p>
            </p:txBody>
          </p:sp>
        </mc:Fallback>
      </mc:AlternateContent>
      <p:sp>
        <p:nvSpPr>
          <p:cNvPr id="37" name="矩形 36"/>
          <p:cNvSpPr/>
          <p:nvPr/>
        </p:nvSpPr>
        <p:spPr>
          <a:xfrm>
            <a:off x="1496948" y="400051"/>
            <a:ext cx="22530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black"/>
                </a:solidFill>
                <a:latin typeface="微软雅黑" panose="020B0503020204020204" pitchFamily="34" charset="-122"/>
                <a:ea typeface="微软雅黑" panose="020B0503020204020204" pitchFamily="34" charset="-122"/>
              </a:rPr>
              <a:t>参数</a:t>
            </a: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 name="椭圆 37">
            <a:extLst>
              <a:ext uri="{FF2B5EF4-FFF2-40B4-BE49-F238E27FC236}">
                <a16:creationId xmlns="" xmlns:a16="http://schemas.microsoft.com/office/drawing/2014/main" id="{C875B7DC-76A0-4A89-B1BD-A25EE624C62B}"/>
              </a:ext>
            </a:extLst>
          </p:cNvPr>
          <p:cNvSpPr/>
          <p:nvPr/>
        </p:nvSpPr>
        <p:spPr>
          <a:xfrm>
            <a:off x="1285871" y="5673862"/>
            <a:ext cx="523738" cy="56093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9" name="文本框 38">
                <a:extLst>
                  <a:ext uri="{FF2B5EF4-FFF2-40B4-BE49-F238E27FC236}">
                    <a16:creationId xmlns="" xmlns:a16="http://schemas.microsoft.com/office/drawing/2014/main" id="{44EBE1E7-A6D1-4031-8754-6934CFB17AEB}"/>
                  </a:ext>
                </a:extLst>
              </p:cNvPr>
              <p:cNvSpPr txBox="1"/>
              <p:nvPr/>
            </p:nvSpPr>
            <p:spPr>
              <a:xfrm>
                <a:off x="1307651" y="5763828"/>
                <a:ext cx="1098948" cy="371960"/>
              </a:xfrm>
              <a:prstGeom prst="rect">
                <a:avLst/>
              </a:prstGeom>
              <a:noFill/>
            </p:spPr>
            <p:txBody>
              <a:bodyPr wrap="square" rtlCol="0">
                <a:spAutoFit/>
              </a:bodyPr>
              <a:lstStyle/>
              <a:p>
                <a:r>
                  <a:rPr lang="en-US" altLang="zh-CN" dirty="0"/>
                  <a:t>+</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𝑏</m:t>
                        </m:r>
                      </m:e>
                      <m:sub>
                        <m:r>
                          <a:rPr lang="en-US" altLang="zh-CN" i="1">
                            <a:latin typeface="Cambria Math" panose="02040503050406030204" pitchFamily="18" charset="0"/>
                          </a:rPr>
                          <m:t>1</m:t>
                        </m:r>
                      </m:sub>
                      <m:sup>
                        <m:r>
                          <a:rPr lang="en-US" altLang="zh-CN" i="1">
                            <a:latin typeface="Cambria Math" panose="02040503050406030204" pitchFamily="18" charset="0"/>
                          </a:rPr>
                          <m:t>1</m:t>
                        </m:r>
                      </m:sup>
                    </m:sSubSup>
                  </m:oMath>
                </a14:m>
                <a:endParaRPr lang="zh-CN" altLang="en-US" dirty="0"/>
              </a:p>
            </p:txBody>
          </p:sp>
        </mc:Choice>
        <mc:Fallback xmlns="">
          <p:sp>
            <p:nvSpPr>
              <p:cNvPr id="39" name="文本框 38">
                <a:extLst>
                  <a:ext uri="{FF2B5EF4-FFF2-40B4-BE49-F238E27FC236}">
                    <a16:creationId xmlns:a16="http://schemas.microsoft.com/office/drawing/2014/main" id="{44EBE1E7-A6D1-4031-8754-6934CFB17AEB}"/>
                  </a:ext>
                </a:extLst>
              </p:cNvPr>
              <p:cNvSpPr txBox="1">
                <a:spLocks noRot="1" noChangeAspect="1" noMove="1" noResize="1" noEditPoints="1" noAdjustHandles="1" noChangeArrowheads="1" noChangeShapeType="1" noTextEdit="1"/>
              </p:cNvSpPr>
              <p:nvPr/>
            </p:nvSpPr>
            <p:spPr>
              <a:xfrm>
                <a:off x="1307651" y="5763828"/>
                <a:ext cx="1098948" cy="371960"/>
              </a:xfrm>
              <a:prstGeom prst="rect">
                <a:avLst/>
              </a:prstGeom>
              <a:blipFill>
                <a:blip r:embed="rId10"/>
                <a:stretch>
                  <a:fillRect l="-5000" t="-8197"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328646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grpSp>
        <p:nvGrpSpPr>
          <p:cNvPr id="4" name="组合 3"/>
          <p:cNvGrpSpPr/>
          <p:nvPr/>
        </p:nvGrpSpPr>
        <p:grpSpPr>
          <a:xfrm>
            <a:off x="1249914" y="2537444"/>
            <a:ext cx="4662308" cy="2803173"/>
            <a:chOff x="3037205" y="2436905"/>
            <a:chExt cx="3734811" cy="2125800"/>
          </a:xfrm>
        </p:grpSpPr>
        <p:sp>
          <p:nvSpPr>
            <p:cNvPr id="6" name="椭圆 5">
              <a:extLst>
                <a:ext uri="{FF2B5EF4-FFF2-40B4-BE49-F238E27FC236}">
                  <a16:creationId xmlns="" xmlns:a16="http://schemas.microsoft.com/office/drawing/2014/main" id="{B25873A8-F6D0-41C8-A451-BC755BE4B307}"/>
                </a:ext>
              </a:extLst>
            </p:cNvPr>
            <p:cNvSpPr/>
            <p:nvPr/>
          </p:nvSpPr>
          <p:spPr>
            <a:xfrm>
              <a:off x="3060631" y="2577709"/>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 xmlns:a16="http://schemas.microsoft.com/office/drawing/2014/main" id="{7917D3EB-E046-40C6-B0F3-55DF07DA0E9F}"/>
                </a:ext>
              </a:extLst>
            </p:cNvPr>
            <p:cNvSpPr/>
            <p:nvPr/>
          </p:nvSpPr>
          <p:spPr>
            <a:xfrm>
              <a:off x="3066009" y="3353709"/>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 xmlns:a16="http://schemas.microsoft.com/office/drawing/2014/main" id="{5CC0A969-4EA8-4115-9F59-7D8D6C7603D4}"/>
                </a:ext>
              </a:extLst>
            </p:cNvPr>
            <p:cNvSpPr/>
            <p:nvPr/>
          </p:nvSpPr>
          <p:spPr>
            <a:xfrm>
              <a:off x="3060631" y="4129709"/>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 xmlns:a16="http://schemas.microsoft.com/office/drawing/2014/main" id="{EEBD8B12-9BE6-4863-9072-8E1AF64DB39F}"/>
                </a:ext>
              </a:extLst>
            </p:cNvPr>
            <p:cNvSpPr/>
            <p:nvPr/>
          </p:nvSpPr>
          <p:spPr>
            <a:xfrm>
              <a:off x="4224250" y="2577709"/>
              <a:ext cx="419548" cy="432996"/>
            </a:xfrm>
            <a:prstGeom prst="ellipse">
              <a:avLst/>
            </a:prstGeom>
            <a:solidFill>
              <a:srgbClr val="F5B2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 xmlns:a16="http://schemas.microsoft.com/office/drawing/2014/main" id="{F06364C1-48F2-455A-8BCD-2D4983752A52}"/>
                </a:ext>
              </a:extLst>
            </p:cNvPr>
            <p:cNvSpPr/>
            <p:nvPr/>
          </p:nvSpPr>
          <p:spPr>
            <a:xfrm>
              <a:off x="4229628" y="3353709"/>
              <a:ext cx="419548" cy="432996"/>
            </a:xfrm>
            <a:prstGeom prst="ellipse">
              <a:avLst/>
            </a:prstGeom>
            <a:solidFill>
              <a:srgbClr val="F5B2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 xmlns:a16="http://schemas.microsoft.com/office/drawing/2014/main" id="{9BBC7EA7-CBA0-4BBA-886B-3265F3021796}"/>
                </a:ext>
              </a:extLst>
            </p:cNvPr>
            <p:cNvSpPr/>
            <p:nvPr/>
          </p:nvSpPr>
          <p:spPr>
            <a:xfrm>
              <a:off x="4224250" y="4129709"/>
              <a:ext cx="419548" cy="432996"/>
            </a:xfrm>
            <a:prstGeom prst="ellipse">
              <a:avLst/>
            </a:prstGeom>
            <a:solidFill>
              <a:srgbClr val="F5B2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 xmlns:a16="http://schemas.microsoft.com/office/drawing/2014/main" id="{3250E110-B15A-4043-9BDC-CEFD94C6FF55}"/>
                </a:ext>
              </a:extLst>
            </p:cNvPr>
            <p:cNvSpPr/>
            <p:nvPr/>
          </p:nvSpPr>
          <p:spPr>
            <a:xfrm>
              <a:off x="5585092" y="3353709"/>
              <a:ext cx="419548" cy="432996"/>
            </a:xfrm>
            <a:prstGeom prst="ellipse">
              <a:avLst/>
            </a:prstGeom>
            <a:solidFill>
              <a:srgbClr val="AACE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 xmlns:a16="http://schemas.microsoft.com/office/drawing/2014/main" id="{6BD3D348-241E-4544-B4FF-19D238C8F340}"/>
                </a:ext>
              </a:extLst>
            </p:cNvPr>
            <p:cNvCxnSpPr>
              <a:stCxn id="6" idx="6"/>
              <a:endCxn id="10" idx="2"/>
            </p:cNvCxnSpPr>
            <p:nvPr/>
          </p:nvCxnSpPr>
          <p:spPr>
            <a:xfrm>
              <a:off x="3480179" y="2794207"/>
              <a:ext cx="749449"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 xmlns:a16="http://schemas.microsoft.com/office/drawing/2014/main" id="{6660EDB0-C9A4-4A5D-8E44-1DC3EE9EBE5C}"/>
                </a:ext>
              </a:extLst>
            </p:cNvPr>
            <p:cNvCxnSpPr>
              <a:cxnSpLocks/>
              <a:stCxn id="7" idx="6"/>
              <a:endCxn id="10" idx="2"/>
            </p:cNvCxnSpPr>
            <p:nvPr/>
          </p:nvCxnSpPr>
          <p:spPr>
            <a:xfrm>
              <a:off x="3485557" y="3570207"/>
              <a:ext cx="7440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 xmlns:a16="http://schemas.microsoft.com/office/drawing/2014/main" id="{163FF599-A707-43A5-BB01-2D1AE2EE3D45}"/>
                </a:ext>
              </a:extLst>
            </p:cNvPr>
            <p:cNvCxnSpPr>
              <a:cxnSpLocks/>
              <a:stCxn id="8" idx="6"/>
              <a:endCxn id="10" idx="2"/>
            </p:cNvCxnSpPr>
            <p:nvPr/>
          </p:nvCxnSpPr>
          <p:spPr>
            <a:xfrm flipV="1">
              <a:off x="3480179" y="3570207"/>
              <a:ext cx="749449"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 xmlns:a16="http://schemas.microsoft.com/office/drawing/2014/main" id="{CE755793-E9F4-4ECF-B9F5-F25910A01B03}"/>
                </a:ext>
              </a:extLst>
            </p:cNvPr>
            <p:cNvCxnSpPr>
              <a:stCxn id="9" idx="6"/>
              <a:endCxn id="12" idx="2"/>
            </p:cNvCxnSpPr>
            <p:nvPr/>
          </p:nvCxnSpPr>
          <p:spPr>
            <a:xfrm>
              <a:off x="4643798" y="2794207"/>
              <a:ext cx="941294"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 xmlns:a16="http://schemas.microsoft.com/office/drawing/2014/main" id="{D2F3A8F9-5CDB-4ABC-86D9-8B0B485791C5}"/>
                </a:ext>
              </a:extLst>
            </p:cNvPr>
            <p:cNvCxnSpPr>
              <a:cxnSpLocks/>
              <a:stCxn id="11" idx="6"/>
              <a:endCxn id="12" idx="2"/>
            </p:cNvCxnSpPr>
            <p:nvPr/>
          </p:nvCxnSpPr>
          <p:spPr>
            <a:xfrm flipV="1">
              <a:off x="4643798" y="3570207"/>
              <a:ext cx="941294"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 xmlns:a16="http://schemas.microsoft.com/office/drawing/2014/main" id="{CE224702-68F1-4207-BB6E-78EEAA3EB01A}"/>
                </a:ext>
              </a:extLst>
            </p:cNvPr>
            <p:cNvCxnSpPr>
              <a:cxnSpLocks/>
              <a:stCxn id="10" idx="6"/>
              <a:endCxn id="12" idx="2"/>
            </p:cNvCxnSpPr>
            <p:nvPr/>
          </p:nvCxnSpPr>
          <p:spPr>
            <a:xfrm>
              <a:off x="4649176" y="3570207"/>
              <a:ext cx="935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 xmlns:a16="http://schemas.microsoft.com/office/drawing/2014/main" id="{C2BF383D-C0D7-46DE-9896-624CC0A4AADF}"/>
                </a:ext>
              </a:extLst>
            </p:cNvPr>
            <p:cNvCxnSpPr>
              <a:cxnSpLocks/>
              <a:stCxn id="12" idx="6"/>
            </p:cNvCxnSpPr>
            <p:nvPr/>
          </p:nvCxnSpPr>
          <p:spPr>
            <a:xfrm>
              <a:off x="6004640" y="3570207"/>
              <a:ext cx="767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 xmlns:a16="http://schemas.microsoft.com/office/drawing/2014/main" id="{BE55E76B-7A56-48CF-88E7-21FD730AE79D}"/>
                    </a:ext>
                  </a:extLst>
                </p:cNvPr>
                <p:cNvSpPr txBox="1"/>
                <p:nvPr/>
              </p:nvSpPr>
              <p:spPr>
                <a:xfrm>
                  <a:off x="3899727" y="2436905"/>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21" name="文本框 20">
                  <a:extLst>
                    <a:ext uri="{FF2B5EF4-FFF2-40B4-BE49-F238E27FC236}">
                      <a16:creationId xmlns:a16="http://schemas.microsoft.com/office/drawing/2014/main" id="{BE55E76B-7A56-48CF-88E7-21FD730AE79D}"/>
                    </a:ext>
                  </a:extLst>
                </p:cNvPr>
                <p:cNvSpPr txBox="1">
                  <a:spLocks noRot="1" noChangeAspect="1" noMove="1" noResize="1" noEditPoints="1" noAdjustHandles="1" noChangeArrowheads="1" noChangeShapeType="1" noTextEdit="1"/>
                </p:cNvSpPr>
                <p:nvPr/>
              </p:nvSpPr>
              <p:spPr>
                <a:xfrm>
                  <a:off x="3899727" y="2436905"/>
                  <a:ext cx="376514" cy="371961"/>
                </a:xfrm>
                <a:prstGeom prst="rect">
                  <a:avLst/>
                </a:prstGeom>
                <a:blipFill>
                  <a:blip r:embed="rId3"/>
                  <a:stretch>
                    <a:fillRect/>
                  </a:stretch>
                </a:blipFill>
              </p:spPr>
              <p:txBody>
                <a:bodyPr/>
                <a:lstStyle/>
                <a:p>
                  <a:r>
                    <a:rPr lang="zh-CN" altLang="en-US">
                      <a:noFill/>
                    </a:rPr>
                    <a:t> </a:t>
                  </a:r>
                </a:p>
              </p:txBody>
            </p:sp>
          </mc:Fallback>
        </mc:AlternateContent>
        <p:cxnSp>
          <p:nvCxnSpPr>
            <p:cNvPr id="22" name="直接箭头连接符 21">
              <a:extLst>
                <a:ext uri="{FF2B5EF4-FFF2-40B4-BE49-F238E27FC236}">
                  <a16:creationId xmlns="" xmlns:a16="http://schemas.microsoft.com/office/drawing/2014/main" id="{AF9C51E8-88A1-493A-B1AA-767791232F63}"/>
                </a:ext>
              </a:extLst>
            </p:cNvPr>
            <p:cNvCxnSpPr>
              <a:cxnSpLocks/>
              <a:endCxn id="9" idx="2"/>
            </p:cNvCxnSpPr>
            <p:nvPr/>
          </p:nvCxnSpPr>
          <p:spPr>
            <a:xfrm flipV="1">
              <a:off x="3480179" y="2794207"/>
              <a:ext cx="744071"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 xmlns:a16="http://schemas.microsoft.com/office/drawing/2014/main" id="{725048D3-A5D6-408A-99D8-F3457D420C08}"/>
                </a:ext>
              </a:extLst>
            </p:cNvPr>
            <p:cNvCxnSpPr>
              <a:cxnSpLocks/>
              <a:endCxn id="11" idx="2"/>
            </p:cNvCxnSpPr>
            <p:nvPr/>
          </p:nvCxnSpPr>
          <p:spPr>
            <a:xfrm>
              <a:off x="3456753" y="3570207"/>
              <a:ext cx="767497"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 xmlns:a16="http://schemas.microsoft.com/office/drawing/2014/main" id="{66A0EC5A-983B-4E9B-A3BE-2EFE09D9EA2D}"/>
                </a:ext>
              </a:extLst>
            </p:cNvPr>
            <p:cNvCxnSpPr>
              <a:cxnSpLocks/>
              <a:stCxn id="8" idx="6"/>
              <a:endCxn id="11" idx="2"/>
            </p:cNvCxnSpPr>
            <p:nvPr/>
          </p:nvCxnSpPr>
          <p:spPr>
            <a:xfrm>
              <a:off x="3480179" y="4346207"/>
              <a:ext cx="7440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 xmlns:a16="http://schemas.microsoft.com/office/drawing/2014/main" id="{2C7286C3-257E-44A9-B9E0-6A000A308750}"/>
                </a:ext>
              </a:extLst>
            </p:cNvPr>
            <p:cNvCxnSpPr>
              <a:cxnSpLocks/>
              <a:stCxn id="8" idx="6"/>
            </p:cNvCxnSpPr>
            <p:nvPr/>
          </p:nvCxnSpPr>
          <p:spPr>
            <a:xfrm flipV="1">
              <a:off x="3480179" y="2794207"/>
              <a:ext cx="744071" cy="155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 xmlns:a16="http://schemas.microsoft.com/office/drawing/2014/main" id="{6AF97770-FA97-4136-B1C0-9BCDCC3788C4}"/>
                </a:ext>
              </a:extLst>
            </p:cNvPr>
            <p:cNvCxnSpPr>
              <a:cxnSpLocks/>
            </p:cNvCxnSpPr>
            <p:nvPr/>
          </p:nvCxnSpPr>
          <p:spPr>
            <a:xfrm>
              <a:off x="3480179" y="2794207"/>
              <a:ext cx="744071"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 xmlns:a16="http://schemas.microsoft.com/office/drawing/2014/main" id="{2A924528-4372-4274-80CA-9788C999E47F}"/>
                </a:ext>
              </a:extLst>
            </p:cNvPr>
            <p:cNvCxnSpPr>
              <a:cxnSpLocks/>
              <a:endCxn id="11" idx="2"/>
            </p:cNvCxnSpPr>
            <p:nvPr/>
          </p:nvCxnSpPr>
          <p:spPr>
            <a:xfrm>
              <a:off x="3480179" y="2794207"/>
              <a:ext cx="744071" cy="155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 xmlns:a16="http://schemas.microsoft.com/office/drawing/2014/main" id="{E6E292A0-7876-47C5-9C29-C88214455218}"/>
                    </a:ext>
                  </a:extLst>
                </p:cNvPr>
                <p:cNvSpPr txBox="1"/>
                <p:nvPr/>
              </p:nvSpPr>
              <p:spPr>
                <a:xfrm>
                  <a:off x="3098287" y="2596582"/>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oMath>
                    </m:oMathPara>
                  </a14:m>
                  <a:endParaRPr lang="zh-CN" altLang="en-US" dirty="0"/>
                </a:p>
              </p:txBody>
            </p:sp>
          </mc:Choice>
          <mc:Fallback xmlns="">
            <p:sp>
              <p:nvSpPr>
                <p:cNvPr id="28" name="文本框 27">
                  <a:extLst>
                    <a:ext uri="{FF2B5EF4-FFF2-40B4-BE49-F238E27FC236}">
                      <a16:creationId xmlns:a16="http://schemas.microsoft.com/office/drawing/2014/main" id="{E6E292A0-7876-47C5-9C29-C88214455218}"/>
                    </a:ext>
                  </a:extLst>
                </p:cNvPr>
                <p:cNvSpPr txBox="1">
                  <a:spLocks noRot="1" noChangeAspect="1" noMove="1" noResize="1" noEditPoints="1" noAdjustHandles="1" noChangeArrowheads="1" noChangeShapeType="1" noTextEdit="1"/>
                </p:cNvSpPr>
                <p:nvPr/>
              </p:nvSpPr>
              <p:spPr>
                <a:xfrm>
                  <a:off x="3098287" y="2596582"/>
                  <a:ext cx="37651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 xmlns:a16="http://schemas.microsoft.com/office/drawing/2014/main" id="{6A5977FA-D6A7-4C86-97E0-44030428332F}"/>
                    </a:ext>
                  </a:extLst>
                </p:cNvPr>
                <p:cNvSpPr txBox="1"/>
                <p:nvPr/>
              </p:nvSpPr>
              <p:spPr>
                <a:xfrm>
                  <a:off x="3087526" y="3369610"/>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9" name="文本框 28">
                  <a:extLst>
                    <a:ext uri="{FF2B5EF4-FFF2-40B4-BE49-F238E27FC236}">
                      <a16:creationId xmlns:a16="http://schemas.microsoft.com/office/drawing/2014/main" id="{6A5977FA-D6A7-4C86-97E0-44030428332F}"/>
                    </a:ext>
                  </a:extLst>
                </p:cNvPr>
                <p:cNvSpPr txBox="1">
                  <a:spLocks noRot="1" noChangeAspect="1" noMove="1" noResize="1" noEditPoints="1" noAdjustHandles="1" noChangeArrowheads="1" noChangeShapeType="1" noTextEdit="1"/>
                </p:cNvSpPr>
                <p:nvPr/>
              </p:nvSpPr>
              <p:spPr>
                <a:xfrm>
                  <a:off x="3087526" y="3369610"/>
                  <a:ext cx="376514"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 xmlns:a16="http://schemas.microsoft.com/office/drawing/2014/main" id="{C46B676E-E7C1-4A20-A461-A0124BB49B88}"/>
                    </a:ext>
                  </a:extLst>
                </p:cNvPr>
                <p:cNvSpPr txBox="1"/>
                <p:nvPr/>
              </p:nvSpPr>
              <p:spPr>
                <a:xfrm>
                  <a:off x="3080360" y="4129709"/>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30" name="文本框 29">
                  <a:extLst>
                    <a:ext uri="{FF2B5EF4-FFF2-40B4-BE49-F238E27FC236}">
                      <a16:creationId xmlns:a16="http://schemas.microsoft.com/office/drawing/2014/main" id="{C46B676E-E7C1-4A20-A461-A0124BB49B88}"/>
                    </a:ext>
                  </a:extLst>
                </p:cNvPr>
                <p:cNvSpPr txBox="1">
                  <a:spLocks noRot="1" noChangeAspect="1" noMove="1" noResize="1" noEditPoints="1" noAdjustHandles="1" noChangeArrowheads="1" noChangeShapeType="1" noTextEdit="1"/>
                </p:cNvSpPr>
                <p:nvPr/>
              </p:nvSpPr>
              <p:spPr>
                <a:xfrm>
                  <a:off x="3080360" y="4129709"/>
                  <a:ext cx="37651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 xmlns:a16="http://schemas.microsoft.com/office/drawing/2014/main" id="{572A6663-0D38-4A57-8B2A-58767EB06D45}"/>
                    </a:ext>
                  </a:extLst>
                </p:cNvPr>
                <p:cNvSpPr txBox="1"/>
                <p:nvPr/>
              </p:nvSpPr>
              <p:spPr>
                <a:xfrm>
                  <a:off x="4603459" y="2436981"/>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33" name="文本框 32">
                  <a:extLst>
                    <a:ext uri="{FF2B5EF4-FFF2-40B4-BE49-F238E27FC236}">
                      <a16:creationId xmlns:a16="http://schemas.microsoft.com/office/drawing/2014/main" id="{572A6663-0D38-4A57-8B2A-58767EB06D45}"/>
                    </a:ext>
                  </a:extLst>
                </p:cNvPr>
                <p:cNvSpPr txBox="1">
                  <a:spLocks noRot="1" noChangeAspect="1" noMove="1" noResize="1" noEditPoints="1" noAdjustHandles="1" noChangeArrowheads="1" noChangeShapeType="1" noTextEdit="1"/>
                </p:cNvSpPr>
                <p:nvPr/>
              </p:nvSpPr>
              <p:spPr>
                <a:xfrm>
                  <a:off x="4603459" y="2436981"/>
                  <a:ext cx="376514" cy="37196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 xmlns:a16="http://schemas.microsoft.com/office/drawing/2014/main" id="{B3133D3F-5834-4AA1-930E-E4FB7BD7770D}"/>
                    </a:ext>
                  </a:extLst>
                </p:cNvPr>
                <p:cNvSpPr txBox="1"/>
                <p:nvPr/>
              </p:nvSpPr>
              <p:spPr>
                <a:xfrm>
                  <a:off x="3527692" y="2456695"/>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34" name="文本框 33">
                  <a:extLst>
                    <a:ext uri="{FF2B5EF4-FFF2-40B4-BE49-F238E27FC236}">
                      <a16:creationId xmlns:a16="http://schemas.microsoft.com/office/drawing/2014/main" id="{B3133D3F-5834-4AA1-930E-E4FB7BD7770D}"/>
                    </a:ext>
                  </a:extLst>
                </p:cNvPr>
                <p:cNvSpPr txBox="1">
                  <a:spLocks noRot="1" noChangeAspect="1" noMove="1" noResize="1" noEditPoints="1" noAdjustHandles="1" noChangeArrowheads="1" noChangeShapeType="1" noTextEdit="1"/>
                </p:cNvSpPr>
                <p:nvPr/>
              </p:nvSpPr>
              <p:spPr>
                <a:xfrm>
                  <a:off x="3527692" y="2456695"/>
                  <a:ext cx="376514" cy="371961"/>
                </a:xfrm>
                <a:prstGeom prst="rect">
                  <a:avLst/>
                </a:prstGeom>
                <a:blipFill>
                  <a:blip r:embed="rId8"/>
                  <a:stretch>
                    <a:fillRect r="-5128"/>
                  </a:stretch>
                </a:blipFill>
              </p:spPr>
              <p:txBody>
                <a:bodyPr/>
                <a:lstStyle/>
                <a:p>
                  <a:r>
                    <a:rPr lang="zh-CN" altLang="en-US">
                      <a:noFill/>
                    </a:rPr>
                    <a:t> </a:t>
                  </a:r>
                </a:p>
              </p:txBody>
            </p:sp>
          </mc:Fallback>
        </mc:AlternateContent>
        <p:sp>
          <p:nvSpPr>
            <p:cNvPr id="35" name="文本框 34">
              <a:extLst>
                <a:ext uri="{FF2B5EF4-FFF2-40B4-BE49-F238E27FC236}">
                  <a16:creationId xmlns="" xmlns:a16="http://schemas.microsoft.com/office/drawing/2014/main" id="{8CE757CE-6F88-45F5-9260-6DA1AC2DB279}"/>
                </a:ext>
              </a:extLst>
            </p:cNvPr>
            <p:cNvSpPr txBox="1"/>
            <p:nvPr/>
          </p:nvSpPr>
          <p:spPr>
            <a:xfrm>
              <a:off x="3037205" y="3855360"/>
              <a:ext cx="461665" cy="311142"/>
            </a:xfrm>
            <a:prstGeom prst="rect">
              <a:avLst/>
            </a:prstGeom>
            <a:noFill/>
          </p:spPr>
          <p:txBody>
            <a:bodyPr vert="eaVert" wrap="square" rtlCol="0">
              <a:spAutoFit/>
            </a:bodyPr>
            <a:lstStyle/>
            <a:p>
              <a:r>
                <a:rPr lang="en-US" altLang="zh-CN" dirty="0"/>
                <a:t>…</a:t>
              </a:r>
              <a:endParaRPr lang="zh-CN" altLang="en-US" dirty="0"/>
            </a:p>
          </p:txBody>
        </p:sp>
      </p:grpSp>
      <mc:AlternateContent xmlns:mc="http://schemas.openxmlformats.org/markup-compatibility/2006" xmlns:a14="http://schemas.microsoft.com/office/drawing/2010/main">
        <mc:Choice Requires="a14">
          <p:sp>
            <p:nvSpPr>
              <p:cNvPr id="36" name="文本框 35"/>
              <p:cNvSpPr txBox="1"/>
              <p:nvPr/>
            </p:nvSpPr>
            <p:spPr>
              <a:xfrm>
                <a:off x="1249914" y="1913931"/>
                <a:ext cx="8528293" cy="491417"/>
              </a:xfrm>
              <a:prstGeom prst="rect">
                <a:avLst/>
              </a:prstGeom>
              <a:noFill/>
            </p:spPr>
            <p:txBody>
              <a:bodyPr wrap="square" rtlCol="0">
                <a:spAutoFit/>
              </a:bodyPr>
              <a:lstStyle/>
              <a:p>
                <a:pPr marL="342900" lvl="0" indent="-342900">
                  <a:lnSpc>
                    <a:spcPct val="125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假定第</a:t>
                </a:r>
                <a14:m>
                  <m:oMath xmlns:m="http://schemas.openxmlformats.org/officeDocument/2006/math">
                    <m:r>
                      <a:rPr lang="en-US" altLang="zh-CN" sz="2000" dirty="0">
                        <a:latin typeface="Cambria Math" panose="02040503050406030204" pitchFamily="18" charset="0"/>
                        <a:ea typeface="微软雅黑" panose="020B0503020204020204" pitchFamily="34" charset="-122"/>
                      </a:rPr>
                      <m:t>𝑙</m:t>
                    </m:r>
                  </m:oMath>
                </a14:m>
                <a:r>
                  <a:rPr lang="zh-CN" altLang="en-US" sz="2000" dirty="0">
                    <a:latin typeface="微软雅黑" panose="020B0503020204020204" pitchFamily="34" charset="-122"/>
                    <a:ea typeface="微软雅黑" panose="020B0503020204020204" pitchFamily="34" charset="-122"/>
                  </a:rPr>
                  <a:t>层神经元状态为</a:t>
                </a:r>
                <a14:m>
                  <m:oMath xmlns:m="http://schemas.openxmlformats.org/officeDocument/2006/math">
                    <m:sSup>
                      <m:sSupPr>
                        <m:ctrlPr>
                          <a:rPr lang="en-US" altLang="zh-CN" sz="2000" i="1">
                            <a:latin typeface="Cambria Math" panose="02040503050406030204" pitchFamily="18" charset="0"/>
                            <a:ea typeface="微软雅黑" panose="020B0503020204020204" pitchFamily="34" charset="-122"/>
                          </a:rPr>
                        </m:ctrlPr>
                      </m:sSupPr>
                      <m:e>
                        <m:r>
                          <a:rPr lang="en-US" altLang="zh-CN" sz="2000">
                            <a:latin typeface="Cambria Math" panose="02040503050406030204" pitchFamily="18" charset="0"/>
                            <a:ea typeface="微软雅黑" panose="020B0503020204020204" pitchFamily="34" charset="-122"/>
                          </a:rPr>
                          <m:t>𝑧</m:t>
                        </m:r>
                      </m:e>
                      <m:sup>
                        <m:r>
                          <a:rPr lang="en-US" altLang="zh-CN" sz="2000">
                            <a:latin typeface="Cambria Math" panose="02040503050406030204" pitchFamily="18" charset="0"/>
                            <a:ea typeface="微软雅黑" panose="020B0503020204020204" pitchFamily="34" charset="-122"/>
                          </a:rPr>
                          <m:t>𝑙</m:t>
                        </m:r>
                      </m:sup>
                    </m:sSup>
                  </m:oMath>
                </a14:m>
                <a:r>
                  <a:rPr lang="zh-CN" altLang="en-US" sz="2000" dirty="0">
                    <a:latin typeface="微软雅黑" panose="020B0503020204020204" pitchFamily="34" charset="-122"/>
                    <a:ea typeface="微软雅黑" panose="020B0503020204020204" pitchFamily="34" charset="-122"/>
                  </a:rPr>
                  <a:t>，经</a:t>
                </a:r>
                <a14:m>
                  <m:oMath xmlns:m="http://schemas.openxmlformats.org/officeDocument/2006/math">
                    <m:r>
                      <a:rPr lang="zh-CN" altLang="en-US" sz="2000" dirty="0">
                        <a:latin typeface="Cambria Math" panose="02040503050406030204" pitchFamily="18" charset="0"/>
                        <a:ea typeface="微软雅黑" panose="020B0503020204020204" pitchFamily="34" charset="-122"/>
                      </a:rPr>
                      <m:t>激活函数后的输出值为</m:t>
                    </m:r>
                    <m:sSup>
                      <m:sSupPr>
                        <m:ctrlPr>
                          <a:rPr lang="en-US" altLang="zh-CN" sz="2000" i="1">
                            <a:latin typeface="Cambria Math" panose="02040503050406030204" pitchFamily="18" charset="0"/>
                            <a:ea typeface="微软雅黑" panose="020B0503020204020204" pitchFamily="34" charset="-122"/>
                          </a:rPr>
                        </m:ctrlPr>
                      </m:sSupPr>
                      <m:e>
                        <m:r>
                          <m:rPr>
                            <m:sty m:val="p"/>
                          </m:rPr>
                          <a:rPr lang="en-US" altLang="zh-CN" sz="2000">
                            <a:latin typeface="Cambria Math" panose="02040503050406030204" pitchFamily="18" charset="0"/>
                            <a:ea typeface="微软雅黑" panose="020B0503020204020204" pitchFamily="34" charset="-122"/>
                          </a:rPr>
                          <m:t>y</m:t>
                        </m:r>
                      </m:e>
                      <m:sup>
                        <m:r>
                          <a:rPr lang="en-US" altLang="zh-CN" sz="2000">
                            <a:latin typeface="Cambria Math" panose="02040503050406030204" pitchFamily="18" charset="0"/>
                            <a:ea typeface="微软雅黑" panose="020B0503020204020204" pitchFamily="34" charset="-122"/>
                          </a:rPr>
                          <m:t>𝑙</m:t>
                        </m:r>
                      </m:sup>
                    </m:sSup>
                  </m:oMath>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1249914" y="1913931"/>
                <a:ext cx="8528293" cy="491417"/>
              </a:xfrm>
              <a:prstGeom prst="rect">
                <a:avLst/>
              </a:prstGeom>
              <a:blipFill rotWithShape="0">
                <a:blip r:embed="rId9"/>
                <a:stretch>
                  <a:fillRect l="-643" b="-123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内容占位符 2">
                <a:extLst>
                  <a:ext uri="{FF2B5EF4-FFF2-40B4-BE49-F238E27FC236}">
                    <a16:creationId xmlns="" xmlns:a16="http://schemas.microsoft.com/office/drawing/2014/main" id="{2FA3B530-C7AD-464B-AA66-2F148B180C7F}"/>
                  </a:ext>
                </a:extLst>
              </p:cNvPr>
              <p:cNvSpPr txBox="1">
                <a:spLocks/>
              </p:cNvSpPr>
              <p:nvPr/>
            </p:nvSpPr>
            <p:spPr>
              <a:xfrm>
                <a:off x="6364349" y="2537444"/>
                <a:ext cx="4725228" cy="2663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smtClean="0">
                            <a:latin typeface="Cambria Math" panose="02040503050406030204" pitchFamily="18" charset="0"/>
                          </a:rPr>
                          <m:t>𝑧</m:t>
                        </m:r>
                      </m:e>
                      <m:sub>
                        <m:r>
                          <a:rPr lang="en-US" altLang="zh-CN" sz="2400" i="1" smtClean="0">
                            <a:latin typeface="Cambria Math" panose="02040503050406030204" pitchFamily="18" charset="0"/>
                          </a:rPr>
                          <m:t>1</m:t>
                        </m:r>
                      </m:sub>
                      <m:sup>
                        <m:r>
                          <a:rPr lang="en-US" altLang="zh-CN" sz="2400" i="1" smtClean="0">
                            <a:latin typeface="Cambria Math" panose="02040503050406030204" pitchFamily="18" charset="0"/>
                          </a:rPr>
                          <m:t>1</m:t>
                        </m:r>
                      </m:sup>
                    </m:sSubSup>
                    <m:r>
                      <a:rPr lang="en-US" altLang="zh-CN" sz="2400" i="1">
                        <a:latin typeface="Cambria Math" panose="02040503050406030204" pitchFamily="18" charset="0"/>
                      </a:rPr>
                      <m:t>=</m:t>
                    </m:r>
                    <m:sSubSup>
                      <m:sSubSupPr>
                        <m:ctrlPr>
                          <a:rPr lang="en-US" altLang="zh-CN" sz="2400" i="1" smtClean="0">
                            <a:latin typeface="Cambria Math" panose="02040503050406030204" pitchFamily="18" charset="0"/>
                          </a:rPr>
                        </m:ctrlPr>
                      </m:sSubSupPr>
                      <m:e>
                        <m:r>
                          <a:rPr lang="en-US" altLang="zh-CN" sz="2400" i="1" smtClean="0">
                            <a:latin typeface="Cambria Math" panose="02040503050406030204" pitchFamily="18" charset="0"/>
                          </a:rPr>
                          <m:t>𝑤</m:t>
                        </m:r>
                      </m:e>
                      <m:sub>
                        <m:r>
                          <a:rPr lang="en-US" altLang="zh-CN" sz="2400" i="1" smtClean="0">
                            <a:latin typeface="Cambria Math" panose="02040503050406030204" pitchFamily="18" charset="0"/>
                          </a:rPr>
                          <m:t>11</m:t>
                        </m:r>
                      </m:sub>
                      <m:sup>
                        <m:r>
                          <a:rPr lang="en-US" altLang="zh-CN" sz="2400" i="1" smtClean="0">
                            <a:latin typeface="Cambria Math" panose="02040503050406030204" pitchFamily="18" charset="0"/>
                          </a:rPr>
                          <m:t>1</m:t>
                        </m:r>
                      </m:sup>
                    </m:sSubSup>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𝑥</m:t>
                        </m:r>
                      </m:e>
                      <m:sub>
                        <m:r>
                          <a:rPr lang="en-US" altLang="zh-CN" sz="2400" i="1" smtClean="0">
                            <a:latin typeface="Cambria Math" panose="02040503050406030204" pitchFamily="18" charset="0"/>
                          </a:rPr>
                          <m:t>1</m:t>
                        </m:r>
                      </m:sub>
                    </m:sSub>
                  </m:oMath>
                </a14:m>
                <a:endParaRPr lang="en-US" altLang="zh-CN" sz="2400" dirty="0"/>
              </a:p>
              <a:p>
                <a:endParaRPr lang="en-US" altLang="zh-CN" dirty="0"/>
              </a:p>
              <a:p>
                <a:endParaRPr lang="zh-CN" altLang="en-US" dirty="0"/>
              </a:p>
            </p:txBody>
          </p:sp>
        </mc:Choice>
        <mc:Fallback xmlns="">
          <p:sp>
            <p:nvSpPr>
              <p:cNvPr id="39" name="内容占位符 2">
                <a:extLst>
                  <a:ext uri="{FF2B5EF4-FFF2-40B4-BE49-F238E27FC236}">
                    <a16:creationId xmlns:a16="http://schemas.microsoft.com/office/drawing/2014/main" id="{2FA3B530-C7AD-464B-AA66-2F148B180C7F}"/>
                  </a:ext>
                </a:extLst>
              </p:cNvPr>
              <p:cNvSpPr txBox="1">
                <a:spLocks noRot="1" noChangeAspect="1" noMove="1" noResize="1" noEditPoints="1" noAdjustHandles="1" noChangeArrowheads="1" noChangeShapeType="1" noTextEdit="1"/>
              </p:cNvSpPr>
              <p:nvPr/>
            </p:nvSpPr>
            <p:spPr>
              <a:xfrm>
                <a:off x="6364349" y="2537444"/>
                <a:ext cx="4725228" cy="2663777"/>
              </a:xfrm>
              <a:prstGeom prst="rect">
                <a:avLst/>
              </a:prstGeom>
              <a:blipFill>
                <a:blip r:embed="rId10"/>
                <a:stretch>
                  <a:fillRect l="-1677" t="-2288"/>
                </a:stretch>
              </a:blipFill>
            </p:spPr>
            <p:txBody>
              <a:bodyPr/>
              <a:lstStyle/>
              <a:p>
                <a:r>
                  <a:rPr lang="zh-CN" altLang="en-US">
                    <a:noFill/>
                  </a:rPr>
                  <a:t> </a:t>
                </a:r>
              </a:p>
            </p:txBody>
          </p:sp>
        </mc:Fallback>
      </mc:AlternateContent>
      <p:sp>
        <p:nvSpPr>
          <p:cNvPr id="40" name="矩形 39"/>
          <p:cNvSpPr/>
          <p:nvPr/>
        </p:nvSpPr>
        <p:spPr>
          <a:xfrm>
            <a:off x="1496948" y="400051"/>
            <a:ext cx="22530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black"/>
                </a:solidFill>
                <a:latin typeface="微软雅黑" panose="020B0503020204020204" pitchFamily="34" charset="-122"/>
                <a:ea typeface="微软雅黑" panose="020B0503020204020204" pitchFamily="34" charset="-122"/>
              </a:rPr>
              <a:t>参数</a:t>
            </a: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3" name="椭圆 42">
            <a:extLst>
              <a:ext uri="{FF2B5EF4-FFF2-40B4-BE49-F238E27FC236}">
                <a16:creationId xmlns="" xmlns:a16="http://schemas.microsoft.com/office/drawing/2014/main" id="{C875B7DC-76A0-4A89-B1BD-A25EE624C62B}"/>
              </a:ext>
            </a:extLst>
          </p:cNvPr>
          <p:cNvSpPr/>
          <p:nvPr/>
        </p:nvSpPr>
        <p:spPr>
          <a:xfrm>
            <a:off x="1285871" y="5673862"/>
            <a:ext cx="523738" cy="56093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4" name="文本框 43">
                <a:extLst>
                  <a:ext uri="{FF2B5EF4-FFF2-40B4-BE49-F238E27FC236}">
                    <a16:creationId xmlns="" xmlns:a16="http://schemas.microsoft.com/office/drawing/2014/main" id="{44EBE1E7-A6D1-4031-8754-6934CFB17AEB}"/>
                  </a:ext>
                </a:extLst>
              </p:cNvPr>
              <p:cNvSpPr txBox="1"/>
              <p:nvPr/>
            </p:nvSpPr>
            <p:spPr>
              <a:xfrm>
                <a:off x="1307651" y="5763828"/>
                <a:ext cx="1098948" cy="371960"/>
              </a:xfrm>
              <a:prstGeom prst="rect">
                <a:avLst/>
              </a:prstGeom>
              <a:noFill/>
            </p:spPr>
            <p:txBody>
              <a:bodyPr wrap="square" rtlCol="0">
                <a:spAutoFit/>
              </a:bodyPr>
              <a:lstStyle/>
              <a:p>
                <a:r>
                  <a:rPr lang="en-US" altLang="zh-CN" dirty="0"/>
                  <a:t>+</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𝑏</m:t>
                        </m:r>
                      </m:e>
                      <m:sub>
                        <m:r>
                          <a:rPr lang="en-US" altLang="zh-CN" i="1">
                            <a:latin typeface="Cambria Math" panose="02040503050406030204" pitchFamily="18" charset="0"/>
                          </a:rPr>
                          <m:t>1</m:t>
                        </m:r>
                      </m:sub>
                      <m:sup>
                        <m:r>
                          <a:rPr lang="en-US" altLang="zh-CN" i="1">
                            <a:latin typeface="Cambria Math" panose="02040503050406030204" pitchFamily="18" charset="0"/>
                          </a:rPr>
                          <m:t>1</m:t>
                        </m:r>
                      </m:sup>
                    </m:sSubSup>
                  </m:oMath>
                </a14:m>
                <a:endParaRPr lang="zh-CN" altLang="en-US" dirty="0"/>
              </a:p>
            </p:txBody>
          </p:sp>
        </mc:Choice>
        <mc:Fallback xmlns="">
          <p:sp>
            <p:nvSpPr>
              <p:cNvPr id="44" name="文本框 43">
                <a:extLst>
                  <a:ext uri="{FF2B5EF4-FFF2-40B4-BE49-F238E27FC236}">
                    <a16:creationId xmlns:a16="http://schemas.microsoft.com/office/drawing/2014/main" id="{44EBE1E7-A6D1-4031-8754-6934CFB17AEB}"/>
                  </a:ext>
                </a:extLst>
              </p:cNvPr>
              <p:cNvSpPr txBox="1">
                <a:spLocks noRot="1" noChangeAspect="1" noMove="1" noResize="1" noEditPoints="1" noAdjustHandles="1" noChangeArrowheads="1" noChangeShapeType="1" noTextEdit="1"/>
              </p:cNvSpPr>
              <p:nvPr/>
            </p:nvSpPr>
            <p:spPr>
              <a:xfrm>
                <a:off x="1307651" y="5763828"/>
                <a:ext cx="1098948" cy="371960"/>
              </a:xfrm>
              <a:prstGeom prst="rect">
                <a:avLst/>
              </a:prstGeom>
              <a:blipFill>
                <a:blip r:embed="rId12"/>
                <a:stretch>
                  <a:fillRect l="-5000" t="-8197" b="-26230"/>
                </a:stretch>
              </a:blipFill>
            </p:spPr>
            <p:txBody>
              <a:bodyPr/>
              <a:lstStyle/>
              <a:p>
                <a:r>
                  <a:rPr lang="zh-CN" altLang="en-US">
                    <a:noFill/>
                  </a:rPr>
                  <a:t> </a:t>
                </a:r>
              </a:p>
            </p:txBody>
          </p:sp>
        </mc:Fallback>
      </mc:AlternateContent>
      <p:sp>
        <p:nvSpPr>
          <p:cNvPr id="41" name="矩形 40"/>
          <p:cNvSpPr/>
          <p:nvPr/>
        </p:nvSpPr>
        <p:spPr>
          <a:xfrm>
            <a:off x="1273261" y="1325190"/>
            <a:ext cx="3518889"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b="1" dirty="0" smtClean="0">
                <a:solidFill>
                  <a:srgbClr val="00B0F0"/>
                </a:solidFill>
                <a:latin typeface="微软雅黑" panose="020B0503020204020204" pitchFamily="34" charset="-122"/>
                <a:ea typeface="微软雅黑" panose="020B0503020204020204" pitchFamily="34" charset="-122"/>
              </a:rPr>
              <a:t>信号正向传播</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09060768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grpSp>
        <p:nvGrpSpPr>
          <p:cNvPr id="4" name="组合 3"/>
          <p:cNvGrpSpPr/>
          <p:nvPr/>
        </p:nvGrpSpPr>
        <p:grpSpPr>
          <a:xfrm>
            <a:off x="1249914" y="2537444"/>
            <a:ext cx="4662308" cy="2737527"/>
            <a:chOff x="3037205" y="2436905"/>
            <a:chExt cx="3734811" cy="2125800"/>
          </a:xfrm>
        </p:grpSpPr>
        <p:sp>
          <p:nvSpPr>
            <p:cNvPr id="6" name="椭圆 5">
              <a:extLst>
                <a:ext uri="{FF2B5EF4-FFF2-40B4-BE49-F238E27FC236}">
                  <a16:creationId xmlns="" xmlns:a16="http://schemas.microsoft.com/office/drawing/2014/main" id="{B25873A8-F6D0-41C8-A451-BC755BE4B307}"/>
                </a:ext>
              </a:extLst>
            </p:cNvPr>
            <p:cNvSpPr/>
            <p:nvPr/>
          </p:nvSpPr>
          <p:spPr>
            <a:xfrm>
              <a:off x="3060631" y="2577709"/>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 xmlns:a16="http://schemas.microsoft.com/office/drawing/2014/main" id="{7917D3EB-E046-40C6-B0F3-55DF07DA0E9F}"/>
                </a:ext>
              </a:extLst>
            </p:cNvPr>
            <p:cNvSpPr/>
            <p:nvPr/>
          </p:nvSpPr>
          <p:spPr>
            <a:xfrm>
              <a:off x="3066009" y="3353709"/>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 xmlns:a16="http://schemas.microsoft.com/office/drawing/2014/main" id="{5CC0A969-4EA8-4115-9F59-7D8D6C7603D4}"/>
                </a:ext>
              </a:extLst>
            </p:cNvPr>
            <p:cNvSpPr/>
            <p:nvPr/>
          </p:nvSpPr>
          <p:spPr>
            <a:xfrm>
              <a:off x="3060631" y="4129709"/>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 xmlns:a16="http://schemas.microsoft.com/office/drawing/2014/main" id="{EEBD8B12-9BE6-4863-9072-8E1AF64DB39F}"/>
                </a:ext>
              </a:extLst>
            </p:cNvPr>
            <p:cNvSpPr/>
            <p:nvPr/>
          </p:nvSpPr>
          <p:spPr>
            <a:xfrm>
              <a:off x="4224250" y="2577709"/>
              <a:ext cx="419548" cy="432996"/>
            </a:xfrm>
            <a:prstGeom prst="ellipse">
              <a:avLst/>
            </a:prstGeom>
            <a:solidFill>
              <a:srgbClr val="F5B2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 xmlns:a16="http://schemas.microsoft.com/office/drawing/2014/main" id="{F06364C1-48F2-455A-8BCD-2D4983752A52}"/>
                </a:ext>
              </a:extLst>
            </p:cNvPr>
            <p:cNvSpPr/>
            <p:nvPr/>
          </p:nvSpPr>
          <p:spPr>
            <a:xfrm>
              <a:off x="4229628" y="3353709"/>
              <a:ext cx="419548" cy="432996"/>
            </a:xfrm>
            <a:prstGeom prst="ellipse">
              <a:avLst/>
            </a:prstGeom>
            <a:solidFill>
              <a:srgbClr val="F5B2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 xmlns:a16="http://schemas.microsoft.com/office/drawing/2014/main" id="{9BBC7EA7-CBA0-4BBA-886B-3265F3021796}"/>
                </a:ext>
              </a:extLst>
            </p:cNvPr>
            <p:cNvSpPr/>
            <p:nvPr/>
          </p:nvSpPr>
          <p:spPr>
            <a:xfrm>
              <a:off x="4224250" y="4129709"/>
              <a:ext cx="419548" cy="432996"/>
            </a:xfrm>
            <a:prstGeom prst="ellipse">
              <a:avLst/>
            </a:prstGeom>
            <a:solidFill>
              <a:srgbClr val="F5B2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 xmlns:a16="http://schemas.microsoft.com/office/drawing/2014/main" id="{3250E110-B15A-4043-9BDC-CEFD94C6FF55}"/>
                </a:ext>
              </a:extLst>
            </p:cNvPr>
            <p:cNvSpPr/>
            <p:nvPr/>
          </p:nvSpPr>
          <p:spPr>
            <a:xfrm>
              <a:off x="5585092" y="3353709"/>
              <a:ext cx="419548" cy="432996"/>
            </a:xfrm>
            <a:prstGeom prst="ellipse">
              <a:avLst/>
            </a:prstGeom>
            <a:solidFill>
              <a:srgbClr val="AACE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 xmlns:a16="http://schemas.microsoft.com/office/drawing/2014/main" id="{6BD3D348-241E-4544-B4FF-19D238C8F340}"/>
                </a:ext>
              </a:extLst>
            </p:cNvPr>
            <p:cNvCxnSpPr>
              <a:stCxn id="6" idx="6"/>
              <a:endCxn id="10" idx="2"/>
            </p:cNvCxnSpPr>
            <p:nvPr/>
          </p:nvCxnSpPr>
          <p:spPr>
            <a:xfrm>
              <a:off x="3480179" y="2794207"/>
              <a:ext cx="749449"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 xmlns:a16="http://schemas.microsoft.com/office/drawing/2014/main" id="{6660EDB0-C9A4-4A5D-8E44-1DC3EE9EBE5C}"/>
                </a:ext>
              </a:extLst>
            </p:cNvPr>
            <p:cNvCxnSpPr>
              <a:cxnSpLocks/>
              <a:stCxn id="7" idx="6"/>
              <a:endCxn id="10" idx="2"/>
            </p:cNvCxnSpPr>
            <p:nvPr/>
          </p:nvCxnSpPr>
          <p:spPr>
            <a:xfrm>
              <a:off x="3485557" y="3570207"/>
              <a:ext cx="7440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 xmlns:a16="http://schemas.microsoft.com/office/drawing/2014/main" id="{163FF599-A707-43A5-BB01-2D1AE2EE3D45}"/>
                </a:ext>
              </a:extLst>
            </p:cNvPr>
            <p:cNvCxnSpPr>
              <a:cxnSpLocks/>
              <a:stCxn id="8" idx="6"/>
              <a:endCxn id="10" idx="2"/>
            </p:cNvCxnSpPr>
            <p:nvPr/>
          </p:nvCxnSpPr>
          <p:spPr>
            <a:xfrm flipV="1">
              <a:off x="3480179" y="3570207"/>
              <a:ext cx="749449"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 xmlns:a16="http://schemas.microsoft.com/office/drawing/2014/main" id="{CE755793-E9F4-4ECF-B9F5-F25910A01B03}"/>
                </a:ext>
              </a:extLst>
            </p:cNvPr>
            <p:cNvCxnSpPr>
              <a:stCxn id="9" idx="6"/>
              <a:endCxn id="12" idx="2"/>
            </p:cNvCxnSpPr>
            <p:nvPr/>
          </p:nvCxnSpPr>
          <p:spPr>
            <a:xfrm>
              <a:off x="4643798" y="2794207"/>
              <a:ext cx="941294"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 xmlns:a16="http://schemas.microsoft.com/office/drawing/2014/main" id="{D2F3A8F9-5CDB-4ABC-86D9-8B0B485791C5}"/>
                </a:ext>
              </a:extLst>
            </p:cNvPr>
            <p:cNvCxnSpPr>
              <a:cxnSpLocks/>
              <a:stCxn id="11" idx="6"/>
              <a:endCxn id="12" idx="2"/>
            </p:cNvCxnSpPr>
            <p:nvPr/>
          </p:nvCxnSpPr>
          <p:spPr>
            <a:xfrm flipV="1">
              <a:off x="4643798" y="3570207"/>
              <a:ext cx="941294"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 xmlns:a16="http://schemas.microsoft.com/office/drawing/2014/main" id="{CE224702-68F1-4207-BB6E-78EEAA3EB01A}"/>
                </a:ext>
              </a:extLst>
            </p:cNvPr>
            <p:cNvCxnSpPr>
              <a:cxnSpLocks/>
              <a:stCxn id="10" idx="6"/>
              <a:endCxn id="12" idx="2"/>
            </p:cNvCxnSpPr>
            <p:nvPr/>
          </p:nvCxnSpPr>
          <p:spPr>
            <a:xfrm>
              <a:off x="4649176" y="3570207"/>
              <a:ext cx="935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 xmlns:a16="http://schemas.microsoft.com/office/drawing/2014/main" id="{C2BF383D-C0D7-46DE-9896-624CC0A4AADF}"/>
                </a:ext>
              </a:extLst>
            </p:cNvPr>
            <p:cNvCxnSpPr>
              <a:cxnSpLocks/>
              <a:stCxn id="12" idx="6"/>
            </p:cNvCxnSpPr>
            <p:nvPr/>
          </p:nvCxnSpPr>
          <p:spPr>
            <a:xfrm>
              <a:off x="6004640" y="3570207"/>
              <a:ext cx="767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 xmlns:a16="http://schemas.microsoft.com/office/drawing/2014/main" id="{BE55E76B-7A56-48CF-88E7-21FD730AE79D}"/>
                    </a:ext>
                  </a:extLst>
                </p:cNvPr>
                <p:cNvSpPr txBox="1"/>
                <p:nvPr/>
              </p:nvSpPr>
              <p:spPr>
                <a:xfrm>
                  <a:off x="3899727" y="2436905"/>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21" name="文本框 20">
                  <a:extLst>
                    <a:ext uri="{FF2B5EF4-FFF2-40B4-BE49-F238E27FC236}">
                      <a16:creationId xmlns:a16="http://schemas.microsoft.com/office/drawing/2014/main" id="{BE55E76B-7A56-48CF-88E7-21FD730AE79D}"/>
                    </a:ext>
                  </a:extLst>
                </p:cNvPr>
                <p:cNvSpPr txBox="1">
                  <a:spLocks noRot="1" noChangeAspect="1" noMove="1" noResize="1" noEditPoints="1" noAdjustHandles="1" noChangeArrowheads="1" noChangeShapeType="1" noTextEdit="1"/>
                </p:cNvSpPr>
                <p:nvPr/>
              </p:nvSpPr>
              <p:spPr>
                <a:xfrm>
                  <a:off x="3899727" y="2436905"/>
                  <a:ext cx="376514" cy="371961"/>
                </a:xfrm>
                <a:prstGeom prst="rect">
                  <a:avLst/>
                </a:prstGeom>
                <a:blipFill>
                  <a:blip r:embed="rId3"/>
                  <a:stretch>
                    <a:fillRect/>
                  </a:stretch>
                </a:blipFill>
              </p:spPr>
              <p:txBody>
                <a:bodyPr/>
                <a:lstStyle/>
                <a:p>
                  <a:r>
                    <a:rPr lang="zh-CN" altLang="en-US">
                      <a:noFill/>
                    </a:rPr>
                    <a:t> </a:t>
                  </a:r>
                </a:p>
              </p:txBody>
            </p:sp>
          </mc:Fallback>
        </mc:AlternateContent>
        <p:cxnSp>
          <p:nvCxnSpPr>
            <p:cNvPr id="22" name="直接箭头连接符 21">
              <a:extLst>
                <a:ext uri="{FF2B5EF4-FFF2-40B4-BE49-F238E27FC236}">
                  <a16:creationId xmlns="" xmlns:a16="http://schemas.microsoft.com/office/drawing/2014/main" id="{AF9C51E8-88A1-493A-B1AA-767791232F63}"/>
                </a:ext>
              </a:extLst>
            </p:cNvPr>
            <p:cNvCxnSpPr>
              <a:cxnSpLocks/>
              <a:endCxn id="9" idx="2"/>
            </p:cNvCxnSpPr>
            <p:nvPr/>
          </p:nvCxnSpPr>
          <p:spPr>
            <a:xfrm flipV="1">
              <a:off x="3480179" y="2794207"/>
              <a:ext cx="744071" cy="77600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 xmlns:a16="http://schemas.microsoft.com/office/drawing/2014/main" id="{725048D3-A5D6-408A-99D8-F3457D420C08}"/>
                </a:ext>
              </a:extLst>
            </p:cNvPr>
            <p:cNvCxnSpPr>
              <a:cxnSpLocks/>
              <a:endCxn id="11" idx="2"/>
            </p:cNvCxnSpPr>
            <p:nvPr/>
          </p:nvCxnSpPr>
          <p:spPr>
            <a:xfrm>
              <a:off x="3456753" y="3570207"/>
              <a:ext cx="767497"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 xmlns:a16="http://schemas.microsoft.com/office/drawing/2014/main" id="{66A0EC5A-983B-4E9B-A3BE-2EFE09D9EA2D}"/>
                </a:ext>
              </a:extLst>
            </p:cNvPr>
            <p:cNvCxnSpPr>
              <a:cxnSpLocks/>
              <a:stCxn id="8" idx="6"/>
              <a:endCxn id="11" idx="2"/>
            </p:cNvCxnSpPr>
            <p:nvPr/>
          </p:nvCxnSpPr>
          <p:spPr>
            <a:xfrm>
              <a:off x="3480179" y="4346207"/>
              <a:ext cx="7440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 xmlns:a16="http://schemas.microsoft.com/office/drawing/2014/main" id="{2C7286C3-257E-44A9-B9E0-6A000A308750}"/>
                </a:ext>
              </a:extLst>
            </p:cNvPr>
            <p:cNvCxnSpPr>
              <a:cxnSpLocks/>
              <a:stCxn id="8" idx="6"/>
            </p:cNvCxnSpPr>
            <p:nvPr/>
          </p:nvCxnSpPr>
          <p:spPr>
            <a:xfrm flipV="1">
              <a:off x="3480179" y="2794207"/>
              <a:ext cx="744071" cy="155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 xmlns:a16="http://schemas.microsoft.com/office/drawing/2014/main" id="{6AF97770-FA97-4136-B1C0-9BCDCC3788C4}"/>
                </a:ext>
              </a:extLst>
            </p:cNvPr>
            <p:cNvCxnSpPr>
              <a:cxnSpLocks/>
            </p:cNvCxnSpPr>
            <p:nvPr/>
          </p:nvCxnSpPr>
          <p:spPr>
            <a:xfrm>
              <a:off x="3480179" y="2794207"/>
              <a:ext cx="744071"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 xmlns:a16="http://schemas.microsoft.com/office/drawing/2014/main" id="{2A924528-4372-4274-80CA-9788C999E47F}"/>
                </a:ext>
              </a:extLst>
            </p:cNvPr>
            <p:cNvCxnSpPr>
              <a:cxnSpLocks/>
              <a:endCxn id="11" idx="2"/>
            </p:cNvCxnSpPr>
            <p:nvPr/>
          </p:nvCxnSpPr>
          <p:spPr>
            <a:xfrm>
              <a:off x="3480179" y="2794207"/>
              <a:ext cx="744071" cy="155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 xmlns:a16="http://schemas.microsoft.com/office/drawing/2014/main" id="{E6E292A0-7876-47C5-9C29-C88214455218}"/>
                    </a:ext>
                  </a:extLst>
                </p:cNvPr>
                <p:cNvSpPr txBox="1"/>
                <p:nvPr/>
              </p:nvSpPr>
              <p:spPr>
                <a:xfrm>
                  <a:off x="3098287" y="2596582"/>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oMath>
                    </m:oMathPara>
                  </a14:m>
                  <a:endParaRPr lang="zh-CN" altLang="en-US" dirty="0"/>
                </a:p>
              </p:txBody>
            </p:sp>
          </mc:Choice>
          <mc:Fallback xmlns="">
            <p:sp>
              <p:nvSpPr>
                <p:cNvPr id="28" name="文本框 27">
                  <a:extLst>
                    <a:ext uri="{FF2B5EF4-FFF2-40B4-BE49-F238E27FC236}">
                      <a16:creationId xmlns:a16="http://schemas.microsoft.com/office/drawing/2014/main" id="{E6E292A0-7876-47C5-9C29-C88214455218}"/>
                    </a:ext>
                  </a:extLst>
                </p:cNvPr>
                <p:cNvSpPr txBox="1">
                  <a:spLocks noRot="1" noChangeAspect="1" noMove="1" noResize="1" noEditPoints="1" noAdjustHandles="1" noChangeArrowheads="1" noChangeShapeType="1" noTextEdit="1"/>
                </p:cNvSpPr>
                <p:nvPr/>
              </p:nvSpPr>
              <p:spPr>
                <a:xfrm>
                  <a:off x="3098287" y="2596582"/>
                  <a:ext cx="37651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 xmlns:a16="http://schemas.microsoft.com/office/drawing/2014/main" id="{6A5977FA-D6A7-4C86-97E0-44030428332F}"/>
                    </a:ext>
                  </a:extLst>
                </p:cNvPr>
                <p:cNvSpPr txBox="1"/>
                <p:nvPr/>
              </p:nvSpPr>
              <p:spPr>
                <a:xfrm>
                  <a:off x="3087526" y="3369610"/>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9" name="文本框 28">
                  <a:extLst>
                    <a:ext uri="{FF2B5EF4-FFF2-40B4-BE49-F238E27FC236}">
                      <a16:creationId xmlns:a16="http://schemas.microsoft.com/office/drawing/2014/main" id="{6A5977FA-D6A7-4C86-97E0-44030428332F}"/>
                    </a:ext>
                  </a:extLst>
                </p:cNvPr>
                <p:cNvSpPr txBox="1">
                  <a:spLocks noRot="1" noChangeAspect="1" noMove="1" noResize="1" noEditPoints="1" noAdjustHandles="1" noChangeArrowheads="1" noChangeShapeType="1" noTextEdit="1"/>
                </p:cNvSpPr>
                <p:nvPr/>
              </p:nvSpPr>
              <p:spPr>
                <a:xfrm>
                  <a:off x="3087526" y="3369610"/>
                  <a:ext cx="376514"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 xmlns:a16="http://schemas.microsoft.com/office/drawing/2014/main" id="{C46B676E-E7C1-4A20-A461-A0124BB49B88}"/>
                    </a:ext>
                  </a:extLst>
                </p:cNvPr>
                <p:cNvSpPr txBox="1"/>
                <p:nvPr/>
              </p:nvSpPr>
              <p:spPr>
                <a:xfrm>
                  <a:off x="3080360" y="4129709"/>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30" name="文本框 29">
                  <a:extLst>
                    <a:ext uri="{FF2B5EF4-FFF2-40B4-BE49-F238E27FC236}">
                      <a16:creationId xmlns:a16="http://schemas.microsoft.com/office/drawing/2014/main" id="{C46B676E-E7C1-4A20-A461-A0124BB49B88}"/>
                    </a:ext>
                  </a:extLst>
                </p:cNvPr>
                <p:cNvSpPr txBox="1">
                  <a:spLocks noRot="1" noChangeAspect="1" noMove="1" noResize="1" noEditPoints="1" noAdjustHandles="1" noChangeArrowheads="1" noChangeShapeType="1" noTextEdit="1"/>
                </p:cNvSpPr>
                <p:nvPr/>
              </p:nvSpPr>
              <p:spPr>
                <a:xfrm>
                  <a:off x="3080360" y="4129709"/>
                  <a:ext cx="37651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 xmlns:a16="http://schemas.microsoft.com/office/drawing/2014/main" id="{572A6663-0D38-4A57-8B2A-58767EB06D45}"/>
                    </a:ext>
                  </a:extLst>
                </p:cNvPr>
                <p:cNvSpPr txBox="1"/>
                <p:nvPr/>
              </p:nvSpPr>
              <p:spPr>
                <a:xfrm>
                  <a:off x="4603459" y="2436981"/>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33" name="文本框 32">
                  <a:extLst>
                    <a:ext uri="{FF2B5EF4-FFF2-40B4-BE49-F238E27FC236}">
                      <a16:creationId xmlns:a16="http://schemas.microsoft.com/office/drawing/2014/main" id="{572A6663-0D38-4A57-8B2A-58767EB06D45}"/>
                    </a:ext>
                  </a:extLst>
                </p:cNvPr>
                <p:cNvSpPr txBox="1">
                  <a:spLocks noRot="1" noChangeAspect="1" noMove="1" noResize="1" noEditPoints="1" noAdjustHandles="1" noChangeArrowheads="1" noChangeShapeType="1" noTextEdit="1"/>
                </p:cNvSpPr>
                <p:nvPr/>
              </p:nvSpPr>
              <p:spPr>
                <a:xfrm>
                  <a:off x="4603459" y="2436981"/>
                  <a:ext cx="376514" cy="37196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 xmlns:a16="http://schemas.microsoft.com/office/drawing/2014/main" id="{B3133D3F-5834-4AA1-930E-E4FB7BD7770D}"/>
                    </a:ext>
                  </a:extLst>
                </p:cNvPr>
                <p:cNvSpPr txBox="1"/>
                <p:nvPr/>
              </p:nvSpPr>
              <p:spPr>
                <a:xfrm>
                  <a:off x="3527692" y="2456695"/>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34" name="文本框 33">
                  <a:extLst>
                    <a:ext uri="{FF2B5EF4-FFF2-40B4-BE49-F238E27FC236}">
                      <a16:creationId xmlns:a16="http://schemas.microsoft.com/office/drawing/2014/main" id="{B3133D3F-5834-4AA1-930E-E4FB7BD7770D}"/>
                    </a:ext>
                  </a:extLst>
                </p:cNvPr>
                <p:cNvSpPr txBox="1">
                  <a:spLocks noRot="1" noChangeAspect="1" noMove="1" noResize="1" noEditPoints="1" noAdjustHandles="1" noChangeArrowheads="1" noChangeShapeType="1" noTextEdit="1"/>
                </p:cNvSpPr>
                <p:nvPr/>
              </p:nvSpPr>
              <p:spPr>
                <a:xfrm>
                  <a:off x="3527692" y="2456695"/>
                  <a:ext cx="376514" cy="371961"/>
                </a:xfrm>
                <a:prstGeom prst="rect">
                  <a:avLst/>
                </a:prstGeom>
                <a:blipFill>
                  <a:blip r:embed="rId8"/>
                  <a:stretch>
                    <a:fillRect r="-5128"/>
                  </a:stretch>
                </a:blipFill>
              </p:spPr>
              <p:txBody>
                <a:bodyPr/>
                <a:lstStyle/>
                <a:p>
                  <a:r>
                    <a:rPr lang="zh-CN" altLang="en-US">
                      <a:noFill/>
                    </a:rPr>
                    <a:t> </a:t>
                  </a:r>
                </a:p>
              </p:txBody>
            </p:sp>
          </mc:Fallback>
        </mc:AlternateContent>
        <p:sp>
          <p:nvSpPr>
            <p:cNvPr id="35" name="文本框 34">
              <a:extLst>
                <a:ext uri="{FF2B5EF4-FFF2-40B4-BE49-F238E27FC236}">
                  <a16:creationId xmlns="" xmlns:a16="http://schemas.microsoft.com/office/drawing/2014/main" id="{8CE757CE-6F88-45F5-9260-6DA1AC2DB279}"/>
                </a:ext>
              </a:extLst>
            </p:cNvPr>
            <p:cNvSpPr txBox="1"/>
            <p:nvPr/>
          </p:nvSpPr>
          <p:spPr>
            <a:xfrm>
              <a:off x="3037205" y="3855360"/>
              <a:ext cx="461665" cy="311142"/>
            </a:xfrm>
            <a:prstGeom prst="rect">
              <a:avLst/>
            </a:prstGeom>
            <a:noFill/>
          </p:spPr>
          <p:txBody>
            <a:bodyPr vert="eaVert" wrap="square" rtlCol="0">
              <a:spAutoFit/>
            </a:bodyPr>
            <a:lstStyle/>
            <a:p>
              <a:r>
                <a:rPr lang="en-US" altLang="zh-CN" dirty="0"/>
                <a:t>…</a:t>
              </a:r>
              <a:endParaRPr lang="zh-CN" altLang="en-US" dirty="0"/>
            </a:p>
          </p:txBody>
        </p:sp>
      </p:grpSp>
      <mc:AlternateContent xmlns:mc="http://schemas.openxmlformats.org/markup-compatibility/2006" xmlns:a14="http://schemas.microsoft.com/office/drawing/2010/main">
        <mc:Choice Requires="a14">
          <p:sp>
            <p:nvSpPr>
              <p:cNvPr id="36" name="文本框 35"/>
              <p:cNvSpPr txBox="1"/>
              <p:nvPr/>
            </p:nvSpPr>
            <p:spPr>
              <a:xfrm>
                <a:off x="1249914" y="1913931"/>
                <a:ext cx="8528293" cy="491417"/>
              </a:xfrm>
              <a:prstGeom prst="rect">
                <a:avLst/>
              </a:prstGeom>
              <a:noFill/>
            </p:spPr>
            <p:txBody>
              <a:bodyPr wrap="square" rtlCol="0">
                <a:spAutoFit/>
              </a:bodyPr>
              <a:lstStyle/>
              <a:p>
                <a:pPr marL="342900" lvl="0" indent="-342900">
                  <a:lnSpc>
                    <a:spcPct val="125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假定第</a:t>
                </a:r>
                <a14:m>
                  <m:oMath xmlns:m="http://schemas.openxmlformats.org/officeDocument/2006/math">
                    <m:r>
                      <a:rPr lang="en-US" altLang="zh-CN" sz="2000" dirty="0">
                        <a:latin typeface="Cambria Math" panose="02040503050406030204" pitchFamily="18" charset="0"/>
                        <a:ea typeface="微软雅黑" panose="020B0503020204020204" pitchFamily="34" charset="-122"/>
                      </a:rPr>
                      <m:t>𝑙</m:t>
                    </m:r>
                  </m:oMath>
                </a14:m>
                <a:r>
                  <a:rPr lang="zh-CN" altLang="en-US" sz="2000" dirty="0">
                    <a:latin typeface="微软雅黑" panose="020B0503020204020204" pitchFamily="34" charset="-122"/>
                    <a:ea typeface="微软雅黑" panose="020B0503020204020204" pitchFamily="34" charset="-122"/>
                  </a:rPr>
                  <a:t>层神经元状态为</a:t>
                </a:r>
                <a14:m>
                  <m:oMath xmlns:m="http://schemas.openxmlformats.org/officeDocument/2006/math">
                    <m:sSup>
                      <m:sSupPr>
                        <m:ctrlPr>
                          <a:rPr lang="en-US" altLang="zh-CN" sz="2000" i="1">
                            <a:latin typeface="Cambria Math" panose="02040503050406030204" pitchFamily="18" charset="0"/>
                            <a:ea typeface="微软雅黑" panose="020B0503020204020204" pitchFamily="34" charset="-122"/>
                          </a:rPr>
                        </m:ctrlPr>
                      </m:sSupPr>
                      <m:e>
                        <m:r>
                          <a:rPr lang="en-US" altLang="zh-CN" sz="2000">
                            <a:latin typeface="Cambria Math" panose="02040503050406030204" pitchFamily="18" charset="0"/>
                            <a:ea typeface="微软雅黑" panose="020B0503020204020204" pitchFamily="34" charset="-122"/>
                          </a:rPr>
                          <m:t>𝑧</m:t>
                        </m:r>
                      </m:e>
                      <m:sup>
                        <m:r>
                          <a:rPr lang="en-US" altLang="zh-CN" sz="2000">
                            <a:latin typeface="Cambria Math" panose="02040503050406030204" pitchFamily="18" charset="0"/>
                            <a:ea typeface="微软雅黑" panose="020B0503020204020204" pitchFamily="34" charset="-122"/>
                          </a:rPr>
                          <m:t>𝑙</m:t>
                        </m:r>
                      </m:sup>
                    </m:sSup>
                  </m:oMath>
                </a14:m>
                <a:r>
                  <a:rPr lang="zh-CN" altLang="en-US" sz="2000" dirty="0">
                    <a:latin typeface="微软雅黑" panose="020B0503020204020204" pitchFamily="34" charset="-122"/>
                    <a:ea typeface="微软雅黑" panose="020B0503020204020204" pitchFamily="34" charset="-122"/>
                  </a:rPr>
                  <a:t>，经</a:t>
                </a:r>
                <a14:m>
                  <m:oMath xmlns:m="http://schemas.openxmlformats.org/officeDocument/2006/math">
                    <m:r>
                      <a:rPr lang="zh-CN" altLang="en-US" sz="2000" dirty="0">
                        <a:latin typeface="Cambria Math" panose="02040503050406030204" pitchFamily="18" charset="0"/>
                        <a:ea typeface="微软雅黑" panose="020B0503020204020204" pitchFamily="34" charset="-122"/>
                      </a:rPr>
                      <m:t>激活函数后的输出值为</m:t>
                    </m:r>
                    <m:sSup>
                      <m:sSupPr>
                        <m:ctrlPr>
                          <a:rPr lang="en-US" altLang="zh-CN" sz="2000" i="1">
                            <a:latin typeface="Cambria Math" panose="02040503050406030204" pitchFamily="18" charset="0"/>
                            <a:ea typeface="微软雅黑" panose="020B0503020204020204" pitchFamily="34" charset="-122"/>
                          </a:rPr>
                        </m:ctrlPr>
                      </m:sSupPr>
                      <m:e>
                        <m:r>
                          <m:rPr>
                            <m:sty m:val="p"/>
                          </m:rPr>
                          <a:rPr lang="en-US" altLang="zh-CN" sz="2000">
                            <a:latin typeface="Cambria Math" panose="02040503050406030204" pitchFamily="18" charset="0"/>
                            <a:ea typeface="微软雅黑" panose="020B0503020204020204" pitchFamily="34" charset="-122"/>
                          </a:rPr>
                          <m:t>y</m:t>
                        </m:r>
                      </m:e>
                      <m:sup>
                        <m:r>
                          <a:rPr lang="en-US" altLang="zh-CN" sz="2000">
                            <a:latin typeface="Cambria Math" panose="02040503050406030204" pitchFamily="18" charset="0"/>
                            <a:ea typeface="微软雅黑" panose="020B0503020204020204" pitchFamily="34" charset="-122"/>
                          </a:rPr>
                          <m:t>𝑙</m:t>
                        </m:r>
                      </m:sup>
                    </m:sSup>
                  </m:oMath>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1249914" y="1913931"/>
                <a:ext cx="8528293" cy="491417"/>
              </a:xfrm>
              <a:prstGeom prst="rect">
                <a:avLst/>
              </a:prstGeom>
              <a:blipFill rotWithShape="0">
                <a:blip r:embed="rId3"/>
                <a:stretch>
                  <a:fillRect l="-643" b="-123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内容占位符 2">
                <a:extLst>
                  <a:ext uri="{FF2B5EF4-FFF2-40B4-BE49-F238E27FC236}">
                    <a16:creationId xmlns="" xmlns:a16="http://schemas.microsoft.com/office/drawing/2014/main" id="{2FA3B530-C7AD-464B-AA66-2F148B180C7F}"/>
                  </a:ext>
                </a:extLst>
              </p:cNvPr>
              <p:cNvSpPr txBox="1">
                <a:spLocks/>
              </p:cNvSpPr>
              <p:nvPr/>
            </p:nvSpPr>
            <p:spPr>
              <a:xfrm>
                <a:off x="6364349" y="2537444"/>
                <a:ext cx="4725228" cy="2663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𝑧</m:t>
                        </m:r>
                      </m:e>
                      <m:sub>
                        <m:r>
                          <a:rPr lang="en-US" altLang="zh-CN" sz="2400" i="1">
                            <a:latin typeface="Cambria Math" panose="02040503050406030204" pitchFamily="18" charset="0"/>
                          </a:rPr>
                          <m:t>1</m:t>
                        </m:r>
                      </m:sub>
                      <m:sup>
                        <m:r>
                          <a:rPr lang="en-US" altLang="zh-CN" sz="2400" i="1">
                            <a:latin typeface="Cambria Math" panose="02040503050406030204" pitchFamily="18" charset="0"/>
                          </a:rPr>
                          <m:t>1</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11</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m:rPr>
                        <m:nor/>
                      </m:rPr>
                      <a:rPr lang="en-US" altLang="zh-CN" sz="2400" dirty="0"/>
                      <m:t> </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21</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oMath>
                </a14:m>
                <a:endParaRPr lang="en-US" altLang="zh-CN" sz="2400" dirty="0" smtClean="0"/>
              </a:p>
              <a:p>
                <a:endParaRPr lang="en-US" altLang="zh-CN" dirty="0"/>
              </a:p>
              <a:p>
                <a:endParaRPr lang="en-US" altLang="zh-CN" dirty="0"/>
              </a:p>
              <a:p>
                <a:endParaRPr lang="zh-CN" altLang="en-US" dirty="0"/>
              </a:p>
            </p:txBody>
          </p:sp>
        </mc:Choice>
        <mc:Fallback xmlns="">
          <p:sp>
            <p:nvSpPr>
              <p:cNvPr id="39" name="内容占位符 2">
                <a:extLst>
                  <a:ext uri="{FF2B5EF4-FFF2-40B4-BE49-F238E27FC236}">
                    <a16:creationId xmlns:a16="http://schemas.microsoft.com/office/drawing/2014/main" id="{2FA3B530-C7AD-464B-AA66-2F148B180C7F}"/>
                  </a:ext>
                </a:extLst>
              </p:cNvPr>
              <p:cNvSpPr txBox="1">
                <a:spLocks noRot="1" noChangeAspect="1" noMove="1" noResize="1" noEditPoints="1" noAdjustHandles="1" noChangeArrowheads="1" noChangeShapeType="1" noTextEdit="1"/>
              </p:cNvSpPr>
              <p:nvPr/>
            </p:nvSpPr>
            <p:spPr>
              <a:xfrm>
                <a:off x="6364349" y="2537444"/>
                <a:ext cx="4725228" cy="2663777"/>
              </a:xfrm>
              <a:prstGeom prst="rect">
                <a:avLst/>
              </a:prstGeom>
              <a:blipFill>
                <a:blip r:embed="rId10"/>
                <a:stretch>
                  <a:fillRect l="-1677" t="-22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 xmlns:a16="http://schemas.microsoft.com/office/drawing/2014/main" id="{6DDAEC57-B63D-4D6B-A139-2648E35BEE02}"/>
                  </a:ext>
                </a:extLst>
              </p:cNvPr>
              <p:cNvSpPr txBox="1"/>
              <p:nvPr/>
            </p:nvSpPr>
            <p:spPr>
              <a:xfrm>
                <a:off x="1744706" y="3352057"/>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38" name="文本框 37">
                <a:extLst>
                  <a:ext uri="{FF2B5EF4-FFF2-40B4-BE49-F238E27FC236}">
                    <a16:creationId xmlns:a16="http://schemas.microsoft.com/office/drawing/2014/main" id="{6DDAEC57-B63D-4D6B-A139-2648E35BEE02}"/>
                  </a:ext>
                </a:extLst>
              </p:cNvPr>
              <p:cNvSpPr txBox="1">
                <a:spLocks noRot="1" noChangeAspect="1" noMove="1" noResize="1" noEditPoints="1" noAdjustHandles="1" noChangeArrowheads="1" noChangeShapeType="1" noTextEdit="1"/>
              </p:cNvSpPr>
              <p:nvPr/>
            </p:nvSpPr>
            <p:spPr>
              <a:xfrm>
                <a:off x="1744706" y="3352057"/>
                <a:ext cx="376514" cy="371961"/>
              </a:xfrm>
              <a:prstGeom prst="rect">
                <a:avLst/>
              </a:prstGeom>
              <a:blipFill>
                <a:blip r:embed="rId11"/>
                <a:stretch>
                  <a:fillRect r="-33871" b="-1639"/>
                </a:stretch>
              </a:blipFill>
            </p:spPr>
            <p:txBody>
              <a:bodyPr/>
              <a:lstStyle/>
              <a:p>
                <a:r>
                  <a:rPr lang="zh-CN" altLang="en-US">
                    <a:noFill/>
                  </a:rPr>
                  <a:t> </a:t>
                </a:r>
              </a:p>
            </p:txBody>
          </p:sp>
        </mc:Fallback>
      </mc:AlternateContent>
      <p:sp>
        <p:nvSpPr>
          <p:cNvPr id="41" name="矩形 40"/>
          <p:cNvSpPr/>
          <p:nvPr/>
        </p:nvSpPr>
        <p:spPr>
          <a:xfrm>
            <a:off x="1496948" y="400051"/>
            <a:ext cx="22530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black"/>
                </a:solidFill>
                <a:latin typeface="微软雅黑" panose="020B0503020204020204" pitchFamily="34" charset="-122"/>
                <a:ea typeface="微软雅黑" panose="020B0503020204020204" pitchFamily="34" charset="-122"/>
              </a:rPr>
              <a:t>参数</a:t>
            </a: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椭圆 41">
            <a:extLst>
              <a:ext uri="{FF2B5EF4-FFF2-40B4-BE49-F238E27FC236}">
                <a16:creationId xmlns="" xmlns:a16="http://schemas.microsoft.com/office/drawing/2014/main" id="{C875B7DC-76A0-4A89-B1BD-A25EE624C62B}"/>
              </a:ext>
            </a:extLst>
          </p:cNvPr>
          <p:cNvSpPr/>
          <p:nvPr/>
        </p:nvSpPr>
        <p:spPr>
          <a:xfrm>
            <a:off x="1285871" y="5673862"/>
            <a:ext cx="523738" cy="56093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 xmlns:a16="http://schemas.microsoft.com/office/drawing/2014/main" id="{44EBE1E7-A6D1-4031-8754-6934CFB17AEB}"/>
                  </a:ext>
                </a:extLst>
              </p:cNvPr>
              <p:cNvSpPr txBox="1"/>
              <p:nvPr/>
            </p:nvSpPr>
            <p:spPr>
              <a:xfrm>
                <a:off x="1307651" y="5763828"/>
                <a:ext cx="1098948" cy="371960"/>
              </a:xfrm>
              <a:prstGeom prst="rect">
                <a:avLst/>
              </a:prstGeom>
              <a:noFill/>
            </p:spPr>
            <p:txBody>
              <a:bodyPr wrap="square" rtlCol="0">
                <a:spAutoFit/>
              </a:bodyPr>
              <a:lstStyle/>
              <a:p>
                <a:r>
                  <a:rPr lang="en-US" altLang="zh-CN" dirty="0"/>
                  <a:t>+</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𝑏</m:t>
                        </m:r>
                      </m:e>
                      <m:sub>
                        <m:r>
                          <a:rPr lang="en-US" altLang="zh-CN" i="1">
                            <a:latin typeface="Cambria Math" panose="02040503050406030204" pitchFamily="18" charset="0"/>
                          </a:rPr>
                          <m:t>1</m:t>
                        </m:r>
                      </m:sub>
                      <m:sup>
                        <m:r>
                          <a:rPr lang="en-US" altLang="zh-CN" i="1">
                            <a:latin typeface="Cambria Math" panose="02040503050406030204" pitchFamily="18" charset="0"/>
                          </a:rPr>
                          <m:t>1</m:t>
                        </m:r>
                      </m:sup>
                    </m:sSubSup>
                  </m:oMath>
                </a14:m>
                <a:endParaRPr lang="zh-CN" altLang="en-US" dirty="0"/>
              </a:p>
            </p:txBody>
          </p:sp>
        </mc:Choice>
        <mc:Fallback xmlns="">
          <p:sp>
            <p:nvSpPr>
              <p:cNvPr id="43" name="文本框 42">
                <a:extLst>
                  <a:ext uri="{FF2B5EF4-FFF2-40B4-BE49-F238E27FC236}">
                    <a16:creationId xmlns:a16="http://schemas.microsoft.com/office/drawing/2014/main" id="{44EBE1E7-A6D1-4031-8754-6934CFB17AEB}"/>
                  </a:ext>
                </a:extLst>
              </p:cNvPr>
              <p:cNvSpPr txBox="1">
                <a:spLocks noRot="1" noChangeAspect="1" noMove="1" noResize="1" noEditPoints="1" noAdjustHandles="1" noChangeArrowheads="1" noChangeShapeType="1" noTextEdit="1"/>
              </p:cNvSpPr>
              <p:nvPr/>
            </p:nvSpPr>
            <p:spPr>
              <a:xfrm>
                <a:off x="1307651" y="5763828"/>
                <a:ext cx="1098948" cy="371960"/>
              </a:xfrm>
              <a:prstGeom prst="rect">
                <a:avLst/>
              </a:prstGeom>
              <a:blipFill>
                <a:blip r:embed="rId13"/>
                <a:stretch>
                  <a:fillRect l="-5000" t="-8197" b="-26230"/>
                </a:stretch>
              </a:blipFill>
            </p:spPr>
            <p:txBody>
              <a:bodyPr/>
              <a:lstStyle/>
              <a:p>
                <a:r>
                  <a:rPr lang="zh-CN" altLang="en-US">
                    <a:noFill/>
                  </a:rPr>
                  <a:t> </a:t>
                </a:r>
              </a:p>
            </p:txBody>
          </p:sp>
        </mc:Fallback>
      </mc:AlternateContent>
      <p:sp>
        <p:nvSpPr>
          <p:cNvPr id="44" name="矩形 43"/>
          <p:cNvSpPr/>
          <p:nvPr/>
        </p:nvSpPr>
        <p:spPr>
          <a:xfrm>
            <a:off x="1273261" y="1325190"/>
            <a:ext cx="3518889"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b="1" dirty="0" smtClean="0">
                <a:solidFill>
                  <a:srgbClr val="00B0F0"/>
                </a:solidFill>
                <a:latin typeface="微软雅黑" panose="020B0503020204020204" pitchFamily="34" charset="-122"/>
                <a:ea typeface="微软雅黑" panose="020B0503020204020204" pitchFamily="34" charset="-122"/>
              </a:rPr>
              <a:t>信号正向传播</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1536815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208" y="419365"/>
            <a:ext cx="394168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图像识别面临挑战</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5" name="Picture 2" descr="png">
            <a:extLst>
              <a:ext uri="{FF2B5EF4-FFF2-40B4-BE49-F238E27FC236}">
                <a16:creationId xmlns="" xmlns:a16="http://schemas.microsoft.com/office/drawing/2014/main" id="{73BA4298-4EBF-42D1-84F5-1464CE212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027" y="2687730"/>
            <a:ext cx="8995733" cy="33693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293877" y="1434070"/>
            <a:ext cx="5343035" cy="546753"/>
          </a:xfrm>
          <a:prstGeom prst="rect">
            <a:avLst/>
          </a:prstGeom>
        </p:spPr>
        <p:txBody>
          <a:bodyPr wrap="square">
            <a:spAutoFit/>
          </a:bodyPr>
          <a:lstStyle/>
          <a:p>
            <a:pPr lvl="0">
              <a:lnSpc>
                <a:spcPct val="125000"/>
              </a:lnSpc>
            </a:pPr>
            <a:r>
              <a:rPr kumimoji="0" lang="zh-CN" altLang="en-US" sz="2600" b="1" i="0" u="none" strike="noStrike" kern="1200" cap="none" spc="0" normalizeH="0" baseline="0" noProof="0" dirty="0" smtClean="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rPr>
              <a:t>语义鸿沟</a:t>
            </a:r>
            <a:r>
              <a:rPr kumimoji="0" lang="en-US" altLang="zh-CN" sz="2600" b="1" i="0" u="none" strike="noStrike" kern="1200" cap="none" spc="0" normalizeH="0" baseline="0" noProof="0" dirty="0" smtClean="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rPr>
              <a:t>(</a:t>
            </a:r>
            <a:r>
              <a:rPr lang="en-US" altLang="zh-CN" sz="2600" b="1" dirty="0">
                <a:solidFill>
                  <a:srgbClr val="ED7D31">
                    <a:lumMod val="75000"/>
                  </a:srgbClr>
                </a:solidFill>
                <a:latin typeface="微软雅黑" panose="020B0503020204020204" pitchFamily="34" charset="-122"/>
                <a:ea typeface="微软雅黑" panose="020B0503020204020204" pitchFamily="34" charset="-122"/>
              </a:rPr>
              <a:t>Semantic Gap</a:t>
            </a:r>
            <a:r>
              <a:rPr kumimoji="0" lang="en-US" altLang="zh-CN" sz="2600" b="1" i="0" u="none" strike="noStrike" kern="1200" cap="none" spc="0" normalizeH="0" baseline="0" noProof="0" dirty="0" smtClean="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600" b="1" i="0" u="none" strike="noStrike" kern="1200" cap="none" spc="0" normalizeH="0" baseline="0" noProof="0" dirty="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rPr>
              <a:t>现象 </a:t>
            </a:r>
          </a:p>
        </p:txBody>
      </p:sp>
      <p:sp>
        <p:nvSpPr>
          <p:cNvPr id="7" name="矩形 6"/>
          <p:cNvSpPr/>
          <p:nvPr/>
        </p:nvSpPr>
        <p:spPr>
          <a:xfrm>
            <a:off x="793919" y="2043315"/>
            <a:ext cx="10689244" cy="441916"/>
          </a:xfrm>
          <a:prstGeom prst="rect">
            <a:avLst/>
          </a:prstGeom>
        </p:spPr>
        <p:txBody>
          <a:bodyPr wrap="square">
            <a:spAutoFit/>
          </a:bodyPr>
          <a:lstStyle/>
          <a:p>
            <a:pPr marL="457200" indent="-457200">
              <a:lnSpc>
                <a:spcPct val="125000"/>
              </a:lnSpc>
              <a:spcBef>
                <a:spcPts val="1000"/>
              </a:spcBef>
              <a:buFont typeface="Wingdings" panose="05000000000000000000" pitchFamily="2" charset="2"/>
              <a:buChar char="Ø"/>
            </a:pPr>
            <a:r>
              <a:rPr lang="zh-CN" altLang="en-US" sz="2000" dirty="0">
                <a:solidFill>
                  <a:prstClr val="black"/>
                </a:solidFill>
                <a:latin typeface="微软雅黑" panose="020B0503020204020204" pitchFamily="34" charset="-122"/>
                <a:ea typeface="微软雅黑" panose="020B0503020204020204" pitchFamily="34" charset="-122"/>
              </a:rPr>
              <a:t>又例如：不相似的视觉特性</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相同的语义概念</a:t>
            </a:r>
            <a:endParaRPr lang="en-US" altLang="zh-CN" sz="2000"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19" y="1491790"/>
            <a:ext cx="461108" cy="461108"/>
          </a:xfrm>
          <a:prstGeom prst="rect">
            <a:avLst/>
          </a:prstGeom>
        </p:spPr>
      </p:pic>
    </p:spTree>
    <p:extLst>
      <p:ext uri="{BB962C8B-B14F-4D97-AF65-F5344CB8AC3E}">
        <p14:creationId xmlns:p14="http://schemas.microsoft.com/office/powerpoint/2010/main" val="206217810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grpSp>
        <p:nvGrpSpPr>
          <p:cNvPr id="4" name="组合 3"/>
          <p:cNvGrpSpPr/>
          <p:nvPr/>
        </p:nvGrpSpPr>
        <p:grpSpPr>
          <a:xfrm>
            <a:off x="1249914" y="2537444"/>
            <a:ext cx="4662308" cy="2688292"/>
            <a:chOff x="3037205" y="2436905"/>
            <a:chExt cx="3734811" cy="2125800"/>
          </a:xfrm>
        </p:grpSpPr>
        <p:sp>
          <p:nvSpPr>
            <p:cNvPr id="6" name="椭圆 5">
              <a:extLst>
                <a:ext uri="{FF2B5EF4-FFF2-40B4-BE49-F238E27FC236}">
                  <a16:creationId xmlns="" xmlns:a16="http://schemas.microsoft.com/office/drawing/2014/main" id="{B25873A8-F6D0-41C8-A451-BC755BE4B307}"/>
                </a:ext>
              </a:extLst>
            </p:cNvPr>
            <p:cNvSpPr/>
            <p:nvPr/>
          </p:nvSpPr>
          <p:spPr>
            <a:xfrm>
              <a:off x="3060631" y="2577709"/>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 xmlns:a16="http://schemas.microsoft.com/office/drawing/2014/main" id="{7917D3EB-E046-40C6-B0F3-55DF07DA0E9F}"/>
                </a:ext>
              </a:extLst>
            </p:cNvPr>
            <p:cNvSpPr/>
            <p:nvPr/>
          </p:nvSpPr>
          <p:spPr>
            <a:xfrm>
              <a:off x="3066009" y="3353709"/>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 xmlns:a16="http://schemas.microsoft.com/office/drawing/2014/main" id="{5CC0A969-4EA8-4115-9F59-7D8D6C7603D4}"/>
                </a:ext>
              </a:extLst>
            </p:cNvPr>
            <p:cNvSpPr/>
            <p:nvPr/>
          </p:nvSpPr>
          <p:spPr>
            <a:xfrm>
              <a:off x="3060631" y="4129709"/>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 xmlns:a16="http://schemas.microsoft.com/office/drawing/2014/main" id="{EEBD8B12-9BE6-4863-9072-8E1AF64DB39F}"/>
                </a:ext>
              </a:extLst>
            </p:cNvPr>
            <p:cNvSpPr/>
            <p:nvPr/>
          </p:nvSpPr>
          <p:spPr>
            <a:xfrm>
              <a:off x="4224250" y="2577709"/>
              <a:ext cx="419548" cy="432996"/>
            </a:xfrm>
            <a:prstGeom prst="ellipse">
              <a:avLst/>
            </a:prstGeom>
            <a:solidFill>
              <a:srgbClr val="F5B2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 xmlns:a16="http://schemas.microsoft.com/office/drawing/2014/main" id="{F06364C1-48F2-455A-8BCD-2D4983752A52}"/>
                </a:ext>
              </a:extLst>
            </p:cNvPr>
            <p:cNvSpPr/>
            <p:nvPr/>
          </p:nvSpPr>
          <p:spPr>
            <a:xfrm>
              <a:off x="4229628" y="3353709"/>
              <a:ext cx="419548" cy="432996"/>
            </a:xfrm>
            <a:prstGeom prst="ellipse">
              <a:avLst/>
            </a:prstGeom>
            <a:solidFill>
              <a:srgbClr val="F5B2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 xmlns:a16="http://schemas.microsoft.com/office/drawing/2014/main" id="{9BBC7EA7-CBA0-4BBA-886B-3265F3021796}"/>
                </a:ext>
              </a:extLst>
            </p:cNvPr>
            <p:cNvSpPr/>
            <p:nvPr/>
          </p:nvSpPr>
          <p:spPr>
            <a:xfrm>
              <a:off x="4224250" y="4129709"/>
              <a:ext cx="419548" cy="432996"/>
            </a:xfrm>
            <a:prstGeom prst="ellipse">
              <a:avLst/>
            </a:prstGeom>
            <a:solidFill>
              <a:srgbClr val="F5B2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 xmlns:a16="http://schemas.microsoft.com/office/drawing/2014/main" id="{3250E110-B15A-4043-9BDC-CEFD94C6FF55}"/>
                </a:ext>
              </a:extLst>
            </p:cNvPr>
            <p:cNvSpPr/>
            <p:nvPr/>
          </p:nvSpPr>
          <p:spPr>
            <a:xfrm>
              <a:off x="5585092" y="3353709"/>
              <a:ext cx="419548" cy="432996"/>
            </a:xfrm>
            <a:prstGeom prst="ellipse">
              <a:avLst/>
            </a:prstGeom>
            <a:solidFill>
              <a:srgbClr val="AACE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 xmlns:a16="http://schemas.microsoft.com/office/drawing/2014/main" id="{6BD3D348-241E-4544-B4FF-19D238C8F340}"/>
                </a:ext>
              </a:extLst>
            </p:cNvPr>
            <p:cNvCxnSpPr>
              <a:stCxn id="6" idx="6"/>
              <a:endCxn id="10" idx="2"/>
            </p:cNvCxnSpPr>
            <p:nvPr/>
          </p:nvCxnSpPr>
          <p:spPr>
            <a:xfrm>
              <a:off x="3480179" y="2794207"/>
              <a:ext cx="749449"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 xmlns:a16="http://schemas.microsoft.com/office/drawing/2014/main" id="{6660EDB0-C9A4-4A5D-8E44-1DC3EE9EBE5C}"/>
                </a:ext>
              </a:extLst>
            </p:cNvPr>
            <p:cNvCxnSpPr>
              <a:cxnSpLocks/>
              <a:stCxn id="7" idx="6"/>
              <a:endCxn id="10" idx="2"/>
            </p:cNvCxnSpPr>
            <p:nvPr/>
          </p:nvCxnSpPr>
          <p:spPr>
            <a:xfrm>
              <a:off x="3485557" y="3570207"/>
              <a:ext cx="7440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 xmlns:a16="http://schemas.microsoft.com/office/drawing/2014/main" id="{163FF599-A707-43A5-BB01-2D1AE2EE3D45}"/>
                </a:ext>
              </a:extLst>
            </p:cNvPr>
            <p:cNvCxnSpPr>
              <a:cxnSpLocks/>
              <a:stCxn id="8" idx="6"/>
              <a:endCxn id="10" idx="2"/>
            </p:cNvCxnSpPr>
            <p:nvPr/>
          </p:nvCxnSpPr>
          <p:spPr>
            <a:xfrm flipV="1">
              <a:off x="3480179" y="3570207"/>
              <a:ext cx="749449"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 xmlns:a16="http://schemas.microsoft.com/office/drawing/2014/main" id="{CE755793-E9F4-4ECF-B9F5-F25910A01B03}"/>
                </a:ext>
              </a:extLst>
            </p:cNvPr>
            <p:cNvCxnSpPr>
              <a:stCxn id="9" idx="6"/>
              <a:endCxn id="12" idx="2"/>
            </p:cNvCxnSpPr>
            <p:nvPr/>
          </p:nvCxnSpPr>
          <p:spPr>
            <a:xfrm>
              <a:off x="4643798" y="2794207"/>
              <a:ext cx="941294"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 xmlns:a16="http://schemas.microsoft.com/office/drawing/2014/main" id="{D2F3A8F9-5CDB-4ABC-86D9-8B0B485791C5}"/>
                </a:ext>
              </a:extLst>
            </p:cNvPr>
            <p:cNvCxnSpPr>
              <a:cxnSpLocks/>
              <a:stCxn id="11" idx="6"/>
              <a:endCxn id="12" idx="2"/>
            </p:cNvCxnSpPr>
            <p:nvPr/>
          </p:nvCxnSpPr>
          <p:spPr>
            <a:xfrm flipV="1">
              <a:off x="4643798" y="3570207"/>
              <a:ext cx="941294"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 xmlns:a16="http://schemas.microsoft.com/office/drawing/2014/main" id="{CE224702-68F1-4207-BB6E-78EEAA3EB01A}"/>
                </a:ext>
              </a:extLst>
            </p:cNvPr>
            <p:cNvCxnSpPr>
              <a:cxnSpLocks/>
              <a:stCxn id="10" idx="6"/>
              <a:endCxn id="12" idx="2"/>
            </p:cNvCxnSpPr>
            <p:nvPr/>
          </p:nvCxnSpPr>
          <p:spPr>
            <a:xfrm>
              <a:off x="4649176" y="3570207"/>
              <a:ext cx="935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 xmlns:a16="http://schemas.microsoft.com/office/drawing/2014/main" id="{C2BF383D-C0D7-46DE-9896-624CC0A4AADF}"/>
                </a:ext>
              </a:extLst>
            </p:cNvPr>
            <p:cNvCxnSpPr>
              <a:cxnSpLocks/>
              <a:stCxn id="12" idx="6"/>
            </p:cNvCxnSpPr>
            <p:nvPr/>
          </p:nvCxnSpPr>
          <p:spPr>
            <a:xfrm>
              <a:off x="6004640" y="3570207"/>
              <a:ext cx="767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 xmlns:a16="http://schemas.microsoft.com/office/drawing/2014/main" id="{BE55E76B-7A56-48CF-88E7-21FD730AE79D}"/>
                    </a:ext>
                  </a:extLst>
                </p:cNvPr>
                <p:cNvSpPr txBox="1"/>
                <p:nvPr/>
              </p:nvSpPr>
              <p:spPr>
                <a:xfrm>
                  <a:off x="3899727" y="2436905"/>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21" name="文本框 20">
                  <a:extLst>
                    <a:ext uri="{FF2B5EF4-FFF2-40B4-BE49-F238E27FC236}">
                      <a16:creationId xmlns:a16="http://schemas.microsoft.com/office/drawing/2014/main" id="{BE55E76B-7A56-48CF-88E7-21FD730AE79D}"/>
                    </a:ext>
                  </a:extLst>
                </p:cNvPr>
                <p:cNvSpPr txBox="1">
                  <a:spLocks noRot="1" noChangeAspect="1" noMove="1" noResize="1" noEditPoints="1" noAdjustHandles="1" noChangeArrowheads="1" noChangeShapeType="1" noTextEdit="1"/>
                </p:cNvSpPr>
                <p:nvPr/>
              </p:nvSpPr>
              <p:spPr>
                <a:xfrm>
                  <a:off x="3899727" y="2436905"/>
                  <a:ext cx="376514" cy="371961"/>
                </a:xfrm>
                <a:prstGeom prst="rect">
                  <a:avLst/>
                </a:prstGeom>
                <a:blipFill>
                  <a:blip r:embed="rId3"/>
                  <a:stretch>
                    <a:fillRect/>
                  </a:stretch>
                </a:blipFill>
              </p:spPr>
              <p:txBody>
                <a:bodyPr/>
                <a:lstStyle/>
                <a:p>
                  <a:r>
                    <a:rPr lang="zh-CN" altLang="en-US">
                      <a:noFill/>
                    </a:rPr>
                    <a:t> </a:t>
                  </a:r>
                </a:p>
              </p:txBody>
            </p:sp>
          </mc:Fallback>
        </mc:AlternateContent>
        <p:cxnSp>
          <p:nvCxnSpPr>
            <p:cNvPr id="22" name="直接箭头连接符 21">
              <a:extLst>
                <a:ext uri="{FF2B5EF4-FFF2-40B4-BE49-F238E27FC236}">
                  <a16:creationId xmlns="" xmlns:a16="http://schemas.microsoft.com/office/drawing/2014/main" id="{AF9C51E8-88A1-493A-B1AA-767791232F63}"/>
                </a:ext>
              </a:extLst>
            </p:cNvPr>
            <p:cNvCxnSpPr>
              <a:cxnSpLocks/>
              <a:endCxn id="9" idx="2"/>
            </p:cNvCxnSpPr>
            <p:nvPr/>
          </p:nvCxnSpPr>
          <p:spPr>
            <a:xfrm flipV="1">
              <a:off x="3480179" y="2794207"/>
              <a:ext cx="744071" cy="77600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 xmlns:a16="http://schemas.microsoft.com/office/drawing/2014/main" id="{725048D3-A5D6-408A-99D8-F3457D420C08}"/>
                </a:ext>
              </a:extLst>
            </p:cNvPr>
            <p:cNvCxnSpPr>
              <a:cxnSpLocks/>
              <a:endCxn id="11" idx="2"/>
            </p:cNvCxnSpPr>
            <p:nvPr/>
          </p:nvCxnSpPr>
          <p:spPr>
            <a:xfrm>
              <a:off x="3456753" y="3570207"/>
              <a:ext cx="767497"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 xmlns:a16="http://schemas.microsoft.com/office/drawing/2014/main" id="{66A0EC5A-983B-4E9B-A3BE-2EFE09D9EA2D}"/>
                </a:ext>
              </a:extLst>
            </p:cNvPr>
            <p:cNvCxnSpPr>
              <a:cxnSpLocks/>
              <a:stCxn id="8" idx="6"/>
              <a:endCxn id="11" idx="2"/>
            </p:cNvCxnSpPr>
            <p:nvPr/>
          </p:nvCxnSpPr>
          <p:spPr>
            <a:xfrm>
              <a:off x="3480179" y="4346207"/>
              <a:ext cx="7440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 xmlns:a16="http://schemas.microsoft.com/office/drawing/2014/main" id="{2C7286C3-257E-44A9-B9E0-6A000A308750}"/>
                </a:ext>
              </a:extLst>
            </p:cNvPr>
            <p:cNvCxnSpPr>
              <a:cxnSpLocks/>
              <a:stCxn id="8" idx="6"/>
            </p:cNvCxnSpPr>
            <p:nvPr/>
          </p:nvCxnSpPr>
          <p:spPr>
            <a:xfrm flipV="1">
              <a:off x="3480179" y="2794207"/>
              <a:ext cx="744071" cy="155200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 xmlns:a16="http://schemas.microsoft.com/office/drawing/2014/main" id="{6AF97770-FA97-4136-B1C0-9BCDCC3788C4}"/>
                </a:ext>
              </a:extLst>
            </p:cNvPr>
            <p:cNvCxnSpPr>
              <a:cxnSpLocks/>
            </p:cNvCxnSpPr>
            <p:nvPr/>
          </p:nvCxnSpPr>
          <p:spPr>
            <a:xfrm>
              <a:off x="3480179" y="2794207"/>
              <a:ext cx="744071"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 xmlns:a16="http://schemas.microsoft.com/office/drawing/2014/main" id="{2A924528-4372-4274-80CA-9788C999E47F}"/>
                </a:ext>
              </a:extLst>
            </p:cNvPr>
            <p:cNvCxnSpPr>
              <a:cxnSpLocks/>
              <a:endCxn id="11" idx="2"/>
            </p:cNvCxnSpPr>
            <p:nvPr/>
          </p:nvCxnSpPr>
          <p:spPr>
            <a:xfrm>
              <a:off x="3480179" y="2794207"/>
              <a:ext cx="744071" cy="155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 xmlns:a16="http://schemas.microsoft.com/office/drawing/2014/main" id="{E6E292A0-7876-47C5-9C29-C88214455218}"/>
                    </a:ext>
                  </a:extLst>
                </p:cNvPr>
                <p:cNvSpPr txBox="1"/>
                <p:nvPr/>
              </p:nvSpPr>
              <p:spPr>
                <a:xfrm>
                  <a:off x="3098287" y="2596582"/>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oMath>
                    </m:oMathPara>
                  </a14:m>
                  <a:endParaRPr lang="zh-CN" altLang="en-US" dirty="0"/>
                </a:p>
              </p:txBody>
            </p:sp>
          </mc:Choice>
          <mc:Fallback xmlns="">
            <p:sp>
              <p:nvSpPr>
                <p:cNvPr id="28" name="文本框 27">
                  <a:extLst>
                    <a:ext uri="{FF2B5EF4-FFF2-40B4-BE49-F238E27FC236}">
                      <a16:creationId xmlns:a16="http://schemas.microsoft.com/office/drawing/2014/main" id="{E6E292A0-7876-47C5-9C29-C88214455218}"/>
                    </a:ext>
                  </a:extLst>
                </p:cNvPr>
                <p:cNvSpPr txBox="1">
                  <a:spLocks noRot="1" noChangeAspect="1" noMove="1" noResize="1" noEditPoints="1" noAdjustHandles="1" noChangeArrowheads="1" noChangeShapeType="1" noTextEdit="1"/>
                </p:cNvSpPr>
                <p:nvPr/>
              </p:nvSpPr>
              <p:spPr>
                <a:xfrm>
                  <a:off x="3098287" y="2596582"/>
                  <a:ext cx="37651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 xmlns:a16="http://schemas.microsoft.com/office/drawing/2014/main" id="{6A5977FA-D6A7-4C86-97E0-44030428332F}"/>
                    </a:ext>
                  </a:extLst>
                </p:cNvPr>
                <p:cNvSpPr txBox="1"/>
                <p:nvPr/>
              </p:nvSpPr>
              <p:spPr>
                <a:xfrm>
                  <a:off x="3087526" y="3369610"/>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9" name="文本框 28">
                  <a:extLst>
                    <a:ext uri="{FF2B5EF4-FFF2-40B4-BE49-F238E27FC236}">
                      <a16:creationId xmlns:a16="http://schemas.microsoft.com/office/drawing/2014/main" id="{6A5977FA-D6A7-4C86-97E0-44030428332F}"/>
                    </a:ext>
                  </a:extLst>
                </p:cNvPr>
                <p:cNvSpPr txBox="1">
                  <a:spLocks noRot="1" noChangeAspect="1" noMove="1" noResize="1" noEditPoints="1" noAdjustHandles="1" noChangeArrowheads="1" noChangeShapeType="1" noTextEdit="1"/>
                </p:cNvSpPr>
                <p:nvPr/>
              </p:nvSpPr>
              <p:spPr>
                <a:xfrm>
                  <a:off x="3087526" y="3369610"/>
                  <a:ext cx="376514"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 xmlns:a16="http://schemas.microsoft.com/office/drawing/2014/main" id="{C46B676E-E7C1-4A20-A461-A0124BB49B88}"/>
                    </a:ext>
                  </a:extLst>
                </p:cNvPr>
                <p:cNvSpPr txBox="1"/>
                <p:nvPr/>
              </p:nvSpPr>
              <p:spPr>
                <a:xfrm>
                  <a:off x="3080360" y="4129709"/>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30" name="文本框 29">
                  <a:extLst>
                    <a:ext uri="{FF2B5EF4-FFF2-40B4-BE49-F238E27FC236}">
                      <a16:creationId xmlns:a16="http://schemas.microsoft.com/office/drawing/2014/main" id="{C46B676E-E7C1-4A20-A461-A0124BB49B88}"/>
                    </a:ext>
                  </a:extLst>
                </p:cNvPr>
                <p:cNvSpPr txBox="1">
                  <a:spLocks noRot="1" noChangeAspect="1" noMove="1" noResize="1" noEditPoints="1" noAdjustHandles="1" noChangeArrowheads="1" noChangeShapeType="1" noTextEdit="1"/>
                </p:cNvSpPr>
                <p:nvPr/>
              </p:nvSpPr>
              <p:spPr>
                <a:xfrm>
                  <a:off x="3080360" y="4129709"/>
                  <a:ext cx="37651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 xmlns:a16="http://schemas.microsoft.com/office/drawing/2014/main" id="{572A6663-0D38-4A57-8B2A-58767EB06D45}"/>
                    </a:ext>
                  </a:extLst>
                </p:cNvPr>
                <p:cNvSpPr txBox="1"/>
                <p:nvPr/>
              </p:nvSpPr>
              <p:spPr>
                <a:xfrm>
                  <a:off x="4603459" y="2436981"/>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33" name="文本框 32">
                  <a:extLst>
                    <a:ext uri="{FF2B5EF4-FFF2-40B4-BE49-F238E27FC236}">
                      <a16:creationId xmlns:a16="http://schemas.microsoft.com/office/drawing/2014/main" id="{572A6663-0D38-4A57-8B2A-58767EB06D45}"/>
                    </a:ext>
                  </a:extLst>
                </p:cNvPr>
                <p:cNvSpPr txBox="1">
                  <a:spLocks noRot="1" noChangeAspect="1" noMove="1" noResize="1" noEditPoints="1" noAdjustHandles="1" noChangeArrowheads="1" noChangeShapeType="1" noTextEdit="1"/>
                </p:cNvSpPr>
                <p:nvPr/>
              </p:nvSpPr>
              <p:spPr>
                <a:xfrm>
                  <a:off x="4603459" y="2436981"/>
                  <a:ext cx="376514" cy="37196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 xmlns:a16="http://schemas.microsoft.com/office/drawing/2014/main" id="{B3133D3F-5834-4AA1-930E-E4FB7BD7770D}"/>
                    </a:ext>
                  </a:extLst>
                </p:cNvPr>
                <p:cNvSpPr txBox="1"/>
                <p:nvPr/>
              </p:nvSpPr>
              <p:spPr>
                <a:xfrm>
                  <a:off x="3527692" y="2456695"/>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34" name="文本框 33">
                  <a:extLst>
                    <a:ext uri="{FF2B5EF4-FFF2-40B4-BE49-F238E27FC236}">
                      <a16:creationId xmlns:a16="http://schemas.microsoft.com/office/drawing/2014/main" id="{B3133D3F-5834-4AA1-930E-E4FB7BD7770D}"/>
                    </a:ext>
                  </a:extLst>
                </p:cNvPr>
                <p:cNvSpPr txBox="1">
                  <a:spLocks noRot="1" noChangeAspect="1" noMove="1" noResize="1" noEditPoints="1" noAdjustHandles="1" noChangeArrowheads="1" noChangeShapeType="1" noTextEdit="1"/>
                </p:cNvSpPr>
                <p:nvPr/>
              </p:nvSpPr>
              <p:spPr>
                <a:xfrm>
                  <a:off x="3527692" y="2456695"/>
                  <a:ext cx="376514" cy="371961"/>
                </a:xfrm>
                <a:prstGeom prst="rect">
                  <a:avLst/>
                </a:prstGeom>
                <a:blipFill>
                  <a:blip r:embed="rId8"/>
                  <a:stretch>
                    <a:fillRect r="-5128"/>
                  </a:stretch>
                </a:blipFill>
              </p:spPr>
              <p:txBody>
                <a:bodyPr/>
                <a:lstStyle/>
                <a:p>
                  <a:r>
                    <a:rPr lang="zh-CN" altLang="en-US">
                      <a:noFill/>
                    </a:rPr>
                    <a:t> </a:t>
                  </a:r>
                </a:p>
              </p:txBody>
            </p:sp>
          </mc:Fallback>
        </mc:AlternateContent>
        <p:sp>
          <p:nvSpPr>
            <p:cNvPr id="35" name="文本框 34">
              <a:extLst>
                <a:ext uri="{FF2B5EF4-FFF2-40B4-BE49-F238E27FC236}">
                  <a16:creationId xmlns="" xmlns:a16="http://schemas.microsoft.com/office/drawing/2014/main" id="{8CE757CE-6F88-45F5-9260-6DA1AC2DB279}"/>
                </a:ext>
              </a:extLst>
            </p:cNvPr>
            <p:cNvSpPr txBox="1"/>
            <p:nvPr/>
          </p:nvSpPr>
          <p:spPr>
            <a:xfrm>
              <a:off x="3037205" y="3855360"/>
              <a:ext cx="461665" cy="311142"/>
            </a:xfrm>
            <a:prstGeom prst="rect">
              <a:avLst/>
            </a:prstGeom>
            <a:noFill/>
          </p:spPr>
          <p:txBody>
            <a:bodyPr vert="eaVert" wrap="square" rtlCol="0">
              <a:spAutoFit/>
            </a:bodyPr>
            <a:lstStyle/>
            <a:p>
              <a:r>
                <a:rPr lang="en-US" altLang="zh-CN" dirty="0"/>
                <a:t>…</a:t>
              </a:r>
              <a:endParaRPr lang="zh-CN" altLang="en-US" dirty="0"/>
            </a:p>
          </p:txBody>
        </p:sp>
      </p:grpSp>
      <mc:AlternateContent xmlns:mc="http://schemas.openxmlformats.org/markup-compatibility/2006" xmlns:a14="http://schemas.microsoft.com/office/drawing/2010/main">
        <mc:Choice Requires="a14">
          <p:sp>
            <p:nvSpPr>
              <p:cNvPr id="36" name="文本框 35"/>
              <p:cNvSpPr txBox="1"/>
              <p:nvPr/>
            </p:nvSpPr>
            <p:spPr>
              <a:xfrm>
                <a:off x="1249914" y="1913931"/>
                <a:ext cx="8528293" cy="491417"/>
              </a:xfrm>
              <a:prstGeom prst="rect">
                <a:avLst/>
              </a:prstGeom>
              <a:noFill/>
            </p:spPr>
            <p:txBody>
              <a:bodyPr wrap="square" rtlCol="0">
                <a:spAutoFit/>
              </a:bodyPr>
              <a:lstStyle/>
              <a:p>
                <a:pPr marL="342900" lvl="0" indent="-342900">
                  <a:lnSpc>
                    <a:spcPct val="125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假定第</a:t>
                </a:r>
                <a14:m>
                  <m:oMath xmlns:m="http://schemas.openxmlformats.org/officeDocument/2006/math">
                    <m:r>
                      <a:rPr lang="en-US" altLang="zh-CN" sz="2000" dirty="0">
                        <a:latin typeface="Cambria Math" panose="02040503050406030204" pitchFamily="18" charset="0"/>
                        <a:ea typeface="微软雅黑" panose="020B0503020204020204" pitchFamily="34" charset="-122"/>
                      </a:rPr>
                      <m:t>𝑙</m:t>
                    </m:r>
                  </m:oMath>
                </a14:m>
                <a:r>
                  <a:rPr lang="zh-CN" altLang="en-US" sz="2000" dirty="0">
                    <a:latin typeface="微软雅黑" panose="020B0503020204020204" pitchFamily="34" charset="-122"/>
                    <a:ea typeface="微软雅黑" panose="020B0503020204020204" pitchFamily="34" charset="-122"/>
                  </a:rPr>
                  <a:t>层神经元状态为</a:t>
                </a:r>
                <a14:m>
                  <m:oMath xmlns:m="http://schemas.openxmlformats.org/officeDocument/2006/math">
                    <m:sSup>
                      <m:sSupPr>
                        <m:ctrlPr>
                          <a:rPr lang="en-US" altLang="zh-CN" sz="2000" i="1">
                            <a:latin typeface="Cambria Math" panose="02040503050406030204" pitchFamily="18" charset="0"/>
                            <a:ea typeface="微软雅黑" panose="020B0503020204020204" pitchFamily="34" charset="-122"/>
                          </a:rPr>
                        </m:ctrlPr>
                      </m:sSupPr>
                      <m:e>
                        <m:r>
                          <a:rPr lang="en-US" altLang="zh-CN" sz="2000">
                            <a:latin typeface="Cambria Math" panose="02040503050406030204" pitchFamily="18" charset="0"/>
                            <a:ea typeface="微软雅黑" panose="020B0503020204020204" pitchFamily="34" charset="-122"/>
                          </a:rPr>
                          <m:t>𝑧</m:t>
                        </m:r>
                      </m:e>
                      <m:sup>
                        <m:r>
                          <a:rPr lang="en-US" altLang="zh-CN" sz="2000">
                            <a:latin typeface="Cambria Math" panose="02040503050406030204" pitchFamily="18" charset="0"/>
                            <a:ea typeface="微软雅黑" panose="020B0503020204020204" pitchFamily="34" charset="-122"/>
                          </a:rPr>
                          <m:t>𝑙</m:t>
                        </m:r>
                      </m:sup>
                    </m:sSup>
                  </m:oMath>
                </a14:m>
                <a:r>
                  <a:rPr lang="zh-CN" altLang="en-US" sz="2000" dirty="0">
                    <a:latin typeface="微软雅黑" panose="020B0503020204020204" pitchFamily="34" charset="-122"/>
                    <a:ea typeface="微软雅黑" panose="020B0503020204020204" pitchFamily="34" charset="-122"/>
                  </a:rPr>
                  <a:t>，经</a:t>
                </a:r>
                <a14:m>
                  <m:oMath xmlns:m="http://schemas.openxmlformats.org/officeDocument/2006/math">
                    <m:r>
                      <a:rPr lang="zh-CN" altLang="en-US" sz="2000" dirty="0">
                        <a:latin typeface="Cambria Math" panose="02040503050406030204" pitchFamily="18" charset="0"/>
                        <a:ea typeface="微软雅黑" panose="020B0503020204020204" pitchFamily="34" charset="-122"/>
                      </a:rPr>
                      <m:t>激活函数后的输出值为</m:t>
                    </m:r>
                    <m:sSup>
                      <m:sSupPr>
                        <m:ctrlPr>
                          <a:rPr lang="en-US" altLang="zh-CN" sz="2000" i="1">
                            <a:latin typeface="Cambria Math" panose="02040503050406030204" pitchFamily="18" charset="0"/>
                            <a:ea typeface="微软雅黑" panose="020B0503020204020204" pitchFamily="34" charset="-122"/>
                          </a:rPr>
                        </m:ctrlPr>
                      </m:sSupPr>
                      <m:e>
                        <m:r>
                          <m:rPr>
                            <m:sty m:val="p"/>
                          </m:rPr>
                          <a:rPr lang="en-US" altLang="zh-CN" sz="2000">
                            <a:latin typeface="Cambria Math" panose="02040503050406030204" pitchFamily="18" charset="0"/>
                            <a:ea typeface="微软雅黑" panose="020B0503020204020204" pitchFamily="34" charset="-122"/>
                          </a:rPr>
                          <m:t>y</m:t>
                        </m:r>
                      </m:e>
                      <m:sup>
                        <m:r>
                          <a:rPr lang="en-US" altLang="zh-CN" sz="2000">
                            <a:latin typeface="Cambria Math" panose="02040503050406030204" pitchFamily="18" charset="0"/>
                            <a:ea typeface="微软雅黑" panose="020B0503020204020204" pitchFamily="34" charset="-122"/>
                          </a:rPr>
                          <m:t>𝑙</m:t>
                        </m:r>
                      </m:sup>
                    </m:sSup>
                  </m:oMath>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1249914" y="1913931"/>
                <a:ext cx="8528293" cy="491417"/>
              </a:xfrm>
              <a:prstGeom prst="rect">
                <a:avLst/>
              </a:prstGeom>
              <a:blipFill rotWithShape="0">
                <a:blip r:embed="rId9"/>
                <a:stretch>
                  <a:fillRect l="-643" b="-123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内容占位符 2">
                <a:extLst>
                  <a:ext uri="{FF2B5EF4-FFF2-40B4-BE49-F238E27FC236}">
                    <a16:creationId xmlns="" xmlns:a16="http://schemas.microsoft.com/office/drawing/2014/main" id="{2FA3B530-C7AD-464B-AA66-2F148B180C7F}"/>
                  </a:ext>
                </a:extLst>
              </p:cNvPr>
              <p:cNvSpPr txBox="1">
                <a:spLocks/>
              </p:cNvSpPr>
              <p:nvPr/>
            </p:nvSpPr>
            <p:spPr>
              <a:xfrm>
                <a:off x="6364349" y="2537444"/>
                <a:ext cx="5734886" cy="2663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𝑧</m:t>
                        </m:r>
                      </m:e>
                      <m:sub>
                        <m:r>
                          <a:rPr lang="en-US" altLang="zh-CN" sz="2400" i="1">
                            <a:latin typeface="Cambria Math" panose="02040503050406030204" pitchFamily="18" charset="0"/>
                          </a:rPr>
                          <m:t>1</m:t>
                        </m:r>
                      </m:sub>
                      <m:sup>
                        <m:r>
                          <a:rPr lang="en-US" altLang="zh-CN" sz="2400" i="1">
                            <a:latin typeface="Cambria Math" panose="02040503050406030204" pitchFamily="18" charset="0"/>
                          </a:rPr>
                          <m:t>1</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11</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m:rPr>
                        <m:nor/>
                      </m:rPr>
                      <a:rPr lang="en-US" altLang="zh-CN" sz="2400" dirty="0"/>
                      <m:t> </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21</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m:rPr>
                        <m:nor/>
                      </m:rPr>
                      <a:rPr lang="en-US" altLang="zh-CN" sz="2400" dirty="0"/>
                      <m:t> </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𝑛</m:t>
                        </m:r>
                        <m:r>
                          <a:rPr lang="en-US" altLang="zh-CN" sz="2400" i="1">
                            <a:latin typeface="Cambria Math" panose="02040503050406030204" pitchFamily="18" charset="0"/>
                          </a:rPr>
                          <m:t>1</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oMath>
                </a14:m>
                <a:endParaRPr lang="en-US" altLang="zh-CN" sz="2400" dirty="0" smtClean="0"/>
              </a:p>
              <a:p>
                <a:endParaRPr lang="en-US" altLang="zh-CN" dirty="0"/>
              </a:p>
              <a:p>
                <a:endParaRPr lang="en-US" altLang="zh-CN" dirty="0"/>
              </a:p>
              <a:p>
                <a:endParaRPr lang="zh-CN" altLang="en-US" dirty="0"/>
              </a:p>
            </p:txBody>
          </p:sp>
        </mc:Choice>
        <mc:Fallback xmlns="">
          <p:sp>
            <p:nvSpPr>
              <p:cNvPr id="39" name="内容占位符 2">
                <a:extLst>
                  <a:ext uri="{FF2B5EF4-FFF2-40B4-BE49-F238E27FC236}">
                    <a16:creationId xmlns:a16="http://schemas.microsoft.com/office/drawing/2014/main" id="{2FA3B530-C7AD-464B-AA66-2F148B180C7F}"/>
                  </a:ext>
                </a:extLst>
              </p:cNvPr>
              <p:cNvSpPr txBox="1">
                <a:spLocks noRot="1" noChangeAspect="1" noMove="1" noResize="1" noEditPoints="1" noAdjustHandles="1" noChangeArrowheads="1" noChangeShapeType="1" noTextEdit="1"/>
              </p:cNvSpPr>
              <p:nvPr/>
            </p:nvSpPr>
            <p:spPr>
              <a:xfrm>
                <a:off x="6364349" y="2537444"/>
                <a:ext cx="5734886" cy="2663777"/>
              </a:xfrm>
              <a:prstGeom prst="rect">
                <a:avLst/>
              </a:prstGeom>
              <a:blipFill>
                <a:blip r:embed="rId10"/>
                <a:stretch>
                  <a:fillRect l="-1382" t="-22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 xmlns:a16="http://schemas.microsoft.com/office/drawing/2014/main" id="{6DDAEC57-B63D-4D6B-A139-2648E35BEE02}"/>
                  </a:ext>
                </a:extLst>
              </p:cNvPr>
              <p:cNvSpPr txBox="1"/>
              <p:nvPr/>
            </p:nvSpPr>
            <p:spPr>
              <a:xfrm>
                <a:off x="1744706" y="3352057"/>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38" name="文本框 37">
                <a:extLst>
                  <a:ext uri="{FF2B5EF4-FFF2-40B4-BE49-F238E27FC236}">
                    <a16:creationId xmlns:a16="http://schemas.microsoft.com/office/drawing/2014/main" id="{6DDAEC57-B63D-4D6B-A139-2648E35BEE02}"/>
                  </a:ext>
                </a:extLst>
              </p:cNvPr>
              <p:cNvSpPr txBox="1">
                <a:spLocks noRot="1" noChangeAspect="1" noMove="1" noResize="1" noEditPoints="1" noAdjustHandles="1" noChangeArrowheads="1" noChangeShapeType="1" noTextEdit="1"/>
              </p:cNvSpPr>
              <p:nvPr/>
            </p:nvSpPr>
            <p:spPr>
              <a:xfrm>
                <a:off x="1744706" y="3352057"/>
                <a:ext cx="376514" cy="371961"/>
              </a:xfrm>
              <a:prstGeom prst="rect">
                <a:avLst/>
              </a:prstGeom>
              <a:blipFill>
                <a:blip r:embed="rId11"/>
                <a:stretch>
                  <a:fillRect r="-33871" b="-1639"/>
                </a:stretch>
              </a:blipFill>
            </p:spPr>
            <p:txBody>
              <a:bodyPr/>
              <a:lstStyle/>
              <a:p>
                <a:r>
                  <a:rPr lang="zh-CN" altLang="en-US">
                    <a:noFill/>
                  </a:rPr>
                  <a:t> </a:t>
                </a:r>
              </a:p>
            </p:txBody>
          </p:sp>
        </mc:Fallback>
      </mc:AlternateContent>
      <p:sp>
        <p:nvSpPr>
          <p:cNvPr id="41" name="矩形 40"/>
          <p:cNvSpPr/>
          <p:nvPr/>
        </p:nvSpPr>
        <p:spPr>
          <a:xfrm>
            <a:off x="1496948" y="400051"/>
            <a:ext cx="22530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black"/>
                </a:solidFill>
                <a:latin typeface="微软雅黑" panose="020B0503020204020204" pitchFamily="34" charset="-122"/>
                <a:ea typeface="微软雅黑" panose="020B0503020204020204" pitchFamily="34" charset="-122"/>
              </a:rPr>
              <a:t>参数</a:t>
            </a: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椭圆 41">
            <a:extLst>
              <a:ext uri="{FF2B5EF4-FFF2-40B4-BE49-F238E27FC236}">
                <a16:creationId xmlns="" xmlns:a16="http://schemas.microsoft.com/office/drawing/2014/main" id="{C875B7DC-76A0-4A89-B1BD-A25EE624C62B}"/>
              </a:ext>
            </a:extLst>
          </p:cNvPr>
          <p:cNvSpPr/>
          <p:nvPr/>
        </p:nvSpPr>
        <p:spPr>
          <a:xfrm>
            <a:off x="1285871" y="5673862"/>
            <a:ext cx="523738" cy="56093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 xmlns:a16="http://schemas.microsoft.com/office/drawing/2014/main" id="{44EBE1E7-A6D1-4031-8754-6934CFB17AEB}"/>
                  </a:ext>
                </a:extLst>
              </p:cNvPr>
              <p:cNvSpPr txBox="1"/>
              <p:nvPr/>
            </p:nvSpPr>
            <p:spPr>
              <a:xfrm>
                <a:off x="1307651" y="5763828"/>
                <a:ext cx="1098948" cy="371960"/>
              </a:xfrm>
              <a:prstGeom prst="rect">
                <a:avLst/>
              </a:prstGeom>
              <a:noFill/>
            </p:spPr>
            <p:txBody>
              <a:bodyPr wrap="square" rtlCol="0">
                <a:spAutoFit/>
              </a:bodyPr>
              <a:lstStyle/>
              <a:p>
                <a:r>
                  <a:rPr lang="en-US" altLang="zh-CN" dirty="0"/>
                  <a:t>+</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𝑏</m:t>
                        </m:r>
                      </m:e>
                      <m:sub>
                        <m:r>
                          <a:rPr lang="en-US" altLang="zh-CN" i="1">
                            <a:latin typeface="Cambria Math" panose="02040503050406030204" pitchFamily="18" charset="0"/>
                          </a:rPr>
                          <m:t>1</m:t>
                        </m:r>
                      </m:sub>
                      <m:sup>
                        <m:r>
                          <a:rPr lang="en-US" altLang="zh-CN" i="1">
                            <a:latin typeface="Cambria Math" panose="02040503050406030204" pitchFamily="18" charset="0"/>
                          </a:rPr>
                          <m:t>1</m:t>
                        </m:r>
                      </m:sup>
                    </m:sSubSup>
                  </m:oMath>
                </a14:m>
                <a:endParaRPr lang="zh-CN" altLang="en-US" dirty="0"/>
              </a:p>
            </p:txBody>
          </p:sp>
        </mc:Choice>
        <mc:Fallback xmlns="">
          <p:sp>
            <p:nvSpPr>
              <p:cNvPr id="43" name="文本框 42">
                <a:extLst>
                  <a:ext uri="{FF2B5EF4-FFF2-40B4-BE49-F238E27FC236}">
                    <a16:creationId xmlns:a16="http://schemas.microsoft.com/office/drawing/2014/main" id="{44EBE1E7-A6D1-4031-8754-6934CFB17AEB}"/>
                  </a:ext>
                </a:extLst>
              </p:cNvPr>
              <p:cNvSpPr txBox="1">
                <a:spLocks noRot="1" noChangeAspect="1" noMove="1" noResize="1" noEditPoints="1" noAdjustHandles="1" noChangeArrowheads="1" noChangeShapeType="1" noTextEdit="1"/>
              </p:cNvSpPr>
              <p:nvPr/>
            </p:nvSpPr>
            <p:spPr>
              <a:xfrm>
                <a:off x="1307651" y="5763828"/>
                <a:ext cx="1098948" cy="371960"/>
              </a:xfrm>
              <a:prstGeom prst="rect">
                <a:avLst/>
              </a:prstGeom>
              <a:blipFill>
                <a:blip r:embed="rId13"/>
                <a:stretch>
                  <a:fillRect l="-5000" t="-8197" b="-26230"/>
                </a:stretch>
              </a:blipFill>
            </p:spPr>
            <p:txBody>
              <a:bodyPr/>
              <a:lstStyle/>
              <a:p>
                <a:r>
                  <a:rPr lang="zh-CN" altLang="en-US">
                    <a:noFill/>
                  </a:rPr>
                  <a:t> </a:t>
                </a:r>
              </a:p>
            </p:txBody>
          </p:sp>
        </mc:Fallback>
      </mc:AlternateContent>
      <p:sp>
        <p:nvSpPr>
          <p:cNvPr id="44" name="矩形 43"/>
          <p:cNvSpPr/>
          <p:nvPr/>
        </p:nvSpPr>
        <p:spPr>
          <a:xfrm>
            <a:off x="1273261" y="1325190"/>
            <a:ext cx="3518889"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b="1" dirty="0" smtClean="0">
                <a:solidFill>
                  <a:srgbClr val="00B0F0"/>
                </a:solidFill>
                <a:latin typeface="微软雅黑" panose="020B0503020204020204" pitchFamily="34" charset="-122"/>
                <a:ea typeface="微软雅黑" panose="020B0503020204020204" pitchFamily="34" charset="-122"/>
              </a:rPr>
              <a:t>信号正向传播</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54729342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grpSp>
        <p:nvGrpSpPr>
          <p:cNvPr id="4" name="组合 3"/>
          <p:cNvGrpSpPr/>
          <p:nvPr/>
        </p:nvGrpSpPr>
        <p:grpSpPr>
          <a:xfrm>
            <a:off x="1249914" y="2537444"/>
            <a:ext cx="4662308" cy="2753938"/>
            <a:chOff x="3037205" y="2436905"/>
            <a:chExt cx="3734811" cy="2125800"/>
          </a:xfrm>
        </p:grpSpPr>
        <p:sp>
          <p:nvSpPr>
            <p:cNvPr id="6" name="椭圆 5">
              <a:extLst>
                <a:ext uri="{FF2B5EF4-FFF2-40B4-BE49-F238E27FC236}">
                  <a16:creationId xmlns="" xmlns:a16="http://schemas.microsoft.com/office/drawing/2014/main" id="{B25873A8-F6D0-41C8-A451-BC755BE4B307}"/>
                </a:ext>
              </a:extLst>
            </p:cNvPr>
            <p:cNvSpPr/>
            <p:nvPr/>
          </p:nvSpPr>
          <p:spPr>
            <a:xfrm>
              <a:off x="3060631" y="2577709"/>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 xmlns:a16="http://schemas.microsoft.com/office/drawing/2014/main" id="{7917D3EB-E046-40C6-B0F3-55DF07DA0E9F}"/>
                </a:ext>
              </a:extLst>
            </p:cNvPr>
            <p:cNvSpPr/>
            <p:nvPr/>
          </p:nvSpPr>
          <p:spPr>
            <a:xfrm>
              <a:off x="3066009" y="3353709"/>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 xmlns:a16="http://schemas.microsoft.com/office/drawing/2014/main" id="{5CC0A969-4EA8-4115-9F59-7D8D6C7603D4}"/>
                </a:ext>
              </a:extLst>
            </p:cNvPr>
            <p:cNvSpPr/>
            <p:nvPr/>
          </p:nvSpPr>
          <p:spPr>
            <a:xfrm>
              <a:off x="3060631" y="4129709"/>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 xmlns:a16="http://schemas.microsoft.com/office/drawing/2014/main" id="{EEBD8B12-9BE6-4863-9072-8E1AF64DB39F}"/>
                </a:ext>
              </a:extLst>
            </p:cNvPr>
            <p:cNvSpPr/>
            <p:nvPr/>
          </p:nvSpPr>
          <p:spPr>
            <a:xfrm>
              <a:off x="4224250" y="2577709"/>
              <a:ext cx="419548" cy="432996"/>
            </a:xfrm>
            <a:prstGeom prst="ellipse">
              <a:avLst/>
            </a:prstGeom>
            <a:solidFill>
              <a:srgbClr val="F5B2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 xmlns:a16="http://schemas.microsoft.com/office/drawing/2014/main" id="{F06364C1-48F2-455A-8BCD-2D4983752A52}"/>
                </a:ext>
              </a:extLst>
            </p:cNvPr>
            <p:cNvSpPr/>
            <p:nvPr/>
          </p:nvSpPr>
          <p:spPr>
            <a:xfrm>
              <a:off x="4229628" y="3353709"/>
              <a:ext cx="419548" cy="432996"/>
            </a:xfrm>
            <a:prstGeom prst="ellipse">
              <a:avLst/>
            </a:prstGeom>
            <a:solidFill>
              <a:srgbClr val="F5B2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 xmlns:a16="http://schemas.microsoft.com/office/drawing/2014/main" id="{9BBC7EA7-CBA0-4BBA-886B-3265F3021796}"/>
                </a:ext>
              </a:extLst>
            </p:cNvPr>
            <p:cNvSpPr/>
            <p:nvPr/>
          </p:nvSpPr>
          <p:spPr>
            <a:xfrm>
              <a:off x="4224250" y="4129709"/>
              <a:ext cx="419548" cy="432996"/>
            </a:xfrm>
            <a:prstGeom prst="ellipse">
              <a:avLst/>
            </a:prstGeom>
            <a:solidFill>
              <a:srgbClr val="F5B2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 xmlns:a16="http://schemas.microsoft.com/office/drawing/2014/main" id="{3250E110-B15A-4043-9BDC-CEFD94C6FF55}"/>
                </a:ext>
              </a:extLst>
            </p:cNvPr>
            <p:cNvSpPr/>
            <p:nvPr/>
          </p:nvSpPr>
          <p:spPr>
            <a:xfrm>
              <a:off x="5585092" y="3353709"/>
              <a:ext cx="419548" cy="432996"/>
            </a:xfrm>
            <a:prstGeom prst="ellipse">
              <a:avLst/>
            </a:prstGeom>
            <a:solidFill>
              <a:srgbClr val="AACE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 xmlns:a16="http://schemas.microsoft.com/office/drawing/2014/main" id="{6BD3D348-241E-4544-B4FF-19D238C8F340}"/>
                </a:ext>
              </a:extLst>
            </p:cNvPr>
            <p:cNvCxnSpPr>
              <a:stCxn id="6" idx="6"/>
              <a:endCxn id="10" idx="2"/>
            </p:cNvCxnSpPr>
            <p:nvPr/>
          </p:nvCxnSpPr>
          <p:spPr>
            <a:xfrm>
              <a:off x="3480179" y="2794207"/>
              <a:ext cx="749449"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 xmlns:a16="http://schemas.microsoft.com/office/drawing/2014/main" id="{6660EDB0-C9A4-4A5D-8E44-1DC3EE9EBE5C}"/>
                </a:ext>
              </a:extLst>
            </p:cNvPr>
            <p:cNvCxnSpPr>
              <a:cxnSpLocks/>
              <a:stCxn id="7" idx="6"/>
              <a:endCxn id="10" idx="2"/>
            </p:cNvCxnSpPr>
            <p:nvPr/>
          </p:nvCxnSpPr>
          <p:spPr>
            <a:xfrm>
              <a:off x="3485557" y="3570207"/>
              <a:ext cx="7440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 xmlns:a16="http://schemas.microsoft.com/office/drawing/2014/main" id="{163FF599-A707-43A5-BB01-2D1AE2EE3D45}"/>
                </a:ext>
              </a:extLst>
            </p:cNvPr>
            <p:cNvCxnSpPr>
              <a:cxnSpLocks/>
              <a:stCxn id="8" idx="6"/>
              <a:endCxn id="10" idx="2"/>
            </p:cNvCxnSpPr>
            <p:nvPr/>
          </p:nvCxnSpPr>
          <p:spPr>
            <a:xfrm flipV="1">
              <a:off x="3480179" y="3570207"/>
              <a:ext cx="749449"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 xmlns:a16="http://schemas.microsoft.com/office/drawing/2014/main" id="{CE755793-E9F4-4ECF-B9F5-F25910A01B03}"/>
                </a:ext>
              </a:extLst>
            </p:cNvPr>
            <p:cNvCxnSpPr>
              <a:stCxn id="9" idx="6"/>
              <a:endCxn id="12" idx="2"/>
            </p:cNvCxnSpPr>
            <p:nvPr/>
          </p:nvCxnSpPr>
          <p:spPr>
            <a:xfrm>
              <a:off x="4643798" y="2794207"/>
              <a:ext cx="941294"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 xmlns:a16="http://schemas.microsoft.com/office/drawing/2014/main" id="{D2F3A8F9-5CDB-4ABC-86D9-8B0B485791C5}"/>
                </a:ext>
              </a:extLst>
            </p:cNvPr>
            <p:cNvCxnSpPr>
              <a:cxnSpLocks/>
              <a:stCxn id="11" idx="6"/>
              <a:endCxn id="12" idx="2"/>
            </p:cNvCxnSpPr>
            <p:nvPr/>
          </p:nvCxnSpPr>
          <p:spPr>
            <a:xfrm flipV="1">
              <a:off x="4643798" y="3570207"/>
              <a:ext cx="941294"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 xmlns:a16="http://schemas.microsoft.com/office/drawing/2014/main" id="{CE224702-68F1-4207-BB6E-78EEAA3EB01A}"/>
                </a:ext>
              </a:extLst>
            </p:cNvPr>
            <p:cNvCxnSpPr>
              <a:cxnSpLocks/>
              <a:stCxn id="10" idx="6"/>
              <a:endCxn id="12" idx="2"/>
            </p:cNvCxnSpPr>
            <p:nvPr/>
          </p:nvCxnSpPr>
          <p:spPr>
            <a:xfrm>
              <a:off x="4649176" y="3570207"/>
              <a:ext cx="935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 xmlns:a16="http://schemas.microsoft.com/office/drawing/2014/main" id="{C2BF383D-C0D7-46DE-9896-624CC0A4AADF}"/>
                </a:ext>
              </a:extLst>
            </p:cNvPr>
            <p:cNvCxnSpPr>
              <a:cxnSpLocks/>
              <a:stCxn id="12" idx="6"/>
            </p:cNvCxnSpPr>
            <p:nvPr/>
          </p:nvCxnSpPr>
          <p:spPr>
            <a:xfrm>
              <a:off x="6004640" y="3570207"/>
              <a:ext cx="767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 xmlns:a16="http://schemas.microsoft.com/office/drawing/2014/main" id="{BE55E76B-7A56-48CF-88E7-21FD730AE79D}"/>
                    </a:ext>
                  </a:extLst>
                </p:cNvPr>
                <p:cNvSpPr txBox="1"/>
                <p:nvPr/>
              </p:nvSpPr>
              <p:spPr>
                <a:xfrm>
                  <a:off x="3899727" y="2436905"/>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21" name="文本框 20">
                  <a:extLst>
                    <a:ext uri="{FF2B5EF4-FFF2-40B4-BE49-F238E27FC236}">
                      <a16:creationId xmlns:a16="http://schemas.microsoft.com/office/drawing/2014/main" id="{BE55E76B-7A56-48CF-88E7-21FD730AE79D}"/>
                    </a:ext>
                  </a:extLst>
                </p:cNvPr>
                <p:cNvSpPr txBox="1">
                  <a:spLocks noRot="1" noChangeAspect="1" noMove="1" noResize="1" noEditPoints="1" noAdjustHandles="1" noChangeArrowheads="1" noChangeShapeType="1" noTextEdit="1"/>
                </p:cNvSpPr>
                <p:nvPr/>
              </p:nvSpPr>
              <p:spPr>
                <a:xfrm>
                  <a:off x="3899727" y="2436905"/>
                  <a:ext cx="376514" cy="371961"/>
                </a:xfrm>
                <a:prstGeom prst="rect">
                  <a:avLst/>
                </a:prstGeom>
                <a:blipFill>
                  <a:blip r:embed="rId3"/>
                  <a:stretch>
                    <a:fillRect/>
                  </a:stretch>
                </a:blipFill>
              </p:spPr>
              <p:txBody>
                <a:bodyPr/>
                <a:lstStyle/>
                <a:p>
                  <a:r>
                    <a:rPr lang="zh-CN" altLang="en-US">
                      <a:noFill/>
                    </a:rPr>
                    <a:t> </a:t>
                  </a:r>
                </a:p>
              </p:txBody>
            </p:sp>
          </mc:Fallback>
        </mc:AlternateContent>
        <p:cxnSp>
          <p:nvCxnSpPr>
            <p:cNvPr id="22" name="直接箭头连接符 21">
              <a:extLst>
                <a:ext uri="{FF2B5EF4-FFF2-40B4-BE49-F238E27FC236}">
                  <a16:creationId xmlns="" xmlns:a16="http://schemas.microsoft.com/office/drawing/2014/main" id="{AF9C51E8-88A1-493A-B1AA-767791232F63}"/>
                </a:ext>
              </a:extLst>
            </p:cNvPr>
            <p:cNvCxnSpPr>
              <a:cxnSpLocks/>
              <a:endCxn id="9" idx="2"/>
            </p:cNvCxnSpPr>
            <p:nvPr/>
          </p:nvCxnSpPr>
          <p:spPr>
            <a:xfrm flipV="1">
              <a:off x="3480179" y="2794207"/>
              <a:ext cx="744071" cy="77600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 xmlns:a16="http://schemas.microsoft.com/office/drawing/2014/main" id="{725048D3-A5D6-408A-99D8-F3457D420C08}"/>
                </a:ext>
              </a:extLst>
            </p:cNvPr>
            <p:cNvCxnSpPr>
              <a:cxnSpLocks/>
              <a:endCxn id="11" idx="2"/>
            </p:cNvCxnSpPr>
            <p:nvPr/>
          </p:nvCxnSpPr>
          <p:spPr>
            <a:xfrm>
              <a:off x="3456753" y="3570207"/>
              <a:ext cx="767497"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 xmlns:a16="http://schemas.microsoft.com/office/drawing/2014/main" id="{66A0EC5A-983B-4E9B-A3BE-2EFE09D9EA2D}"/>
                </a:ext>
              </a:extLst>
            </p:cNvPr>
            <p:cNvCxnSpPr>
              <a:cxnSpLocks/>
              <a:stCxn id="8" idx="6"/>
              <a:endCxn id="11" idx="2"/>
            </p:cNvCxnSpPr>
            <p:nvPr/>
          </p:nvCxnSpPr>
          <p:spPr>
            <a:xfrm>
              <a:off x="3480179" y="4346207"/>
              <a:ext cx="7440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 xmlns:a16="http://schemas.microsoft.com/office/drawing/2014/main" id="{2C7286C3-257E-44A9-B9E0-6A000A308750}"/>
                </a:ext>
              </a:extLst>
            </p:cNvPr>
            <p:cNvCxnSpPr>
              <a:cxnSpLocks/>
              <a:stCxn id="8" idx="6"/>
            </p:cNvCxnSpPr>
            <p:nvPr/>
          </p:nvCxnSpPr>
          <p:spPr>
            <a:xfrm flipV="1">
              <a:off x="3480179" y="2794207"/>
              <a:ext cx="744071" cy="155200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 xmlns:a16="http://schemas.microsoft.com/office/drawing/2014/main" id="{6AF97770-FA97-4136-B1C0-9BCDCC3788C4}"/>
                </a:ext>
              </a:extLst>
            </p:cNvPr>
            <p:cNvCxnSpPr>
              <a:cxnSpLocks/>
            </p:cNvCxnSpPr>
            <p:nvPr/>
          </p:nvCxnSpPr>
          <p:spPr>
            <a:xfrm>
              <a:off x="3480179" y="2794207"/>
              <a:ext cx="744071"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 xmlns:a16="http://schemas.microsoft.com/office/drawing/2014/main" id="{2A924528-4372-4274-80CA-9788C999E47F}"/>
                </a:ext>
              </a:extLst>
            </p:cNvPr>
            <p:cNvCxnSpPr>
              <a:cxnSpLocks/>
              <a:endCxn id="11" idx="2"/>
            </p:cNvCxnSpPr>
            <p:nvPr/>
          </p:nvCxnSpPr>
          <p:spPr>
            <a:xfrm>
              <a:off x="3480179" y="2794207"/>
              <a:ext cx="744071" cy="155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 xmlns:a16="http://schemas.microsoft.com/office/drawing/2014/main" id="{E6E292A0-7876-47C5-9C29-C88214455218}"/>
                    </a:ext>
                  </a:extLst>
                </p:cNvPr>
                <p:cNvSpPr txBox="1"/>
                <p:nvPr/>
              </p:nvSpPr>
              <p:spPr>
                <a:xfrm>
                  <a:off x="3098287" y="2596582"/>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oMath>
                    </m:oMathPara>
                  </a14:m>
                  <a:endParaRPr lang="zh-CN" altLang="en-US" dirty="0"/>
                </a:p>
              </p:txBody>
            </p:sp>
          </mc:Choice>
          <mc:Fallback xmlns="">
            <p:sp>
              <p:nvSpPr>
                <p:cNvPr id="28" name="文本框 27">
                  <a:extLst>
                    <a:ext uri="{FF2B5EF4-FFF2-40B4-BE49-F238E27FC236}">
                      <a16:creationId xmlns:a16="http://schemas.microsoft.com/office/drawing/2014/main" id="{E6E292A0-7876-47C5-9C29-C88214455218}"/>
                    </a:ext>
                  </a:extLst>
                </p:cNvPr>
                <p:cNvSpPr txBox="1">
                  <a:spLocks noRot="1" noChangeAspect="1" noMove="1" noResize="1" noEditPoints="1" noAdjustHandles="1" noChangeArrowheads="1" noChangeShapeType="1" noTextEdit="1"/>
                </p:cNvSpPr>
                <p:nvPr/>
              </p:nvSpPr>
              <p:spPr>
                <a:xfrm>
                  <a:off x="3098287" y="2596582"/>
                  <a:ext cx="37651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 xmlns:a16="http://schemas.microsoft.com/office/drawing/2014/main" id="{6A5977FA-D6A7-4C86-97E0-44030428332F}"/>
                    </a:ext>
                  </a:extLst>
                </p:cNvPr>
                <p:cNvSpPr txBox="1"/>
                <p:nvPr/>
              </p:nvSpPr>
              <p:spPr>
                <a:xfrm>
                  <a:off x="3087526" y="3369610"/>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9" name="文本框 28">
                  <a:extLst>
                    <a:ext uri="{FF2B5EF4-FFF2-40B4-BE49-F238E27FC236}">
                      <a16:creationId xmlns:a16="http://schemas.microsoft.com/office/drawing/2014/main" id="{6A5977FA-D6A7-4C86-97E0-44030428332F}"/>
                    </a:ext>
                  </a:extLst>
                </p:cNvPr>
                <p:cNvSpPr txBox="1">
                  <a:spLocks noRot="1" noChangeAspect="1" noMove="1" noResize="1" noEditPoints="1" noAdjustHandles="1" noChangeArrowheads="1" noChangeShapeType="1" noTextEdit="1"/>
                </p:cNvSpPr>
                <p:nvPr/>
              </p:nvSpPr>
              <p:spPr>
                <a:xfrm>
                  <a:off x="3087526" y="3369610"/>
                  <a:ext cx="376514"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 xmlns:a16="http://schemas.microsoft.com/office/drawing/2014/main" id="{C46B676E-E7C1-4A20-A461-A0124BB49B88}"/>
                    </a:ext>
                  </a:extLst>
                </p:cNvPr>
                <p:cNvSpPr txBox="1"/>
                <p:nvPr/>
              </p:nvSpPr>
              <p:spPr>
                <a:xfrm>
                  <a:off x="3080360" y="4129709"/>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30" name="文本框 29">
                  <a:extLst>
                    <a:ext uri="{FF2B5EF4-FFF2-40B4-BE49-F238E27FC236}">
                      <a16:creationId xmlns:a16="http://schemas.microsoft.com/office/drawing/2014/main" id="{C46B676E-E7C1-4A20-A461-A0124BB49B88}"/>
                    </a:ext>
                  </a:extLst>
                </p:cNvPr>
                <p:cNvSpPr txBox="1">
                  <a:spLocks noRot="1" noChangeAspect="1" noMove="1" noResize="1" noEditPoints="1" noAdjustHandles="1" noChangeArrowheads="1" noChangeShapeType="1" noTextEdit="1"/>
                </p:cNvSpPr>
                <p:nvPr/>
              </p:nvSpPr>
              <p:spPr>
                <a:xfrm>
                  <a:off x="3080360" y="4129709"/>
                  <a:ext cx="37651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 xmlns:a16="http://schemas.microsoft.com/office/drawing/2014/main" id="{572A6663-0D38-4A57-8B2A-58767EB06D45}"/>
                    </a:ext>
                  </a:extLst>
                </p:cNvPr>
                <p:cNvSpPr txBox="1"/>
                <p:nvPr/>
              </p:nvSpPr>
              <p:spPr>
                <a:xfrm>
                  <a:off x="4603459" y="2436981"/>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33" name="文本框 32">
                  <a:extLst>
                    <a:ext uri="{FF2B5EF4-FFF2-40B4-BE49-F238E27FC236}">
                      <a16:creationId xmlns:a16="http://schemas.microsoft.com/office/drawing/2014/main" id="{572A6663-0D38-4A57-8B2A-58767EB06D45}"/>
                    </a:ext>
                  </a:extLst>
                </p:cNvPr>
                <p:cNvSpPr txBox="1">
                  <a:spLocks noRot="1" noChangeAspect="1" noMove="1" noResize="1" noEditPoints="1" noAdjustHandles="1" noChangeArrowheads="1" noChangeShapeType="1" noTextEdit="1"/>
                </p:cNvSpPr>
                <p:nvPr/>
              </p:nvSpPr>
              <p:spPr>
                <a:xfrm>
                  <a:off x="4603459" y="2436981"/>
                  <a:ext cx="376514" cy="37196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 xmlns:a16="http://schemas.microsoft.com/office/drawing/2014/main" id="{B3133D3F-5834-4AA1-930E-E4FB7BD7770D}"/>
                    </a:ext>
                  </a:extLst>
                </p:cNvPr>
                <p:cNvSpPr txBox="1"/>
                <p:nvPr/>
              </p:nvSpPr>
              <p:spPr>
                <a:xfrm>
                  <a:off x="3527692" y="2456695"/>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34" name="文本框 33">
                  <a:extLst>
                    <a:ext uri="{FF2B5EF4-FFF2-40B4-BE49-F238E27FC236}">
                      <a16:creationId xmlns:a16="http://schemas.microsoft.com/office/drawing/2014/main" id="{B3133D3F-5834-4AA1-930E-E4FB7BD7770D}"/>
                    </a:ext>
                  </a:extLst>
                </p:cNvPr>
                <p:cNvSpPr txBox="1">
                  <a:spLocks noRot="1" noChangeAspect="1" noMove="1" noResize="1" noEditPoints="1" noAdjustHandles="1" noChangeArrowheads="1" noChangeShapeType="1" noTextEdit="1"/>
                </p:cNvSpPr>
                <p:nvPr/>
              </p:nvSpPr>
              <p:spPr>
                <a:xfrm>
                  <a:off x="3527692" y="2456695"/>
                  <a:ext cx="376514" cy="371961"/>
                </a:xfrm>
                <a:prstGeom prst="rect">
                  <a:avLst/>
                </a:prstGeom>
                <a:blipFill>
                  <a:blip r:embed="rId8"/>
                  <a:stretch>
                    <a:fillRect r="-5128"/>
                  </a:stretch>
                </a:blipFill>
              </p:spPr>
              <p:txBody>
                <a:bodyPr/>
                <a:lstStyle/>
                <a:p>
                  <a:r>
                    <a:rPr lang="zh-CN" altLang="en-US">
                      <a:noFill/>
                    </a:rPr>
                    <a:t> </a:t>
                  </a:r>
                </a:p>
              </p:txBody>
            </p:sp>
          </mc:Fallback>
        </mc:AlternateContent>
        <p:sp>
          <p:nvSpPr>
            <p:cNvPr id="35" name="文本框 34">
              <a:extLst>
                <a:ext uri="{FF2B5EF4-FFF2-40B4-BE49-F238E27FC236}">
                  <a16:creationId xmlns="" xmlns:a16="http://schemas.microsoft.com/office/drawing/2014/main" id="{8CE757CE-6F88-45F5-9260-6DA1AC2DB279}"/>
                </a:ext>
              </a:extLst>
            </p:cNvPr>
            <p:cNvSpPr txBox="1"/>
            <p:nvPr/>
          </p:nvSpPr>
          <p:spPr>
            <a:xfrm>
              <a:off x="3037205" y="3855360"/>
              <a:ext cx="461665" cy="311142"/>
            </a:xfrm>
            <a:prstGeom prst="rect">
              <a:avLst/>
            </a:prstGeom>
            <a:noFill/>
          </p:spPr>
          <p:txBody>
            <a:bodyPr vert="eaVert" wrap="square" rtlCol="0">
              <a:spAutoFit/>
            </a:bodyPr>
            <a:lstStyle/>
            <a:p>
              <a:r>
                <a:rPr lang="en-US" altLang="zh-CN" dirty="0"/>
                <a:t>…</a:t>
              </a:r>
              <a:endParaRPr lang="zh-CN" altLang="en-US" dirty="0"/>
            </a:p>
          </p:txBody>
        </p:sp>
      </p:grpSp>
      <mc:AlternateContent xmlns:mc="http://schemas.openxmlformats.org/markup-compatibility/2006" xmlns:a14="http://schemas.microsoft.com/office/drawing/2010/main">
        <mc:Choice Requires="a14">
          <p:sp>
            <p:nvSpPr>
              <p:cNvPr id="36" name="文本框 35"/>
              <p:cNvSpPr txBox="1"/>
              <p:nvPr/>
            </p:nvSpPr>
            <p:spPr>
              <a:xfrm>
                <a:off x="1249914" y="1913931"/>
                <a:ext cx="8528293" cy="491417"/>
              </a:xfrm>
              <a:prstGeom prst="rect">
                <a:avLst/>
              </a:prstGeom>
              <a:noFill/>
            </p:spPr>
            <p:txBody>
              <a:bodyPr wrap="square" rtlCol="0">
                <a:spAutoFit/>
              </a:bodyPr>
              <a:lstStyle/>
              <a:p>
                <a:pPr marL="342900" lvl="0" indent="-342900">
                  <a:lnSpc>
                    <a:spcPct val="125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假定第</a:t>
                </a:r>
                <a14:m>
                  <m:oMath xmlns:m="http://schemas.openxmlformats.org/officeDocument/2006/math">
                    <m:r>
                      <a:rPr lang="en-US" altLang="zh-CN" sz="2000" dirty="0">
                        <a:latin typeface="Cambria Math" panose="02040503050406030204" pitchFamily="18" charset="0"/>
                        <a:ea typeface="微软雅黑" panose="020B0503020204020204" pitchFamily="34" charset="-122"/>
                      </a:rPr>
                      <m:t>𝑙</m:t>
                    </m:r>
                  </m:oMath>
                </a14:m>
                <a:r>
                  <a:rPr lang="zh-CN" altLang="en-US" sz="2000" dirty="0">
                    <a:latin typeface="微软雅黑" panose="020B0503020204020204" pitchFamily="34" charset="-122"/>
                    <a:ea typeface="微软雅黑" panose="020B0503020204020204" pitchFamily="34" charset="-122"/>
                  </a:rPr>
                  <a:t>层神经元状态为</a:t>
                </a:r>
                <a14:m>
                  <m:oMath xmlns:m="http://schemas.openxmlformats.org/officeDocument/2006/math">
                    <m:sSup>
                      <m:sSupPr>
                        <m:ctrlPr>
                          <a:rPr lang="en-US" altLang="zh-CN" sz="2000" i="1">
                            <a:latin typeface="Cambria Math" panose="02040503050406030204" pitchFamily="18" charset="0"/>
                            <a:ea typeface="微软雅黑" panose="020B0503020204020204" pitchFamily="34" charset="-122"/>
                          </a:rPr>
                        </m:ctrlPr>
                      </m:sSupPr>
                      <m:e>
                        <m:r>
                          <a:rPr lang="en-US" altLang="zh-CN" sz="2000">
                            <a:latin typeface="Cambria Math" panose="02040503050406030204" pitchFamily="18" charset="0"/>
                            <a:ea typeface="微软雅黑" panose="020B0503020204020204" pitchFamily="34" charset="-122"/>
                          </a:rPr>
                          <m:t>𝑧</m:t>
                        </m:r>
                      </m:e>
                      <m:sup>
                        <m:r>
                          <a:rPr lang="en-US" altLang="zh-CN" sz="2000">
                            <a:latin typeface="Cambria Math" panose="02040503050406030204" pitchFamily="18" charset="0"/>
                            <a:ea typeface="微软雅黑" panose="020B0503020204020204" pitchFamily="34" charset="-122"/>
                          </a:rPr>
                          <m:t>𝑙</m:t>
                        </m:r>
                      </m:sup>
                    </m:sSup>
                  </m:oMath>
                </a14:m>
                <a:r>
                  <a:rPr lang="zh-CN" altLang="en-US" sz="2000" dirty="0">
                    <a:latin typeface="微软雅黑" panose="020B0503020204020204" pitchFamily="34" charset="-122"/>
                    <a:ea typeface="微软雅黑" panose="020B0503020204020204" pitchFamily="34" charset="-122"/>
                  </a:rPr>
                  <a:t>，经</a:t>
                </a:r>
                <a14:m>
                  <m:oMath xmlns:m="http://schemas.openxmlformats.org/officeDocument/2006/math">
                    <m:r>
                      <a:rPr lang="zh-CN" altLang="en-US" sz="2000" dirty="0">
                        <a:latin typeface="Cambria Math" panose="02040503050406030204" pitchFamily="18" charset="0"/>
                        <a:ea typeface="微软雅黑" panose="020B0503020204020204" pitchFamily="34" charset="-122"/>
                      </a:rPr>
                      <m:t>激活函数后的输出值为</m:t>
                    </m:r>
                    <m:sSup>
                      <m:sSupPr>
                        <m:ctrlPr>
                          <a:rPr lang="en-US" altLang="zh-CN" sz="2000" i="1">
                            <a:latin typeface="Cambria Math" panose="02040503050406030204" pitchFamily="18" charset="0"/>
                            <a:ea typeface="微软雅黑" panose="020B0503020204020204" pitchFamily="34" charset="-122"/>
                          </a:rPr>
                        </m:ctrlPr>
                      </m:sSupPr>
                      <m:e>
                        <m:r>
                          <m:rPr>
                            <m:sty m:val="p"/>
                          </m:rPr>
                          <a:rPr lang="en-US" altLang="zh-CN" sz="2000">
                            <a:latin typeface="Cambria Math" panose="02040503050406030204" pitchFamily="18" charset="0"/>
                            <a:ea typeface="微软雅黑" panose="020B0503020204020204" pitchFamily="34" charset="-122"/>
                          </a:rPr>
                          <m:t>y</m:t>
                        </m:r>
                      </m:e>
                      <m:sup>
                        <m:r>
                          <a:rPr lang="en-US" altLang="zh-CN" sz="2000">
                            <a:latin typeface="Cambria Math" panose="02040503050406030204" pitchFamily="18" charset="0"/>
                            <a:ea typeface="微软雅黑" panose="020B0503020204020204" pitchFamily="34" charset="-122"/>
                          </a:rPr>
                          <m:t>𝑙</m:t>
                        </m:r>
                      </m:sup>
                    </m:sSup>
                  </m:oMath>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1249914" y="1913931"/>
                <a:ext cx="8528293" cy="491417"/>
              </a:xfrm>
              <a:prstGeom prst="rect">
                <a:avLst/>
              </a:prstGeom>
              <a:blipFill rotWithShape="0">
                <a:blip r:embed="rId3"/>
                <a:stretch>
                  <a:fillRect l="-643" b="-123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内容占位符 2">
                <a:extLst>
                  <a:ext uri="{FF2B5EF4-FFF2-40B4-BE49-F238E27FC236}">
                    <a16:creationId xmlns="" xmlns:a16="http://schemas.microsoft.com/office/drawing/2014/main" id="{2FA3B530-C7AD-464B-AA66-2F148B180C7F}"/>
                  </a:ext>
                </a:extLst>
              </p:cNvPr>
              <p:cNvSpPr txBox="1">
                <a:spLocks/>
              </p:cNvSpPr>
              <p:nvPr/>
            </p:nvSpPr>
            <p:spPr>
              <a:xfrm>
                <a:off x="6364349" y="2537444"/>
                <a:ext cx="5734886" cy="2663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𝑧</m:t>
                        </m:r>
                      </m:e>
                      <m:sub>
                        <m:r>
                          <a:rPr lang="en-US" altLang="zh-CN" sz="2400" i="1">
                            <a:latin typeface="Cambria Math" panose="02040503050406030204" pitchFamily="18" charset="0"/>
                          </a:rPr>
                          <m:t>1</m:t>
                        </m:r>
                      </m:sub>
                      <m:sup>
                        <m:r>
                          <a:rPr lang="en-US" altLang="zh-CN" sz="2400" i="1">
                            <a:latin typeface="Cambria Math" panose="02040503050406030204" pitchFamily="18" charset="0"/>
                          </a:rPr>
                          <m:t>1</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11</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m:rPr>
                        <m:nor/>
                      </m:rPr>
                      <a:rPr lang="en-US" altLang="zh-CN" sz="2400" dirty="0"/>
                      <m:t> </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21</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m:rPr>
                        <m:nor/>
                      </m:rPr>
                      <a:rPr lang="en-US" altLang="zh-CN" sz="2400" dirty="0"/>
                      <m:t> </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𝑛</m:t>
                        </m:r>
                        <m:r>
                          <a:rPr lang="en-US" altLang="zh-CN" sz="2400" i="1">
                            <a:latin typeface="Cambria Math" panose="02040503050406030204" pitchFamily="18" charset="0"/>
                          </a:rPr>
                          <m:t>1</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i="1">
                            <a:latin typeface="Cambria Math" panose="02040503050406030204" pitchFamily="18" charset="0"/>
                          </a:rPr>
                          <m:t>1</m:t>
                        </m:r>
                      </m:sub>
                      <m:sup>
                        <m:r>
                          <a:rPr lang="en-US" altLang="zh-CN" sz="2400" i="1">
                            <a:latin typeface="Cambria Math" panose="02040503050406030204" pitchFamily="18" charset="0"/>
                          </a:rPr>
                          <m:t>1</m:t>
                        </m:r>
                      </m:sup>
                    </m:sSubSup>
                  </m:oMath>
                </a14:m>
                <a:endParaRPr lang="en-US" altLang="zh-CN" sz="2400" dirty="0" smtClean="0"/>
              </a:p>
              <a:p>
                <a:endParaRPr lang="en-US" altLang="zh-CN" dirty="0"/>
              </a:p>
              <a:p>
                <a:endParaRPr lang="en-US" altLang="zh-CN" dirty="0"/>
              </a:p>
              <a:p>
                <a:endParaRPr lang="zh-CN" altLang="en-US" dirty="0"/>
              </a:p>
            </p:txBody>
          </p:sp>
        </mc:Choice>
        <mc:Fallback xmlns="">
          <p:sp>
            <p:nvSpPr>
              <p:cNvPr id="39" name="内容占位符 2">
                <a:extLst>
                  <a:ext uri="{FF2B5EF4-FFF2-40B4-BE49-F238E27FC236}">
                    <a16:creationId xmlns:a16="http://schemas.microsoft.com/office/drawing/2014/main" id="{2FA3B530-C7AD-464B-AA66-2F148B180C7F}"/>
                  </a:ext>
                </a:extLst>
              </p:cNvPr>
              <p:cNvSpPr txBox="1">
                <a:spLocks noRot="1" noChangeAspect="1" noMove="1" noResize="1" noEditPoints="1" noAdjustHandles="1" noChangeArrowheads="1" noChangeShapeType="1" noTextEdit="1"/>
              </p:cNvSpPr>
              <p:nvPr/>
            </p:nvSpPr>
            <p:spPr>
              <a:xfrm>
                <a:off x="6364349" y="2537444"/>
                <a:ext cx="5734886" cy="2663777"/>
              </a:xfrm>
              <a:prstGeom prst="rect">
                <a:avLst/>
              </a:prstGeom>
              <a:blipFill>
                <a:blip r:embed="rId10"/>
                <a:stretch>
                  <a:fillRect l="-1382" t="-22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 xmlns:a16="http://schemas.microsoft.com/office/drawing/2014/main" id="{6DDAEC57-B63D-4D6B-A139-2648E35BEE02}"/>
                  </a:ext>
                </a:extLst>
              </p:cNvPr>
              <p:cNvSpPr txBox="1"/>
              <p:nvPr/>
            </p:nvSpPr>
            <p:spPr>
              <a:xfrm>
                <a:off x="1744706" y="3352057"/>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38" name="文本框 37">
                <a:extLst>
                  <a:ext uri="{FF2B5EF4-FFF2-40B4-BE49-F238E27FC236}">
                    <a16:creationId xmlns:a16="http://schemas.microsoft.com/office/drawing/2014/main" id="{6DDAEC57-B63D-4D6B-A139-2648E35BEE02}"/>
                  </a:ext>
                </a:extLst>
              </p:cNvPr>
              <p:cNvSpPr txBox="1">
                <a:spLocks noRot="1" noChangeAspect="1" noMove="1" noResize="1" noEditPoints="1" noAdjustHandles="1" noChangeArrowheads="1" noChangeShapeType="1" noTextEdit="1"/>
              </p:cNvSpPr>
              <p:nvPr/>
            </p:nvSpPr>
            <p:spPr>
              <a:xfrm>
                <a:off x="1744706" y="3352057"/>
                <a:ext cx="376514" cy="371961"/>
              </a:xfrm>
              <a:prstGeom prst="rect">
                <a:avLst/>
              </a:prstGeom>
              <a:blipFill>
                <a:blip r:embed="rId11"/>
                <a:stretch>
                  <a:fillRect r="-33871" b="-1639"/>
                </a:stretch>
              </a:blipFill>
            </p:spPr>
            <p:txBody>
              <a:bodyPr/>
              <a:lstStyle/>
              <a:p>
                <a:r>
                  <a:rPr lang="zh-CN" altLang="en-US">
                    <a:noFill/>
                  </a:rPr>
                  <a:t> </a:t>
                </a:r>
              </a:p>
            </p:txBody>
          </p:sp>
        </mc:Fallback>
      </mc:AlternateContent>
      <p:sp>
        <p:nvSpPr>
          <p:cNvPr id="41" name="矩形 40"/>
          <p:cNvSpPr/>
          <p:nvPr/>
        </p:nvSpPr>
        <p:spPr>
          <a:xfrm>
            <a:off x="1496948" y="400051"/>
            <a:ext cx="22530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black"/>
                </a:solidFill>
                <a:latin typeface="微软雅黑" panose="020B0503020204020204" pitchFamily="34" charset="-122"/>
                <a:ea typeface="微软雅黑" panose="020B0503020204020204" pitchFamily="34" charset="-122"/>
              </a:rPr>
              <a:t>参数</a:t>
            </a: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椭圆 41">
            <a:extLst>
              <a:ext uri="{FF2B5EF4-FFF2-40B4-BE49-F238E27FC236}">
                <a16:creationId xmlns="" xmlns:a16="http://schemas.microsoft.com/office/drawing/2014/main" id="{C875B7DC-76A0-4A89-B1BD-A25EE624C62B}"/>
              </a:ext>
            </a:extLst>
          </p:cNvPr>
          <p:cNvSpPr/>
          <p:nvPr/>
        </p:nvSpPr>
        <p:spPr>
          <a:xfrm>
            <a:off x="1285871" y="5673862"/>
            <a:ext cx="523738" cy="560939"/>
          </a:xfrm>
          <a:prstGeom prst="ellips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 xmlns:a16="http://schemas.microsoft.com/office/drawing/2014/main" id="{44EBE1E7-A6D1-4031-8754-6934CFB17AEB}"/>
                  </a:ext>
                </a:extLst>
              </p:cNvPr>
              <p:cNvSpPr txBox="1"/>
              <p:nvPr/>
            </p:nvSpPr>
            <p:spPr>
              <a:xfrm>
                <a:off x="1307651" y="5763828"/>
                <a:ext cx="1098948" cy="371960"/>
              </a:xfrm>
              <a:prstGeom prst="rect">
                <a:avLst/>
              </a:prstGeom>
              <a:noFill/>
            </p:spPr>
            <p:txBody>
              <a:bodyPr wrap="square" rtlCol="0">
                <a:spAutoFit/>
              </a:bodyPr>
              <a:lstStyle/>
              <a:p>
                <a:r>
                  <a:rPr lang="en-US" altLang="zh-CN" dirty="0"/>
                  <a:t>+</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𝑏</m:t>
                        </m:r>
                      </m:e>
                      <m:sub>
                        <m:r>
                          <a:rPr lang="en-US" altLang="zh-CN" i="1">
                            <a:latin typeface="Cambria Math" panose="02040503050406030204" pitchFamily="18" charset="0"/>
                          </a:rPr>
                          <m:t>1</m:t>
                        </m:r>
                      </m:sub>
                      <m:sup>
                        <m:r>
                          <a:rPr lang="en-US" altLang="zh-CN" i="1">
                            <a:latin typeface="Cambria Math" panose="02040503050406030204" pitchFamily="18" charset="0"/>
                          </a:rPr>
                          <m:t>1</m:t>
                        </m:r>
                      </m:sup>
                    </m:sSubSup>
                  </m:oMath>
                </a14:m>
                <a:endParaRPr lang="zh-CN" altLang="en-US" dirty="0"/>
              </a:p>
            </p:txBody>
          </p:sp>
        </mc:Choice>
        <mc:Fallback xmlns="">
          <p:sp>
            <p:nvSpPr>
              <p:cNvPr id="43" name="文本框 42">
                <a:extLst>
                  <a:ext uri="{FF2B5EF4-FFF2-40B4-BE49-F238E27FC236}">
                    <a16:creationId xmlns:a16="http://schemas.microsoft.com/office/drawing/2014/main" id="{44EBE1E7-A6D1-4031-8754-6934CFB17AEB}"/>
                  </a:ext>
                </a:extLst>
              </p:cNvPr>
              <p:cNvSpPr txBox="1">
                <a:spLocks noRot="1" noChangeAspect="1" noMove="1" noResize="1" noEditPoints="1" noAdjustHandles="1" noChangeArrowheads="1" noChangeShapeType="1" noTextEdit="1"/>
              </p:cNvSpPr>
              <p:nvPr/>
            </p:nvSpPr>
            <p:spPr>
              <a:xfrm>
                <a:off x="1307651" y="5763828"/>
                <a:ext cx="1098948" cy="371960"/>
              </a:xfrm>
              <a:prstGeom prst="rect">
                <a:avLst/>
              </a:prstGeom>
              <a:blipFill>
                <a:blip r:embed="rId13"/>
                <a:stretch>
                  <a:fillRect l="-5000" t="-8197" b="-26230"/>
                </a:stretch>
              </a:blipFill>
            </p:spPr>
            <p:txBody>
              <a:bodyPr/>
              <a:lstStyle/>
              <a:p>
                <a:r>
                  <a:rPr lang="zh-CN" altLang="en-US">
                    <a:noFill/>
                  </a:rPr>
                  <a:t> </a:t>
                </a:r>
              </a:p>
            </p:txBody>
          </p:sp>
        </mc:Fallback>
      </mc:AlternateContent>
      <p:sp>
        <p:nvSpPr>
          <p:cNvPr id="44" name="矩形 43"/>
          <p:cNvSpPr/>
          <p:nvPr/>
        </p:nvSpPr>
        <p:spPr>
          <a:xfrm>
            <a:off x="1273261" y="1325190"/>
            <a:ext cx="3518889"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b="1" dirty="0" smtClean="0">
                <a:solidFill>
                  <a:srgbClr val="00B0F0"/>
                </a:solidFill>
                <a:latin typeface="微软雅黑" panose="020B0503020204020204" pitchFamily="34" charset="-122"/>
                <a:ea typeface="微软雅黑" panose="020B0503020204020204" pitchFamily="34" charset="-122"/>
              </a:rPr>
              <a:t>信号正向传播</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60227518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grpSp>
        <p:nvGrpSpPr>
          <p:cNvPr id="4" name="组合 3"/>
          <p:cNvGrpSpPr/>
          <p:nvPr/>
        </p:nvGrpSpPr>
        <p:grpSpPr>
          <a:xfrm>
            <a:off x="1249914" y="2537444"/>
            <a:ext cx="4662308" cy="2753938"/>
            <a:chOff x="3037205" y="2436905"/>
            <a:chExt cx="3734811" cy="2125800"/>
          </a:xfrm>
        </p:grpSpPr>
        <p:sp>
          <p:nvSpPr>
            <p:cNvPr id="6" name="椭圆 5">
              <a:extLst>
                <a:ext uri="{FF2B5EF4-FFF2-40B4-BE49-F238E27FC236}">
                  <a16:creationId xmlns="" xmlns:a16="http://schemas.microsoft.com/office/drawing/2014/main" id="{B25873A8-F6D0-41C8-A451-BC755BE4B307}"/>
                </a:ext>
              </a:extLst>
            </p:cNvPr>
            <p:cNvSpPr/>
            <p:nvPr/>
          </p:nvSpPr>
          <p:spPr>
            <a:xfrm>
              <a:off x="3060631" y="2577709"/>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 xmlns:a16="http://schemas.microsoft.com/office/drawing/2014/main" id="{7917D3EB-E046-40C6-B0F3-55DF07DA0E9F}"/>
                </a:ext>
              </a:extLst>
            </p:cNvPr>
            <p:cNvSpPr/>
            <p:nvPr/>
          </p:nvSpPr>
          <p:spPr>
            <a:xfrm>
              <a:off x="3066009" y="3353709"/>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 xmlns:a16="http://schemas.microsoft.com/office/drawing/2014/main" id="{5CC0A969-4EA8-4115-9F59-7D8D6C7603D4}"/>
                </a:ext>
              </a:extLst>
            </p:cNvPr>
            <p:cNvSpPr/>
            <p:nvPr/>
          </p:nvSpPr>
          <p:spPr>
            <a:xfrm>
              <a:off x="3060631" y="4129709"/>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 xmlns:a16="http://schemas.microsoft.com/office/drawing/2014/main" id="{EEBD8B12-9BE6-4863-9072-8E1AF64DB39F}"/>
                </a:ext>
              </a:extLst>
            </p:cNvPr>
            <p:cNvSpPr/>
            <p:nvPr/>
          </p:nvSpPr>
          <p:spPr>
            <a:xfrm>
              <a:off x="4224250" y="2577709"/>
              <a:ext cx="419548" cy="432996"/>
            </a:xfrm>
            <a:prstGeom prst="ellipse">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 xmlns:a16="http://schemas.microsoft.com/office/drawing/2014/main" id="{F06364C1-48F2-455A-8BCD-2D4983752A52}"/>
                </a:ext>
              </a:extLst>
            </p:cNvPr>
            <p:cNvSpPr/>
            <p:nvPr/>
          </p:nvSpPr>
          <p:spPr>
            <a:xfrm>
              <a:off x="4229628" y="3353709"/>
              <a:ext cx="419548" cy="432996"/>
            </a:xfrm>
            <a:prstGeom prst="ellipse">
              <a:avLst/>
            </a:prstGeom>
            <a:solidFill>
              <a:srgbClr val="F5B2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 xmlns:a16="http://schemas.microsoft.com/office/drawing/2014/main" id="{9BBC7EA7-CBA0-4BBA-886B-3265F3021796}"/>
                </a:ext>
              </a:extLst>
            </p:cNvPr>
            <p:cNvSpPr/>
            <p:nvPr/>
          </p:nvSpPr>
          <p:spPr>
            <a:xfrm>
              <a:off x="4224250" y="4129709"/>
              <a:ext cx="419548" cy="432996"/>
            </a:xfrm>
            <a:prstGeom prst="ellipse">
              <a:avLst/>
            </a:prstGeom>
            <a:solidFill>
              <a:srgbClr val="F5B2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 xmlns:a16="http://schemas.microsoft.com/office/drawing/2014/main" id="{3250E110-B15A-4043-9BDC-CEFD94C6FF55}"/>
                </a:ext>
              </a:extLst>
            </p:cNvPr>
            <p:cNvSpPr/>
            <p:nvPr/>
          </p:nvSpPr>
          <p:spPr>
            <a:xfrm>
              <a:off x="5585092" y="3353709"/>
              <a:ext cx="419548" cy="432996"/>
            </a:xfrm>
            <a:prstGeom prst="ellipse">
              <a:avLst/>
            </a:prstGeom>
            <a:solidFill>
              <a:srgbClr val="AACE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 xmlns:a16="http://schemas.microsoft.com/office/drawing/2014/main" id="{6BD3D348-241E-4544-B4FF-19D238C8F340}"/>
                </a:ext>
              </a:extLst>
            </p:cNvPr>
            <p:cNvCxnSpPr>
              <a:stCxn id="6" idx="6"/>
              <a:endCxn id="10" idx="2"/>
            </p:cNvCxnSpPr>
            <p:nvPr/>
          </p:nvCxnSpPr>
          <p:spPr>
            <a:xfrm>
              <a:off x="3480179" y="2794207"/>
              <a:ext cx="749449"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 xmlns:a16="http://schemas.microsoft.com/office/drawing/2014/main" id="{6660EDB0-C9A4-4A5D-8E44-1DC3EE9EBE5C}"/>
                </a:ext>
              </a:extLst>
            </p:cNvPr>
            <p:cNvCxnSpPr>
              <a:cxnSpLocks/>
              <a:stCxn id="7" idx="6"/>
              <a:endCxn id="10" idx="2"/>
            </p:cNvCxnSpPr>
            <p:nvPr/>
          </p:nvCxnSpPr>
          <p:spPr>
            <a:xfrm>
              <a:off x="3485557" y="3570207"/>
              <a:ext cx="7440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 xmlns:a16="http://schemas.microsoft.com/office/drawing/2014/main" id="{163FF599-A707-43A5-BB01-2D1AE2EE3D45}"/>
                </a:ext>
              </a:extLst>
            </p:cNvPr>
            <p:cNvCxnSpPr>
              <a:cxnSpLocks/>
              <a:stCxn id="8" idx="6"/>
              <a:endCxn id="10" idx="2"/>
            </p:cNvCxnSpPr>
            <p:nvPr/>
          </p:nvCxnSpPr>
          <p:spPr>
            <a:xfrm flipV="1">
              <a:off x="3480179" y="3570207"/>
              <a:ext cx="749449"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 xmlns:a16="http://schemas.microsoft.com/office/drawing/2014/main" id="{CE755793-E9F4-4ECF-B9F5-F25910A01B03}"/>
                </a:ext>
              </a:extLst>
            </p:cNvPr>
            <p:cNvCxnSpPr>
              <a:stCxn id="9" idx="6"/>
              <a:endCxn id="12" idx="2"/>
            </p:cNvCxnSpPr>
            <p:nvPr/>
          </p:nvCxnSpPr>
          <p:spPr>
            <a:xfrm>
              <a:off x="4643798" y="2794207"/>
              <a:ext cx="941294"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 xmlns:a16="http://schemas.microsoft.com/office/drawing/2014/main" id="{D2F3A8F9-5CDB-4ABC-86D9-8B0B485791C5}"/>
                </a:ext>
              </a:extLst>
            </p:cNvPr>
            <p:cNvCxnSpPr>
              <a:cxnSpLocks/>
              <a:stCxn id="11" idx="6"/>
              <a:endCxn id="12" idx="2"/>
            </p:cNvCxnSpPr>
            <p:nvPr/>
          </p:nvCxnSpPr>
          <p:spPr>
            <a:xfrm flipV="1">
              <a:off x="4643798" y="3570207"/>
              <a:ext cx="941294"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 xmlns:a16="http://schemas.microsoft.com/office/drawing/2014/main" id="{CE224702-68F1-4207-BB6E-78EEAA3EB01A}"/>
                </a:ext>
              </a:extLst>
            </p:cNvPr>
            <p:cNvCxnSpPr>
              <a:cxnSpLocks/>
              <a:stCxn id="10" idx="6"/>
              <a:endCxn id="12" idx="2"/>
            </p:cNvCxnSpPr>
            <p:nvPr/>
          </p:nvCxnSpPr>
          <p:spPr>
            <a:xfrm>
              <a:off x="4649176" y="3570207"/>
              <a:ext cx="935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 xmlns:a16="http://schemas.microsoft.com/office/drawing/2014/main" id="{C2BF383D-C0D7-46DE-9896-624CC0A4AADF}"/>
                </a:ext>
              </a:extLst>
            </p:cNvPr>
            <p:cNvCxnSpPr>
              <a:cxnSpLocks/>
              <a:stCxn id="12" idx="6"/>
            </p:cNvCxnSpPr>
            <p:nvPr/>
          </p:nvCxnSpPr>
          <p:spPr>
            <a:xfrm>
              <a:off x="6004640" y="3570207"/>
              <a:ext cx="767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 xmlns:a16="http://schemas.microsoft.com/office/drawing/2014/main" id="{BE55E76B-7A56-48CF-88E7-21FD730AE79D}"/>
                    </a:ext>
                  </a:extLst>
                </p:cNvPr>
                <p:cNvSpPr txBox="1"/>
                <p:nvPr/>
              </p:nvSpPr>
              <p:spPr>
                <a:xfrm>
                  <a:off x="3899727" y="2436905"/>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21" name="文本框 20">
                  <a:extLst>
                    <a:ext uri="{FF2B5EF4-FFF2-40B4-BE49-F238E27FC236}">
                      <a16:creationId xmlns:a16="http://schemas.microsoft.com/office/drawing/2014/main" id="{BE55E76B-7A56-48CF-88E7-21FD730AE79D}"/>
                    </a:ext>
                  </a:extLst>
                </p:cNvPr>
                <p:cNvSpPr txBox="1">
                  <a:spLocks noRot="1" noChangeAspect="1" noMove="1" noResize="1" noEditPoints="1" noAdjustHandles="1" noChangeArrowheads="1" noChangeShapeType="1" noTextEdit="1"/>
                </p:cNvSpPr>
                <p:nvPr/>
              </p:nvSpPr>
              <p:spPr>
                <a:xfrm>
                  <a:off x="3899727" y="2436905"/>
                  <a:ext cx="376514" cy="371961"/>
                </a:xfrm>
                <a:prstGeom prst="rect">
                  <a:avLst/>
                </a:prstGeom>
                <a:blipFill>
                  <a:blip r:embed="rId3"/>
                  <a:stretch>
                    <a:fillRect/>
                  </a:stretch>
                </a:blipFill>
              </p:spPr>
              <p:txBody>
                <a:bodyPr/>
                <a:lstStyle/>
                <a:p>
                  <a:r>
                    <a:rPr lang="zh-CN" altLang="en-US">
                      <a:noFill/>
                    </a:rPr>
                    <a:t> </a:t>
                  </a:r>
                </a:p>
              </p:txBody>
            </p:sp>
          </mc:Fallback>
        </mc:AlternateContent>
        <p:cxnSp>
          <p:nvCxnSpPr>
            <p:cNvPr id="22" name="直接箭头连接符 21">
              <a:extLst>
                <a:ext uri="{FF2B5EF4-FFF2-40B4-BE49-F238E27FC236}">
                  <a16:creationId xmlns="" xmlns:a16="http://schemas.microsoft.com/office/drawing/2014/main" id="{AF9C51E8-88A1-493A-B1AA-767791232F63}"/>
                </a:ext>
              </a:extLst>
            </p:cNvPr>
            <p:cNvCxnSpPr>
              <a:cxnSpLocks/>
              <a:endCxn id="9" idx="2"/>
            </p:cNvCxnSpPr>
            <p:nvPr/>
          </p:nvCxnSpPr>
          <p:spPr>
            <a:xfrm flipV="1">
              <a:off x="3480179" y="2794207"/>
              <a:ext cx="744071" cy="77600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 xmlns:a16="http://schemas.microsoft.com/office/drawing/2014/main" id="{725048D3-A5D6-408A-99D8-F3457D420C08}"/>
                </a:ext>
              </a:extLst>
            </p:cNvPr>
            <p:cNvCxnSpPr>
              <a:cxnSpLocks/>
              <a:endCxn id="11" idx="2"/>
            </p:cNvCxnSpPr>
            <p:nvPr/>
          </p:nvCxnSpPr>
          <p:spPr>
            <a:xfrm>
              <a:off x="3456753" y="3570207"/>
              <a:ext cx="767497"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 xmlns:a16="http://schemas.microsoft.com/office/drawing/2014/main" id="{66A0EC5A-983B-4E9B-A3BE-2EFE09D9EA2D}"/>
                </a:ext>
              </a:extLst>
            </p:cNvPr>
            <p:cNvCxnSpPr>
              <a:cxnSpLocks/>
              <a:stCxn id="8" idx="6"/>
              <a:endCxn id="11" idx="2"/>
            </p:cNvCxnSpPr>
            <p:nvPr/>
          </p:nvCxnSpPr>
          <p:spPr>
            <a:xfrm>
              <a:off x="3480179" y="4346207"/>
              <a:ext cx="7440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 xmlns:a16="http://schemas.microsoft.com/office/drawing/2014/main" id="{2C7286C3-257E-44A9-B9E0-6A000A308750}"/>
                </a:ext>
              </a:extLst>
            </p:cNvPr>
            <p:cNvCxnSpPr>
              <a:cxnSpLocks/>
              <a:stCxn id="8" idx="6"/>
            </p:cNvCxnSpPr>
            <p:nvPr/>
          </p:nvCxnSpPr>
          <p:spPr>
            <a:xfrm flipV="1">
              <a:off x="3480179" y="2794207"/>
              <a:ext cx="744071" cy="155200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 xmlns:a16="http://schemas.microsoft.com/office/drawing/2014/main" id="{6AF97770-FA97-4136-B1C0-9BCDCC3788C4}"/>
                </a:ext>
              </a:extLst>
            </p:cNvPr>
            <p:cNvCxnSpPr>
              <a:cxnSpLocks/>
            </p:cNvCxnSpPr>
            <p:nvPr/>
          </p:nvCxnSpPr>
          <p:spPr>
            <a:xfrm>
              <a:off x="3480179" y="2794207"/>
              <a:ext cx="744071"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 xmlns:a16="http://schemas.microsoft.com/office/drawing/2014/main" id="{2A924528-4372-4274-80CA-9788C999E47F}"/>
                </a:ext>
              </a:extLst>
            </p:cNvPr>
            <p:cNvCxnSpPr>
              <a:cxnSpLocks/>
              <a:endCxn id="11" idx="2"/>
            </p:cNvCxnSpPr>
            <p:nvPr/>
          </p:nvCxnSpPr>
          <p:spPr>
            <a:xfrm>
              <a:off x="3480179" y="2794207"/>
              <a:ext cx="744071" cy="155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 xmlns:a16="http://schemas.microsoft.com/office/drawing/2014/main" id="{E6E292A0-7876-47C5-9C29-C88214455218}"/>
                    </a:ext>
                  </a:extLst>
                </p:cNvPr>
                <p:cNvSpPr txBox="1"/>
                <p:nvPr/>
              </p:nvSpPr>
              <p:spPr>
                <a:xfrm>
                  <a:off x="3098287" y="2596582"/>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oMath>
                    </m:oMathPara>
                  </a14:m>
                  <a:endParaRPr lang="zh-CN" altLang="en-US" dirty="0"/>
                </a:p>
              </p:txBody>
            </p:sp>
          </mc:Choice>
          <mc:Fallback xmlns="">
            <p:sp>
              <p:nvSpPr>
                <p:cNvPr id="28" name="文本框 27">
                  <a:extLst>
                    <a:ext uri="{FF2B5EF4-FFF2-40B4-BE49-F238E27FC236}">
                      <a16:creationId xmlns:a16="http://schemas.microsoft.com/office/drawing/2014/main" id="{E6E292A0-7876-47C5-9C29-C88214455218}"/>
                    </a:ext>
                  </a:extLst>
                </p:cNvPr>
                <p:cNvSpPr txBox="1">
                  <a:spLocks noRot="1" noChangeAspect="1" noMove="1" noResize="1" noEditPoints="1" noAdjustHandles="1" noChangeArrowheads="1" noChangeShapeType="1" noTextEdit="1"/>
                </p:cNvSpPr>
                <p:nvPr/>
              </p:nvSpPr>
              <p:spPr>
                <a:xfrm>
                  <a:off x="3098287" y="2596582"/>
                  <a:ext cx="37651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 xmlns:a16="http://schemas.microsoft.com/office/drawing/2014/main" id="{6A5977FA-D6A7-4C86-97E0-44030428332F}"/>
                    </a:ext>
                  </a:extLst>
                </p:cNvPr>
                <p:cNvSpPr txBox="1"/>
                <p:nvPr/>
              </p:nvSpPr>
              <p:spPr>
                <a:xfrm>
                  <a:off x="3087526" y="3369610"/>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9" name="文本框 28">
                  <a:extLst>
                    <a:ext uri="{FF2B5EF4-FFF2-40B4-BE49-F238E27FC236}">
                      <a16:creationId xmlns:a16="http://schemas.microsoft.com/office/drawing/2014/main" id="{6A5977FA-D6A7-4C86-97E0-44030428332F}"/>
                    </a:ext>
                  </a:extLst>
                </p:cNvPr>
                <p:cNvSpPr txBox="1">
                  <a:spLocks noRot="1" noChangeAspect="1" noMove="1" noResize="1" noEditPoints="1" noAdjustHandles="1" noChangeArrowheads="1" noChangeShapeType="1" noTextEdit="1"/>
                </p:cNvSpPr>
                <p:nvPr/>
              </p:nvSpPr>
              <p:spPr>
                <a:xfrm>
                  <a:off x="3087526" y="3369610"/>
                  <a:ext cx="376514"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 xmlns:a16="http://schemas.microsoft.com/office/drawing/2014/main" id="{C46B676E-E7C1-4A20-A461-A0124BB49B88}"/>
                    </a:ext>
                  </a:extLst>
                </p:cNvPr>
                <p:cNvSpPr txBox="1"/>
                <p:nvPr/>
              </p:nvSpPr>
              <p:spPr>
                <a:xfrm>
                  <a:off x="3080360" y="4129709"/>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30" name="文本框 29">
                  <a:extLst>
                    <a:ext uri="{FF2B5EF4-FFF2-40B4-BE49-F238E27FC236}">
                      <a16:creationId xmlns:a16="http://schemas.microsoft.com/office/drawing/2014/main" id="{C46B676E-E7C1-4A20-A461-A0124BB49B88}"/>
                    </a:ext>
                  </a:extLst>
                </p:cNvPr>
                <p:cNvSpPr txBox="1">
                  <a:spLocks noRot="1" noChangeAspect="1" noMove="1" noResize="1" noEditPoints="1" noAdjustHandles="1" noChangeArrowheads="1" noChangeShapeType="1" noTextEdit="1"/>
                </p:cNvSpPr>
                <p:nvPr/>
              </p:nvSpPr>
              <p:spPr>
                <a:xfrm>
                  <a:off x="3080360" y="4129709"/>
                  <a:ext cx="37651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 xmlns:a16="http://schemas.microsoft.com/office/drawing/2014/main" id="{572A6663-0D38-4A57-8B2A-58767EB06D45}"/>
                    </a:ext>
                  </a:extLst>
                </p:cNvPr>
                <p:cNvSpPr txBox="1"/>
                <p:nvPr/>
              </p:nvSpPr>
              <p:spPr>
                <a:xfrm>
                  <a:off x="4603459" y="2436981"/>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33" name="文本框 32">
                  <a:extLst>
                    <a:ext uri="{FF2B5EF4-FFF2-40B4-BE49-F238E27FC236}">
                      <a16:creationId xmlns:a16="http://schemas.microsoft.com/office/drawing/2014/main" id="{572A6663-0D38-4A57-8B2A-58767EB06D45}"/>
                    </a:ext>
                  </a:extLst>
                </p:cNvPr>
                <p:cNvSpPr txBox="1">
                  <a:spLocks noRot="1" noChangeAspect="1" noMove="1" noResize="1" noEditPoints="1" noAdjustHandles="1" noChangeArrowheads="1" noChangeShapeType="1" noTextEdit="1"/>
                </p:cNvSpPr>
                <p:nvPr/>
              </p:nvSpPr>
              <p:spPr>
                <a:xfrm>
                  <a:off x="4603459" y="2436981"/>
                  <a:ext cx="376514" cy="37196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 xmlns:a16="http://schemas.microsoft.com/office/drawing/2014/main" id="{B3133D3F-5834-4AA1-930E-E4FB7BD7770D}"/>
                    </a:ext>
                  </a:extLst>
                </p:cNvPr>
                <p:cNvSpPr txBox="1"/>
                <p:nvPr/>
              </p:nvSpPr>
              <p:spPr>
                <a:xfrm>
                  <a:off x="3527692" y="2456695"/>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34" name="文本框 33">
                  <a:extLst>
                    <a:ext uri="{FF2B5EF4-FFF2-40B4-BE49-F238E27FC236}">
                      <a16:creationId xmlns:a16="http://schemas.microsoft.com/office/drawing/2014/main" id="{B3133D3F-5834-4AA1-930E-E4FB7BD7770D}"/>
                    </a:ext>
                  </a:extLst>
                </p:cNvPr>
                <p:cNvSpPr txBox="1">
                  <a:spLocks noRot="1" noChangeAspect="1" noMove="1" noResize="1" noEditPoints="1" noAdjustHandles="1" noChangeArrowheads="1" noChangeShapeType="1" noTextEdit="1"/>
                </p:cNvSpPr>
                <p:nvPr/>
              </p:nvSpPr>
              <p:spPr>
                <a:xfrm>
                  <a:off x="3527692" y="2456695"/>
                  <a:ext cx="376514" cy="371961"/>
                </a:xfrm>
                <a:prstGeom prst="rect">
                  <a:avLst/>
                </a:prstGeom>
                <a:blipFill>
                  <a:blip r:embed="rId8"/>
                  <a:stretch>
                    <a:fillRect r="-5128"/>
                  </a:stretch>
                </a:blipFill>
              </p:spPr>
              <p:txBody>
                <a:bodyPr/>
                <a:lstStyle/>
                <a:p>
                  <a:r>
                    <a:rPr lang="zh-CN" altLang="en-US">
                      <a:noFill/>
                    </a:rPr>
                    <a:t> </a:t>
                  </a:r>
                </a:p>
              </p:txBody>
            </p:sp>
          </mc:Fallback>
        </mc:AlternateContent>
        <p:sp>
          <p:nvSpPr>
            <p:cNvPr id="35" name="文本框 34">
              <a:extLst>
                <a:ext uri="{FF2B5EF4-FFF2-40B4-BE49-F238E27FC236}">
                  <a16:creationId xmlns="" xmlns:a16="http://schemas.microsoft.com/office/drawing/2014/main" id="{8CE757CE-6F88-45F5-9260-6DA1AC2DB279}"/>
                </a:ext>
              </a:extLst>
            </p:cNvPr>
            <p:cNvSpPr txBox="1"/>
            <p:nvPr/>
          </p:nvSpPr>
          <p:spPr>
            <a:xfrm>
              <a:off x="3037205" y="3855360"/>
              <a:ext cx="461665" cy="311142"/>
            </a:xfrm>
            <a:prstGeom prst="rect">
              <a:avLst/>
            </a:prstGeom>
            <a:noFill/>
          </p:spPr>
          <p:txBody>
            <a:bodyPr vert="eaVert" wrap="square" rtlCol="0">
              <a:spAutoFit/>
            </a:bodyPr>
            <a:lstStyle/>
            <a:p>
              <a:r>
                <a:rPr lang="en-US" altLang="zh-CN" dirty="0"/>
                <a:t>…</a:t>
              </a:r>
              <a:endParaRPr lang="zh-CN" altLang="en-US" dirty="0"/>
            </a:p>
          </p:txBody>
        </p:sp>
      </p:grpSp>
      <mc:AlternateContent xmlns:mc="http://schemas.openxmlformats.org/markup-compatibility/2006" xmlns:a14="http://schemas.microsoft.com/office/drawing/2010/main">
        <mc:Choice Requires="a14">
          <p:sp>
            <p:nvSpPr>
              <p:cNvPr id="36" name="文本框 35"/>
              <p:cNvSpPr txBox="1"/>
              <p:nvPr/>
            </p:nvSpPr>
            <p:spPr>
              <a:xfrm>
                <a:off x="1249914" y="1913931"/>
                <a:ext cx="8528293" cy="491417"/>
              </a:xfrm>
              <a:prstGeom prst="rect">
                <a:avLst/>
              </a:prstGeom>
              <a:noFill/>
            </p:spPr>
            <p:txBody>
              <a:bodyPr wrap="square" rtlCol="0">
                <a:spAutoFit/>
              </a:bodyPr>
              <a:lstStyle/>
              <a:p>
                <a:pPr marL="342900" lvl="0" indent="-342900">
                  <a:lnSpc>
                    <a:spcPct val="125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假定第</a:t>
                </a:r>
                <a14:m>
                  <m:oMath xmlns:m="http://schemas.openxmlformats.org/officeDocument/2006/math">
                    <m:r>
                      <a:rPr lang="en-US" altLang="zh-CN" sz="2000" dirty="0">
                        <a:latin typeface="Cambria Math" panose="02040503050406030204" pitchFamily="18" charset="0"/>
                        <a:ea typeface="微软雅黑" panose="020B0503020204020204" pitchFamily="34" charset="-122"/>
                      </a:rPr>
                      <m:t>𝑙</m:t>
                    </m:r>
                  </m:oMath>
                </a14:m>
                <a:r>
                  <a:rPr lang="zh-CN" altLang="en-US" sz="2000" dirty="0">
                    <a:latin typeface="微软雅黑" panose="020B0503020204020204" pitchFamily="34" charset="-122"/>
                    <a:ea typeface="微软雅黑" panose="020B0503020204020204" pitchFamily="34" charset="-122"/>
                  </a:rPr>
                  <a:t>层神经元状态为</a:t>
                </a:r>
                <a14:m>
                  <m:oMath xmlns:m="http://schemas.openxmlformats.org/officeDocument/2006/math">
                    <m:sSup>
                      <m:sSupPr>
                        <m:ctrlPr>
                          <a:rPr lang="en-US" altLang="zh-CN" sz="2000" i="1">
                            <a:latin typeface="Cambria Math" panose="02040503050406030204" pitchFamily="18" charset="0"/>
                            <a:ea typeface="微软雅黑" panose="020B0503020204020204" pitchFamily="34" charset="-122"/>
                          </a:rPr>
                        </m:ctrlPr>
                      </m:sSupPr>
                      <m:e>
                        <m:r>
                          <a:rPr lang="en-US" altLang="zh-CN" sz="2000">
                            <a:latin typeface="Cambria Math" panose="02040503050406030204" pitchFamily="18" charset="0"/>
                            <a:ea typeface="微软雅黑" panose="020B0503020204020204" pitchFamily="34" charset="-122"/>
                          </a:rPr>
                          <m:t>𝑧</m:t>
                        </m:r>
                      </m:e>
                      <m:sup>
                        <m:r>
                          <a:rPr lang="en-US" altLang="zh-CN" sz="2000">
                            <a:latin typeface="Cambria Math" panose="02040503050406030204" pitchFamily="18" charset="0"/>
                            <a:ea typeface="微软雅黑" panose="020B0503020204020204" pitchFamily="34" charset="-122"/>
                          </a:rPr>
                          <m:t>𝑙</m:t>
                        </m:r>
                      </m:sup>
                    </m:sSup>
                  </m:oMath>
                </a14:m>
                <a:r>
                  <a:rPr lang="zh-CN" altLang="en-US" sz="2000" dirty="0">
                    <a:latin typeface="微软雅黑" panose="020B0503020204020204" pitchFamily="34" charset="-122"/>
                    <a:ea typeface="微软雅黑" panose="020B0503020204020204" pitchFamily="34" charset="-122"/>
                  </a:rPr>
                  <a:t>，经</a:t>
                </a:r>
                <a14:m>
                  <m:oMath xmlns:m="http://schemas.openxmlformats.org/officeDocument/2006/math">
                    <m:r>
                      <a:rPr lang="zh-CN" altLang="en-US" sz="2000" dirty="0">
                        <a:latin typeface="Cambria Math" panose="02040503050406030204" pitchFamily="18" charset="0"/>
                        <a:ea typeface="微软雅黑" panose="020B0503020204020204" pitchFamily="34" charset="-122"/>
                      </a:rPr>
                      <m:t>激活函数后的输出值为</m:t>
                    </m:r>
                    <m:sSup>
                      <m:sSupPr>
                        <m:ctrlPr>
                          <a:rPr lang="en-US" altLang="zh-CN" sz="2000" i="1">
                            <a:latin typeface="Cambria Math" panose="02040503050406030204" pitchFamily="18" charset="0"/>
                            <a:ea typeface="微软雅黑" panose="020B0503020204020204" pitchFamily="34" charset="-122"/>
                          </a:rPr>
                        </m:ctrlPr>
                      </m:sSupPr>
                      <m:e>
                        <m:r>
                          <m:rPr>
                            <m:sty m:val="p"/>
                          </m:rPr>
                          <a:rPr lang="en-US" altLang="zh-CN" sz="2000">
                            <a:latin typeface="Cambria Math" panose="02040503050406030204" pitchFamily="18" charset="0"/>
                            <a:ea typeface="微软雅黑" panose="020B0503020204020204" pitchFamily="34" charset="-122"/>
                          </a:rPr>
                          <m:t>y</m:t>
                        </m:r>
                      </m:e>
                      <m:sup>
                        <m:r>
                          <a:rPr lang="en-US" altLang="zh-CN" sz="2000">
                            <a:latin typeface="Cambria Math" panose="02040503050406030204" pitchFamily="18" charset="0"/>
                            <a:ea typeface="微软雅黑" panose="020B0503020204020204" pitchFamily="34" charset="-122"/>
                          </a:rPr>
                          <m:t>𝑙</m:t>
                        </m:r>
                      </m:sup>
                    </m:sSup>
                  </m:oMath>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1249914" y="1913931"/>
                <a:ext cx="8528293" cy="491417"/>
              </a:xfrm>
              <a:prstGeom prst="rect">
                <a:avLst/>
              </a:prstGeom>
              <a:blipFill rotWithShape="0">
                <a:blip r:embed="rId3"/>
                <a:stretch>
                  <a:fillRect l="-643" b="-123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内容占位符 2">
                <a:extLst>
                  <a:ext uri="{FF2B5EF4-FFF2-40B4-BE49-F238E27FC236}">
                    <a16:creationId xmlns="" xmlns:a16="http://schemas.microsoft.com/office/drawing/2014/main" id="{2FA3B530-C7AD-464B-AA66-2F148B180C7F}"/>
                  </a:ext>
                </a:extLst>
              </p:cNvPr>
              <p:cNvSpPr txBox="1">
                <a:spLocks/>
              </p:cNvSpPr>
              <p:nvPr/>
            </p:nvSpPr>
            <p:spPr>
              <a:xfrm>
                <a:off x="6364349" y="2537444"/>
                <a:ext cx="5734886" cy="2663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𝑧</m:t>
                        </m:r>
                      </m:e>
                      <m:sub>
                        <m:r>
                          <a:rPr lang="en-US" altLang="zh-CN" sz="2400" i="1">
                            <a:latin typeface="Cambria Math" panose="02040503050406030204" pitchFamily="18" charset="0"/>
                          </a:rPr>
                          <m:t>1</m:t>
                        </m:r>
                      </m:sub>
                      <m:sup>
                        <m:r>
                          <a:rPr lang="en-US" altLang="zh-CN" sz="2400" i="1">
                            <a:latin typeface="Cambria Math" panose="02040503050406030204" pitchFamily="18" charset="0"/>
                          </a:rPr>
                          <m:t>1</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11</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m:rPr>
                        <m:nor/>
                      </m:rPr>
                      <a:rPr lang="en-US" altLang="zh-CN" sz="2400" dirty="0"/>
                      <m:t> </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21</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m:rPr>
                        <m:nor/>
                      </m:rPr>
                      <a:rPr lang="en-US" altLang="zh-CN" sz="2400" dirty="0"/>
                      <m:t> </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𝑛</m:t>
                        </m:r>
                        <m:r>
                          <a:rPr lang="en-US" altLang="zh-CN" sz="2400" i="1">
                            <a:latin typeface="Cambria Math" panose="02040503050406030204" pitchFamily="18" charset="0"/>
                          </a:rPr>
                          <m:t>1</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i="1">
                            <a:latin typeface="Cambria Math" panose="02040503050406030204" pitchFamily="18" charset="0"/>
                          </a:rPr>
                          <m:t>1</m:t>
                        </m:r>
                      </m:sub>
                      <m:sup>
                        <m:r>
                          <a:rPr lang="en-US" altLang="zh-CN" sz="2400" i="1">
                            <a:latin typeface="Cambria Math" panose="02040503050406030204" pitchFamily="18" charset="0"/>
                          </a:rPr>
                          <m:t>1</m:t>
                        </m:r>
                      </m:sup>
                    </m:sSubSup>
                  </m:oMath>
                </a14:m>
                <a:endParaRPr lang="en-US" altLang="zh-CN" sz="2400" dirty="0" smtClean="0"/>
              </a:p>
              <a:p>
                <a:pPr>
                  <a:lnSpc>
                    <a:spcPct val="100000"/>
                  </a:lnSpc>
                </a:pP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up>
                        <m:r>
                          <a:rPr lang="en-US" altLang="zh-CN" sz="2400" i="1">
                            <a:latin typeface="Cambria Math" panose="02040503050406030204" pitchFamily="18" charset="0"/>
                          </a:rPr>
                          <m:t>1</m:t>
                        </m:r>
                      </m:sup>
                    </m:sSubSup>
                    <m:r>
                      <a:rPr lang="en-US" altLang="zh-CN" sz="2400" i="1">
                        <a:latin typeface="Cambria Math" panose="02040503050406030204" pitchFamily="18" charset="0"/>
                      </a:rPr>
                      <m:t>=</m:t>
                    </m:r>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𝑧</m:t>
                            </m:r>
                          </m:e>
                          <m:sub>
                            <m:r>
                              <a:rPr lang="en-US" altLang="zh-CN" sz="2400" i="1">
                                <a:latin typeface="Cambria Math" panose="02040503050406030204" pitchFamily="18" charset="0"/>
                              </a:rPr>
                              <m:t>1</m:t>
                            </m:r>
                          </m:sub>
                          <m:sup>
                            <m:r>
                              <a:rPr lang="en-US" altLang="zh-CN" sz="2400" i="1">
                                <a:latin typeface="Cambria Math" panose="02040503050406030204" pitchFamily="18" charset="0"/>
                              </a:rPr>
                              <m:t>1</m:t>
                            </m:r>
                          </m:sup>
                        </m:sSubSup>
                      </m:e>
                    </m:d>
                    <m:r>
                      <a:rPr lang="en-US" altLang="zh-CN" sz="2400" i="1">
                        <a:latin typeface="Cambria Math" panose="02040503050406030204" pitchFamily="18" charset="0"/>
                      </a:rPr>
                      <m:t>=</m:t>
                    </m:r>
                    <m:r>
                      <a:rPr lang="en-US" altLang="zh-CN" sz="2400" i="1">
                        <a:latin typeface="Cambria Math" panose="02040503050406030204" pitchFamily="18" charset="0"/>
                      </a:rPr>
                      <m:t>𝑓</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11</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21</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𝑛</m:t>
                        </m:r>
                        <m:r>
                          <a:rPr lang="en-US" altLang="zh-CN" sz="2400" i="1">
                            <a:latin typeface="Cambria Math" panose="02040503050406030204" pitchFamily="18" charset="0"/>
                          </a:rPr>
                          <m:t>1</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i="1">
                            <a:latin typeface="Cambria Math" panose="02040503050406030204" pitchFamily="18" charset="0"/>
                          </a:rPr>
                          <m:t>1</m:t>
                        </m:r>
                      </m:sub>
                      <m:sup>
                        <m:r>
                          <a:rPr lang="en-US" altLang="zh-CN" sz="2400" i="1">
                            <a:latin typeface="Cambria Math" panose="02040503050406030204" pitchFamily="18" charset="0"/>
                          </a:rPr>
                          <m:t>1</m:t>
                        </m:r>
                      </m:sup>
                    </m:sSubSup>
                    <m:r>
                      <a:rPr lang="en-US" altLang="zh-CN" sz="2400" i="1">
                        <a:latin typeface="Cambria Math" panose="02040503050406030204" pitchFamily="18" charset="0"/>
                      </a:rPr>
                      <m:t>)</m:t>
                    </m:r>
                  </m:oMath>
                </a14:m>
                <a:endParaRPr lang="en-US" altLang="zh-CN" sz="2400" dirty="0"/>
              </a:p>
            </p:txBody>
          </p:sp>
        </mc:Choice>
        <mc:Fallback xmlns="">
          <p:sp>
            <p:nvSpPr>
              <p:cNvPr id="39" name="内容占位符 2">
                <a:extLst>
                  <a:ext uri="{FF2B5EF4-FFF2-40B4-BE49-F238E27FC236}">
                    <a16:creationId xmlns:a16="http://schemas.microsoft.com/office/drawing/2014/main" xmlns:a14="http://schemas.microsoft.com/office/drawing/2010/main" xmlns="" id="{2FA3B530-C7AD-464B-AA66-2F148B180C7F}"/>
                  </a:ext>
                </a:extLst>
              </p:cNvPr>
              <p:cNvSpPr txBox="1">
                <a:spLocks noRot="1" noChangeAspect="1" noMove="1" noResize="1" noEditPoints="1" noAdjustHandles="1" noChangeArrowheads="1" noChangeShapeType="1" noTextEdit="1"/>
              </p:cNvSpPr>
              <p:nvPr/>
            </p:nvSpPr>
            <p:spPr>
              <a:xfrm>
                <a:off x="6364349" y="2537444"/>
                <a:ext cx="5734886" cy="2663777"/>
              </a:xfrm>
              <a:prstGeom prst="rect">
                <a:avLst/>
              </a:prstGeom>
              <a:blipFill rotWithShape="0">
                <a:blip r:embed="rId9"/>
                <a:stretch>
                  <a:fillRect l="-1382" t="-9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 xmlns:a16="http://schemas.microsoft.com/office/drawing/2014/main" id="{6DDAEC57-B63D-4D6B-A139-2648E35BEE02}"/>
                  </a:ext>
                </a:extLst>
              </p:cNvPr>
              <p:cNvSpPr txBox="1"/>
              <p:nvPr/>
            </p:nvSpPr>
            <p:spPr>
              <a:xfrm>
                <a:off x="1744706" y="3352057"/>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38" name="文本框 37">
                <a:extLst>
                  <a:ext uri="{FF2B5EF4-FFF2-40B4-BE49-F238E27FC236}">
                    <a16:creationId xmlns:a16="http://schemas.microsoft.com/office/drawing/2014/main" id="{6DDAEC57-B63D-4D6B-A139-2648E35BEE02}"/>
                  </a:ext>
                </a:extLst>
              </p:cNvPr>
              <p:cNvSpPr txBox="1">
                <a:spLocks noRot="1" noChangeAspect="1" noMove="1" noResize="1" noEditPoints="1" noAdjustHandles="1" noChangeArrowheads="1" noChangeShapeType="1" noTextEdit="1"/>
              </p:cNvSpPr>
              <p:nvPr/>
            </p:nvSpPr>
            <p:spPr>
              <a:xfrm>
                <a:off x="1744706" y="3352057"/>
                <a:ext cx="376514" cy="371961"/>
              </a:xfrm>
              <a:prstGeom prst="rect">
                <a:avLst/>
              </a:prstGeom>
              <a:blipFill>
                <a:blip r:embed="rId11"/>
                <a:stretch>
                  <a:fillRect r="-33871" b="-1639"/>
                </a:stretch>
              </a:blipFill>
            </p:spPr>
            <p:txBody>
              <a:bodyPr/>
              <a:lstStyle/>
              <a:p>
                <a:r>
                  <a:rPr lang="zh-CN" altLang="en-US">
                    <a:noFill/>
                  </a:rPr>
                  <a:t> </a:t>
                </a:r>
              </a:p>
            </p:txBody>
          </p:sp>
        </mc:Fallback>
      </mc:AlternateContent>
      <p:sp>
        <p:nvSpPr>
          <p:cNvPr id="41" name="矩形 40"/>
          <p:cNvSpPr/>
          <p:nvPr/>
        </p:nvSpPr>
        <p:spPr>
          <a:xfrm>
            <a:off x="1496948" y="400051"/>
            <a:ext cx="22530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black"/>
                </a:solidFill>
                <a:latin typeface="微软雅黑" panose="020B0503020204020204" pitchFamily="34" charset="-122"/>
                <a:ea typeface="微软雅黑" panose="020B0503020204020204" pitchFamily="34" charset="-122"/>
              </a:rPr>
              <a:t>参数</a:t>
            </a: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椭圆 41">
            <a:extLst>
              <a:ext uri="{FF2B5EF4-FFF2-40B4-BE49-F238E27FC236}">
                <a16:creationId xmlns="" xmlns:a16="http://schemas.microsoft.com/office/drawing/2014/main" id="{C875B7DC-76A0-4A89-B1BD-A25EE624C62B}"/>
              </a:ext>
            </a:extLst>
          </p:cNvPr>
          <p:cNvSpPr/>
          <p:nvPr/>
        </p:nvSpPr>
        <p:spPr>
          <a:xfrm>
            <a:off x="1285871" y="5673862"/>
            <a:ext cx="523738" cy="560939"/>
          </a:xfrm>
          <a:prstGeom prst="ellips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 xmlns:a16="http://schemas.microsoft.com/office/drawing/2014/main" id="{44EBE1E7-A6D1-4031-8754-6934CFB17AEB}"/>
                  </a:ext>
                </a:extLst>
              </p:cNvPr>
              <p:cNvSpPr txBox="1"/>
              <p:nvPr/>
            </p:nvSpPr>
            <p:spPr>
              <a:xfrm>
                <a:off x="1307651" y="5763828"/>
                <a:ext cx="1098948" cy="371960"/>
              </a:xfrm>
              <a:prstGeom prst="rect">
                <a:avLst/>
              </a:prstGeom>
              <a:noFill/>
            </p:spPr>
            <p:txBody>
              <a:bodyPr wrap="square" rtlCol="0">
                <a:spAutoFit/>
              </a:bodyPr>
              <a:lstStyle/>
              <a:p>
                <a:r>
                  <a:rPr lang="en-US" altLang="zh-CN" dirty="0"/>
                  <a:t>+</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𝑏</m:t>
                        </m:r>
                      </m:e>
                      <m:sub>
                        <m:r>
                          <a:rPr lang="en-US" altLang="zh-CN" i="1">
                            <a:latin typeface="Cambria Math" panose="02040503050406030204" pitchFamily="18" charset="0"/>
                          </a:rPr>
                          <m:t>1</m:t>
                        </m:r>
                      </m:sub>
                      <m:sup>
                        <m:r>
                          <a:rPr lang="en-US" altLang="zh-CN" i="1">
                            <a:latin typeface="Cambria Math" panose="02040503050406030204" pitchFamily="18" charset="0"/>
                          </a:rPr>
                          <m:t>1</m:t>
                        </m:r>
                      </m:sup>
                    </m:sSubSup>
                  </m:oMath>
                </a14:m>
                <a:endParaRPr lang="zh-CN" altLang="en-US" dirty="0"/>
              </a:p>
            </p:txBody>
          </p:sp>
        </mc:Choice>
        <mc:Fallback xmlns="">
          <p:sp>
            <p:nvSpPr>
              <p:cNvPr id="43" name="文本框 42">
                <a:extLst>
                  <a:ext uri="{FF2B5EF4-FFF2-40B4-BE49-F238E27FC236}">
                    <a16:creationId xmlns:a16="http://schemas.microsoft.com/office/drawing/2014/main" id="{44EBE1E7-A6D1-4031-8754-6934CFB17AEB}"/>
                  </a:ext>
                </a:extLst>
              </p:cNvPr>
              <p:cNvSpPr txBox="1">
                <a:spLocks noRot="1" noChangeAspect="1" noMove="1" noResize="1" noEditPoints="1" noAdjustHandles="1" noChangeArrowheads="1" noChangeShapeType="1" noTextEdit="1"/>
              </p:cNvSpPr>
              <p:nvPr/>
            </p:nvSpPr>
            <p:spPr>
              <a:xfrm>
                <a:off x="1307651" y="5763828"/>
                <a:ext cx="1098948" cy="371960"/>
              </a:xfrm>
              <a:prstGeom prst="rect">
                <a:avLst/>
              </a:prstGeom>
              <a:blipFill>
                <a:blip r:embed="rId13"/>
                <a:stretch>
                  <a:fillRect l="-5000" t="-8197" b="-26230"/>
                </a:stretch>
              </a:blipFill>
            </p:spPr>
            <p:txBody>
              <a:bodyPr/>
              <a:lstStyle/>
              <a:p>
                <a:r>
                  <a:rPr lang="zh-CN" altLang="en-US">
                    <a:noFill/>
                  </a:rPr>
                  <a:t> </a:t>
                </a:r>
              </a:p>
            </p:txBody>
          </p:sp>
        </mc:Fallback>
      </mc:AlternateContent>
      <p:sp>
        <p:nvSpPr>
          <p:cNvPr id="44" name="矩形 43"/>
          <p:cNvSpPr/>
          <p:nvPr/>
        </p:nvSpPr>
        <p:spPr>
          <a:xfrm>
            <a:off x="1273261" y="1325190"/>
            <a:ext cx="3518889"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b="1" dirty="0" smtClean="0">
                <a:solidFill>
                  <a:srgbClr val="00B0F0"/>
                </a:solidFill>
                <a:latin typeface="微软雅黑" panose="020B0503020204020204" pitchFamily="34" charset="-122"/>
                <a:ea typeface="微软雅黑" panose="020B0503020204020204" pitchFamily="34" charset="-122"/>
              </a:rPr>
              <a:t>信号正向传播</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5046283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grpSp>
        <p:nvGrpSpPr>
          <p:cNvPr id="4" name="组合 3"/>
          <p:cNvGrpSpPr/>
          <p:nvPr/>
        </p:nvGrpSpPr>
        <p:grpSpPr>
          <a:xfrm>
            <a:off x="1249914" y="2537444"/>
            <a:ext cx="4662308" cy="3697357"/>
            <a:chOff x="3037205" y="2436905"/>
            <a:chExt cx="3734811" cy="2854037"/>
          </a:xfrm>
        </p:grpSpPr>
        <p:sp>
          <p:nvSpPr>
            <p:cNvPr id="6" name="椭圆 5">
              <a:extLst>
                <a:ext uri="{FF2B5EF4-FFF2-40B4-BE49-F238E27FC236}">
                  <a16:creationId xmlns="" xmlns:a16="http://schemas.microsoft.com/office/drawing/2014/main" id="{B25873A8-F6D0-41C8-A451-BC755BE4B307}"/>
                </a:ext>
              </a:extLst>
            </p:cNvPr>
            <p:cNvSpPr/>
            <p:nvPr/>
          </p:nvSpPr>
          <p:spPr>
            <a:xfrm>
              <a:off x="3060631" y="2577709"/>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 xmlns:a16="http://schemas.microsoft.com/office/drawing/2014/main" id="{7917D3EB-E046-40C6-B0F3-55DF07DA0E9F}"/>
                </a:ext>
              </a:extLst>
            </p:cNvPr>
            <p:cNvSpPr/>
            <p:nvPr/>
          </p:nvSpPr>
          <p:spPr>
            <a:xfrm>
              <a:off x="3066009" y="3353709"/>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 xmlns:a16="http://schemas.microsoft.com/office/drawing/2014/main" id="{5CC0A969-4EA8-4115-9F59-7D8D6C7603D4}"/>
                </a:ext>
              </a:extLst>
            </p:cNvPr>
            <p:cNvSpPr/>
            <p:nvPr/>
          </p:nvSpPr>
          <p:spPr>
            <a:xfrm>
              <a:off x="3060631" y="4129709"/>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 xmlns:a16="http://schemas.microsoft.com/office/drawing/2014/main" id="{EEBD8B12-9BE6-4863-9072-8E1AF64DB39F}"/>
                </a:ext>
              </a:extLst>
            </p:cNvPr>
            <p:cNvSpPr/>
            <p:nvPr/>
          </p:nvSpPr>
          <p:spPr>
            <a:xfrm>
              <a:off x="4224250" y="2577709"/>
              <a:ext cx="419548" cy="432996"/>
            </a:xfrm>
            <a:prstGeom prst="ellipse">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 xmlns:a16="http://schemas.microsoft.com/office/drawing/2014/main" id="{F06364C1-48F2-455A-8BCD-2D4983752A52}"/>
                </a:ext>
              </a:extLst>
            </p:cNvPr>
            <p:cNvSpPr/>
            <p:nvPr/>
          </p:nvSpPr>
          <p:spPr>
            <a:xfrm>
              <a:off x="4229628" y="3353709"/>
              <a:ext cx="419548" cy="4329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 xmlns:a16="http://schemas.microsoft.com/office/drawing/2014/main" id="{9BBC7EA7-CBA0-4BBA-886B-3265F3021796}"/>
                </a:ext>
              </a:extLst>
            </p:cNvPr>
            <p:cNvSpPr/>
            <p:nvPr/>
          </p:nvSpPr>
          <p:spPr>
            <a:xfrm>
              <a:off x="4224250" y="4129709"/>
              <a:ext cx="419548" cy="4329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 xmlns:a16="http://schemas.microsoft.com/office/drawing/2014/main" id="{3250E110-B15A-4043-9BDC-CEFD94C6FF55}"/>
                </a:ext>
              </a:extLst>
            </p:cNvPr>
            <p:cNvSpPr/>
            <p:nvPr/>
          </p:nvSpPr>
          <p:spPr>
            <a:xfrm>
              <a:off x="5585092" y="3353709"/>
              <a:ext cx="419548" cy="432996"/>
            </a:xfrm>
            <a:prstGeom prst="ellipse">
              <a:avLst/>
            </a:prstGeom>
            <a:solidFill>
              <a:srgbClr val="AACE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 xmlns:a16="http://schemas.microsoft.com/office/drawing/2014/main" id="{6BD3D348-241E-4544-B4FF-19D238C8F340}"/>
                </a:ext>
              </a:extLst>
            </p:cNvPr>
            <p:cNvCxnSpPr>
              <a:stCxn id="6" idx="6"/>
              <a:endCxn id="10" idx="2"/>
            </p:cNvCxnSpPr>
            <p:nvPr/>
          </p:nvCxnSpPr>
          <p:spPr>
            <a:xfrm>
              <a:off x="3480179" y="2794207"/>
              <a:ext cx="749449" cy="77600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 xmlns:a16="http://schemas.microsoft.com/office/drawing/2014/main" id="{6660EDB0-C9A4-4A5D-8E44-1DC3EE9EBE5C}"/>
                </a:ext>
              </a:extLst>
            </p:cNvPr>
            <p:cNvCxnSpPr>
              <a:cxnSpLocks/>
              <a:stCxn id="7" idx="6"/>
              <a:endCxn id="10" idx="2"/>
            </p:cNvCxnSpPr>
            <p:nvPr/>
          </p:nvCxnSpPr>
          <p:spPr>
            <a:xfrm>
              <a:off x="3485557" y="3570207"/>
              <a:ext cx="744071" cy="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 xmlns:a16="http://schemas.microsoft.com/office/drawing/2014/main" id="{163FF599-A707-43A5-BB01-2D1AE2EE3D45}"/>
                </a:ext>
              </a:extLst>
            </p:cNvPr>
            <p:cNvCxnSpPr>
              <a:cxnSpLocks/>
              <a:stCxn id="8" idx="6"/>
              <a:endCxn id="10" idx="2"/>
            </p:cNvCxnSpPr>
            <p:nvPr/>
          </p:nvCxnSpPr>
          <p:spPr>
            <a:xfrm flipV="1">
              <a:off x="3480179" y="3570207"/>
              <a:ext cx="749449" cy="77600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 xmlns:a16="http://schemas.microsoft.com/office/drawing/2014/main" id="{CE755793-E9F4-4ECF-B9F5-F25910A01B03}"/>
                </a:ext>
              </a:extLst>
            </p:cNvPr>
            <p:cNvCxnSpPr>
              <a:stCxn id="9" idx="6"/>
              <a:endCxn id="12" idx="2"/>
            </p:cNvCxnSpPr>
            <p:nvPr/>
          </p:nvCxnSpPr>
          <p:spPr>
            <a:xfrm>
              <a:off x="4643798" y="2794207"/>
              <a:ext cx="941294"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 xmlns:a16="http://schemas.microsoft.com/office/drawing/2014/main" id="{D2F3A8F9-5CDB-4ABC-86D9-8B0B485791C5}"/>
                </a:ext>
              </a:extLst>
            </p:cNvPr>
            <p:cNvCxnSpPr>
              <a:cxnSpLocks/>
              <a:stCxn id="11" idx="6"/>
              <a:endCxn id="12" idx="2"/>
            </p:cNvCxnSpPr>
            <p:nvPr/>
          </p:nvCxnSpPr>
          <p:spPr>
            <a:xfrm flipV="1">
              <a:off x="4643798" y="3570207"/>
              <a:ext cx="941294" cy="7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 xmlns:a16="http://schemas.microsoft.com/office/drawing/2014/main" id="{CE224702-68F1-4207-BB6E-78EEAA3EB01A}"/>
                </a:ext>
              </a:extLst>
            </p:cNvPr>
            <p:cNvCxnSpPr>
              <a:cxnSpLocks/>
              <a:stCxn id="10" idx="6"/>
              <a:endCxn id="12" idx="2"/>
            </p:cNvCxnSpPr>
            <p:nvPr/>
          </p:nvCxnSpPr>
          <p:spPr>
            <a:xfrm>
              <a:off x="4649176" y="3570207"/>
              <a:ext cx="935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 xmlns:a16="http://schemas.microsoft.com/office/drawing/2014/main" id="{C2BF383D-C0D7-46DE-9896-624CC0A4AADF}"/>
                </a:ext>
              </a:extLst>
            </p:cNvPr>
            <p:cNvCxnSpPr>
              <a:cxnSpLocks/>
              <a:stCxn id="12" idx="6"/>
            </p:cNvCxnSpPr>
            <p:nvPr/>
          </p:nvCxnSpPr>
          <p:spPr>
            <a:xfrm>
              <a:off x="6004640" y="3570207"/>
              <a:ext cx="767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 xmlns:a16="http://schemas.microsoft.com/office/drawing/2014/main" id="{BE55E76B-7A56-48CF-88E7-21FD730AE79D}"/>
                    </a:ext>
                  </a:extLst>
                </p:cNvPr>
                <p:cNvSpPr txBox="1"/>
                <p:nvPr/>
              </p:nvSpPr>
              <p:spPr>
                <a:xfrm>
                  <a:off x="3899727" y="2436905"/>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21" name="文本框 20">
                  <a:extLst>
                    <a:ext uri="{FF2B5EF4-FFF2-40B4-BE49-F238E27FC236}">
                      <a16:creationId xmlns:a16="http://schemas.microsoft.com/office/drawing/2014/main" id="{BE55E76B-7A56-48CF-88E7-21FD730AE79D}"/>
                    </a:ext>
                  </a:extLst>
                </p:cNvPr>
                <p:cNvSpPr txBox="1">
                  <a:spLocks noRot="1" noChangeAspect="1" noMove="1" noResize="1" noEditPoints="1" noAdjustHandles="1" noChangeArrowheads="1" noChangeShapeType="1" noTextEdit="1"/>
                </p:cNvSpPr>
                <p:nvPr/>
              </p:nvSpPr>
              <p:spPr>
                <a:xfrm>
                  <a:off x="3899727" y="2436905"/>
                  <a:ext cx="376514" cy="371961"/>
                </a:xfrm>
                <a:prstGeom prst="rect">
                  <a:avLst/>
                </a:prstGeom>
                <a:blipFill>
                  <a:blip r:embed="rId3"/>
                  <a:stretch>
                    <a:fillRect/>
                  </a:stretch>
                </a:blipFill>
              </p:spPr>
              <p:txBody>
                <a:bodyPr/>
                <a:lstStyle/>
                <a:p>
                  <a:r>
                    <a:rPr lang="zh-CN" altLang="en-US">
                      <a:noFill/>
                    </a:rPr>
                    <a:t> </a:t>
                  </a:r>
                </a:p>
              </p:txBody>
            </p:sp>
          </mc:Fallback>
        </mc:AlternateContent>
        <p:cxnSp>
          <p:nvCxnSpPr>
            <p:cNvPr id="22" name="直接箭头连接符 21">
              <a:extLst>
                <a:ext uri="{FF2B5EF4-FFF2-40B4-BE49-F238E27FC236}">
                  <a16:creationId xmlns="" xmlns:a16="http://schemas.microsoft.com/office/drawing/2014/main" id="{AF9C51E8-88A1-493A-B1AA-767791232F63}"/>
                </a:ext>
              </a:extLst>
            </p:cNvPr>
            <p:cNvCxnSpPr>
              <a:cxnSpLocks/>
              <a:endCxn id="9" idx="2"/>
            </p:cNvCxnSpPr>
            <p:nvPr/>
          </p:nvCxnSpPr>
          <p:spPr>
            <a:xfrm flipV="1">
              <a:off x="3480179" y="2794207"/>
              <a:ext cx="744071" cy="77600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 xmlns:a16="http://schemas.microsoft.com/office/drawing/2014/main" id="{725048D3-A5D6-408A-99D8-F3457D420C08}"/>
                </a:ext>
              </a:extLst>
            </p:cNvPr>
            <p:cNvCxnSpPr>
              <a:cxnSpLocks/>
              <a:endCxn id="11" idx="2"/>
            </p:cNvCxnSpPr>
            <p:nvPr/>
          </p:nvCxnSpPr>
          <p:spPr>
            <a:xfrm>
              <a:off x="3456753" y="3570207"/>
              <a:ext cx="767497" cy="776000"/>
            </a:xfrm>
            <a:prstGeom prst="straightConnector1">
              <a:avLst/>
            </a:prstGeom>
            <a:ln w="34925">
              <a:solidFill>
                <a:srgbClr val="CF3C3C"/>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 xmlns:a16="http://schemas.microsoft.com/office/drawing/2014/main" id="{66A0EC5A-983B-4E9B-A3BE-2EFE09D9EA2D}"/>
                </a:ext>
              </a:extLst>
            </p:cNvPr>
            <p:cNvCxnSpPr>
              <a:cxnSpLocks/>
              <a:stCxn id="8" idx="6"/>
              <a:endCxn id="11" idx="2"/>
            </p:cNvCxnSpPr>
            <p:nvPr/>
          </p:nvCxnSpPr>
          <p:spPr>
            <a:xfrm>
              <a:off x="3480179" y="4346207"/>
              <a:ext cx="744071" cy="0"/>
            </a:xfrm>
            <a:prstGeom prst="straightConnector1">
              <a:avLst/>
            </a:prstGeom>
            <a:ln w="34925">
              <a:solidFill>
                <a:srgbClr val="CF3C3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 xmlns:a16="http://schemas.microsoft.com/office/drawing/2014/main" id="{2C7286C3-257E-44A9-B9E0-6A000A308750}"/>
                </a:ext>
              </a:extLst>
            </p:cNvPr>
            <p:cNvCxnSpPr>
              <a:cxnSpLocks/>
              <a:stCxn id="8" idx="6"/>
            </p:cNvCxnSpPr>
            <p:nvPr/>
          </p:nvCxnSpPr>
          <p:spPr>
            <a:xfrm flipV="1">
              <a:off x="3480179" y="2794207"/>
              <a:ext cx="744071" cy="155200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 xmlns:a16="http://schemas.microsoft.com/office/drawing/2014/main" id="{6AF97770-FA97-4136-B1C0-9BCDCC3788C4}"/>
                </a:ext>
              </a:extLst>
            </p:cNvPr>
            <p:cNvCxnSpPr>
              <a:cxnSpLocks/>
            </p:cNvCxnSpPr>
            <p:nvPr/>
          </p:nvCxnSpPr>
          <p:spPr>
            <a:xfrm>
              <a:off x="3480179" y="2794207"/>
              <a:ext cx="744071"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 xmlns:a16="http://schemas.microsoft.com/office/drawing/2014/main" id="{2A924528-4372-4274-80CA-9788C999E47F}"/>
                </a:ext>
              </a:extLst>
            </p:cNvPr>
            <p:cNvCxnSpPr>
              <a:cxnSpLocks/>
              <a:endCxn id="11" idx="2"/>
            </p:cNvCxnSpPr>
            <p:nvPr/>
          </p:nvCxnSpPr>
          <p:spPr>
            <a:xfrm>
              <a:off x="3480179" y="2794207"/>
              <a:ext cx="744071" cy="1552000"/>
            </a:xfrm>
            <a:prstGeom prst="straightConnector1">
              <a:avLst/>
            </a:prstGeom>
            <a:ln w="34925">
              <a:solidFill>
                <a:srgbClr val="CF3C3C"/>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 xmlns:a16="http://schemas.microsoft.com/office/drawing/2014/main" id="{E6E292A0-7876-47C5-9C29-C88214455218}"/>
                    </a:ext>
                  </a:extLst>
                </p:cNvPr>
                <p:cNvSpPr txBox="1"/>
                <p:nvPr/>
              </p:nvSpPr>
              <p:spPr>
                <a:xfrm>
                  <a:off x="3098287" y="2596582"/>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oMath>
                    </m:oMathPara>
                  </a14:m>
                  <a:endParaRPr lang="zh-CN" altLang="en-US" dirty="0"/>
                </a:p>
              </p:txBody>
            </p:sp>
          </mc:Choice>
          <mc:Fallback xmlns="">
            <p:sp>
              <p:nvSpPr>
                <p:cNvPr id="28" name="文本框 27">
                  <a:extLst>
                    <a:ext uri="{FF2B5EF4-FFF2-40B4-BE49-F238E27FC236}">
                      <a16:creationId xmlns:a16="http://schemas.microsoft.com/office/drawing/2014/main" id="{E6E292A0-7876-47C5-9C29-C88214455218}"/>
                    </a:ext>
                  </a:extLst>
                </p:cNvPr>
                <p:cNvSpPr txBox="1">
                  <a:spLocks noRot="1" noChangeAspect="1" noMove="1" noResize="1" noEditPoints="1" noAdjustHandles="1" noChangeArrowheads="1" noChangeShapeType="1" noTextEdit="1"/>
                </p:cNvSpPr>
                <p:nvPr/>
              </p:nvSpPr>
              <p:spPr>
                <a:xfrm>
                  <a:off x="3098287" y="2596582"/>
                  <a:ext cx="37651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 xmlns:a16="http://schemas.microsoft.com/office/drawing/2014/main" id="{6A5977FA-D6A7-4C86-97E0-44030428332F}"/>
                    </a:ext>
                  </a:extLst>
                </p:cNvPr>
                <p:cNvSpPr txBox="1"/>
                <p:nvPr/>
              </p:nvSpPr>
              <p:spPr>
                <a:xfrm>
                  <a:off x="3087526" y="3369610"/>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9" name="文本框 28">
                  <a:extLst>
                    <a:ext uri="{FF2B5EF4-FFF2-40B4-BE49-F238E27FC236}">
                      <a16:creationId xmlns:a16="http://schemas.microsoft.com/office/drawing/2014/main" id="{6A5977FA-D6A7-4C86-97E0-44030428332F}"/>
                    </a:ext>
                  </a:extLst>
                </p:cNvPr>
                <p:cNvSpPr txBox="1">
                  <a:spLocks noRot="1" noChangeAspect="1" noMove="1" noResize="1" noEditPoints="1" noAdjustHandles="1" noChangeArrowheads="1" noChangeShapeType="1" noTextEdit="1"/>
                </p:cNvSpPr>
                <p:nvPr/>
              </p:nvSpPr>
              <p:spPr>
                <a:xfrm>
                  <a:off x="3087526" y="3369610"/>
                  <a:ext cx="376514"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 xmlns:a16="http://schemas.microsoft.com/office/drawing/2014/main" id="{C46B676E-E7C1-4A20-A461-A0124BB49B88}"/>
                    </a:ext>
                  </a:extLst>
                </p:cNvPr>
                <p:cNvSpPr txBox="1"/>
                <p:nvPr/>
              </p:nvSpPr>
              <p:spPr>
                <a:xfrm>
                  <a:off x="3080360" y="4129709"/>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30" name="文本框 29">
                  <a:extLst>
                    <a:ext uri="{FF2B5EF4-FFF2-40B4-BE49-F238E27FC236}">
                      <a16:creationId xmlns:a16="http://schemas.microsoft.com/office/drawing/2014/main" id="{C46B676E-E7C1-4A20-A461-A0124BB49B88}"/>
                    </a:ext>
                  </a:extLst>
                </p:cNvPr>
                <p:cNvSpPr txBox="1">
                  <a:spLocks noRot="1" noChangeAspect="1" noMove="1" noResize="1" noEditPoints="1" noAdjustHandles="1" noChangeArrowheads="1" noChangeShapeType="1" noTextEdit="1"/>
                </p:cNvSpPr>
                <p:nvPr/>
              </p:nvSpPr>
              <p:spPr>
                <a:xfrm>
                  <a:off x="3080360" y="4129709"/>
                  <a:ext cx="376514" cy="369332"/>
                </a:xfrm>
                <a:prstGeom prst="rect">
                  <a:avLst/>
                </a:prstGeom>
                <a:blipFill>
                  <a:blip r:embed="rId6"/>
                  <a:stretch>
                    <a:fillRect/>
                  </a:stretch>
                </a:blipFill>
              </p:spPr>
              <p:txBody>
                <a:bodyPr/>
                <a:lstStyle/>
                <a:p>
                  <a:r>
                    <a:rPr lang="zh-CN" altLang="en-US">
                      <a:noFill/>
                    </a:rPr>
                    <a:t> </a:t>
                  </a:r>
                </a:p>
              </p:txBody>
            </p:sp>
          </mc:Fallback>
        </mc:AlternateContent>
        <p:sp>
          <p:nvSpPr>
            <p:cNvPr id="31" name="椭圆 30">
              <a:extLst>
                <a:ext uri="{FF2B5EF4-FFF2-40B4-BE49-F238E27FC236}">
                  <a16:creationId xmlns="" xmlns:a16="http://schemas.microsoft.com/office/drawing/2014/main" id="{C875B7DC-76A0-4A89-B1BD-A25EE624C62B}"/>
                </a:ext>
              </a:extLst>
            </p:cNvPr>
            <p:cNvSpPr/>
            <p:nvPr/>
          </p:nvSpPr>
          <p:spPr>
            <a:xfrm>
              <a:off x="3066009" y="4857946"/>
              <a:ext cx="419548" cy="432996"/>
            </a:xfrm>
            <a:prstGeom prst="ellips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2" name="文本框 31">
                  <a:extLst>
                    <a:ext uri="{FF2B5EF4-FFF2-40B4-BE49-F238E27FC236}">
                      <a16:creationId xmlns="" xmlns:a16="http://schemas.microsoft.com/office/drawing/2014/main" id="{44EBE1E7-A6D1-4031-8754-6934CFB17AEB}"/>
                    </a:ext>
                  </a:extLst>
                </p:cNvPr>
                <p:cNvSpPr txBox="1"/>
                <p:nvPr/>
              </p:nvSpPr>
              <p:spPr>
                <a:xfrm>
                  <a:off x="3083456" y="4927392"/>
                  <a:ext cx="880329" cy="287121"/>
                </a:xfrm>
                <a:prstGeom prst="rect">
                  <a:avLst/>
                </a:prstGeom>
                <a:noFill/>
              </p:spPr>
              <p:txBody>
                <a:bodyPr wrap="square" rtlCol="0">
                  <a:spAutoFit/>
                </a:bodyPr>
                <a:lstStyle/>
                <a:p>
                  <a:r>
                    <a:rPr lang="en-US" altLang="zh-CN" dirty="0"/>
                    <a:t>+</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𝑏</m:t>
                          </m:r>
                        </m:e>
                        <m:sub>
                          <m:r>
                            <a:rPr lang="en-US" altLang="zh-CN" i="1">
                              <a:latin typeface="Cambria Math" panose="02040503050406030204" pitchFamily="18" charset="0"/>
                            </a:rPr>
                            <m:t>1</m:t>
                          </m:r>
                        </m:sub>
                        <m:sup>
                          <m:r>
                            <a:rPr lang="en-US" altLang="zh-CN" i="1">
                              <a:latin typeface="Cambria Math" panose="02040503050406030204" pitchFamily="18" charset="0"/>
                            </a:rPr>
                            <m:t>1</m:t>
                          </m:r>
                        </m:sup>
                      </m:sSubSup>
                    </m:oMath>
                  </a14:m>
                  <a:endParaRPr lang="zh-CN" altLang="en-US" dirty="0"/>
                </a:p>
              </p:txBody>
            </p:sp>
          </mc:Choice>
          <mc:Fallback xmlns="">
            <p:sp>
              <p:nvSpPr>
                <p:cNvPr id="32" name="文本框 31">
                  <a:extLst>
                    <a:ext uri="{FF2B5EF4-FFF2-40B4-BE49-F238E27FC236}">
                      <a16:creationId xmlns:a16="http://schemas.microsoft.com/office/drawing/2014/main" id="{44EBE1E7-A6D1-4031-8754-6934CFB17AEB}"/>
                    </a:ext>
                  </a:extLst>
                </p:cNvPr>
                <p:cNvSpPr txBox="1">
                  <a:spLocks noRot="1" noChangeAspect="1" noMove="1" noResize="1" noEditPoints="1" noAdjustHandles="1" noChangeArrowheads="1" noChangeShapeType="1" noTextEdit="1"/>
                </p:cNvSpPr>
                <p:nvPr/>
              </p:nvSpPr>
              <p:spPr>
                <a:xfrm>
                  <a:off x="3083456" y="4927392"/>
                  <a:ext cx="880329" cy="287121"/>
                </a:xfrm>
                <a:prstGeom prst="rect">
                  <a:avLst/>
                </a:prstGeom>
                <a:blipFill>
                  <a:blip r:embed="rId7"/>
                  <a:stretch>
                    <a:fillRect l="-5000" t="-8197"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 xmlns:a16="http://schemas.microsoft.com/office/drawing/2014/main" id="{572A6663-0D38-4A57-8B2A-58767EB06D45}"/>
                    </a:ext>
                  </a:extLst>
                </p:cNvPr>
                <p:cNvSpPr txBox="1"/>
                <p:nvPr/>
              </p:nvSpPr>
              <p:spPr>
                <a:xfrm>
                  <a:off x="4603459" y="2436981"/>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33" name="文本框 32">
                  <a:extLst>
                    <a:ext uri="{FF2B5EF4-FFF2-40B4-BE49-F238E27FC236}">
                      <a16:creationId xmlns:a16="http://schemas.microsoft.com/office/drawing/2014/main" id="{572A6663-0D38-4A57-8B2A-58767EB06D45}"/>
                    </a:ext>
                  </a:extLst>
                </p:cNvPr>
                <p:cNvSpPr txBox="1">
                  <a:spLocks noRot="1" noChangeAspect="1" noMove="1" noResize="1" noEditPoints="1" noAdjustHandles="1" noChangeArrowheads="1" noChangeShapeType="1" noTextEdit="1"/>
                </p:cNvSpPr>
                <p:nvPr/>
              </p:nvSpPr>
              <p:spPr>
                <a:xfrm>
                  <a:off x="4603459" y="2436981"/>
                  <a:ext cx="376514" cy="37196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 xmlns:a16="http://schemas.microsoft.com/office/drawing/2014/main" id="{B3133D3F-5834-4AA1-930E-E4FB7BD7770D}"/>
                    </a:ext>
                  </a:extLst>
                </p:cNvPr>
                <p:cNvSpPr txBox="1"/>
                <p:nvPr/>
              </p:nvSpPr>
              <p:spPr>
                <a:xfrm>
                  <a:off x="3527692" y="2456695"/>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34" name="文本框 33">
                  <a:extLst>
                    <a:ext uri="{FF2B5EF4-FFF2-40B4-BE49-F238E27FC236}">
                      <a16:creationId xmlns:a16="http://schemas.microsoft.com/office/drawing/2014/main" id="{B3133D3F-5834-4AA1-930E-E4FB7BD7770D}"/>
                    </a:ext>
                  </a:extLst>
                </p:cNvPr>
                <p:cNvSpPr txBox="1">
                  <a:spLocks noRot="1" noChangeAspect="1" noMove="1" noResize="1" noEditPoints="1" noAdjustHandles="1" noChangeArrowheads="1" noChangeShapeType="1" noTextEdit="1"/>
                </p:cNvSpPr>
                <p:nvPr/>
              </p:nvSpPr>
              <p:spPr>
                <a:xfrm>
                  <a:off x="3527692" y="2456695"/>
                  <a:ext cx="376514" cy="371961"/>
                </a:xfrm>
                <a:prstGeom prst="rect">
                  <a:avLst/>
                </a:prstGeom>
                <a:blipFill>
                  <a:blip r:embed="rId9"/>
                  <a:stretch>
                    <a:fillRect r="-5128"/>
                  </a:stretch>
                </a:blipFill>
              </p:spPr>
              <p:txBody>
                <a:bodyPr/>
                <a:lstStyle/>
                <a:p>
                  <a:r>
                    <a:rPr lang="zh-CN" altLang="en-US">
                      <a:noFill/>
                    </a:rPr>
                    <a:t> </a:t>
                  </a:r>
                </a:p>
              </p:txBody>
            </p:sp>
          </mc:Fallback>
        </mc:AlternateContent>
        <p:sp>
          <p:nvSpPr>
            <p:cNvPr id="35" name="文本框 34">
              <a:extLst>
                <a:ext uri="{FF2B5EF4-FFF2-40B4-BE49-F238E27FC236}">
                  <a16:creationId xmlns="" xmlns:a16="http://schemas.microsoft.com/office/drawing/2014/main" id="{8CE757CE-6F88-45F5-9260-6DA1AC2DB279}"/>
                </a:ext>
              </a:extLst>
            </p:cNvPr>
            <p:cNvSpPr txBox="1"/>
            <p:nvPr/>
          </p:nvSpPr>
          <p:spPr>
            <a:xfrm>
              <a:off x="3037205" y="3855360"/>
              <a:ext cx="461665" cy="311142"/>
            </a:xfrm>
            <a:prstGeom prst="rect">
              <a:avLst/>
            </a:prstGeom>
            <a:noFill/>
          </p:spPr>
          <p:txBody>
            <a:bodyPr vert="eaVert" wrap="square" rtlCol="0">
              <a:spAutoFit/>
            </a:bodyPr>
            <a:lstStyle/>
            <a:p>
              <a:r>
                <a:rPr lang="en-US" altLang="zh-CN" dirty="0"/>
                <a:t>…</a:t>
              </a:r>
              <a:endParaRPr lang="zh-CN" altLang="en-US" dirty="0"/>
            </a:p>
          </p:txBody>
        </p:sp>
      </p:grpSp>
      <mc:AlternateContent xmlns:mc="http://schemas.openxmlformats.org/markup-compatibility/2006" xmlns:a14="http://schemas.microsoft.com/office/drawing/2010/main">
        <mc:Choice Requires="a14">
          <p:sp>
            <p:nvSpPr>
              <p:cNvPr id="36" name="文本框 35"/>
              <p:cNvSpPr txBox="1"/>
              <p:nvPr/>
            </p:nvSpPr>
            <p:spPr>
              <a:xfrm>
                <a:off x="1249914" y="1913931"/>
                <a:ext cx="8528293" cy="491417"/>
              </a:xfrm>
              <a:prstGeom prst="rect">
                <a:avLst/>
              </a:prstGeom>
              <a:noFill/>
            </p:spPr>
            <p:txBody>
              <a:bodyPr wrap="square" rtlCol="0">
                <a:spAutoFit/>
              </a:bodyPr>
              <a:lstStyle/>
              <a:p>
                <a:pPr marL="342900" lvl="0" indent="-342900">
                  <a:lnSpc>
                    <a:spcPct val="125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假定第</a:t>
                </a:r>
                <a14:m>
                  <m:oMath xmlns:m="http://schemas.openxmlformats.org/officeDocument/2006/math">
                    <m:r>
                      <a:rPr lang="en-US" altLang="zh-CN" sz="2000" dirty="0">
                        <a:latin typeface="Cambria Math" panose="02040503050406030204" pitchFamily="18" charset="0"/>
                        <a:ea typeface="微软雅黑" panose="020B0503020204020204" pitchFamily="34" charset="-122"/>
                      </a:rPr>
                      <m:t>𝑙</m:t>
                    </m:r>
                  </m:oMath>
                </a14:m>
                <a:r>
                  <a:rPr lang="zh-CN" altLang="en-US" sz="2000" dirty="0">
                    <a:latin typeface="微软雅黑" panose="020B0503020204020204" pitchFamily="34" charset="-122"/>
                    <a:ea typeface="微软雅黑" panose="020B0503020204020204" pitchFamily="34" charset="-122"/>
                  </a:rPr>
                  <a:t>层神经元状态为</a:t>
                </a:r>
                <a14:m>
                  <m:oMath xmlns:m="http://schemas.openxmlformats.org/officeDocument/2006/math">
                    <m:sSup>
                      <m:sSupPr>
                        <m:ctrlPr>
                          <a:rPr lang="en-US" altLang="zh-CN" sz="2000" i="1">
                            <a:latin typeface="Cambria Math" panose="02040503050406030204" pitchFamily="18" charset="0"/>
                            <a:ea typeface="微软雅黑" panose="020B0503020204020204" pitchFamily="34" charset="-122"/>
                          </a:rPr>
                        </m:ctrlPr>
                      </m:sSupPr>
                      <m:e>
                        <m:r>
                          <a:rPr lang="en-US" altLang="zh-CN" sz="2000">
                            <a:latin typeface="Cambria Math" panose="02040503050406030204" pitchFamily="18" charset="0"/>
                            <a:ea typeface="微软雅黑" panose="020B0503020204020204" pitchFamily="34" charset="-122"/>
                          </a:rPr>
                          <m:t>𝑧</m:t>
                        </m:r>
                      </m:e>
                      <m:sup>
                        <m:r>
                          <a:rPr lang="en-US" altLang="zh-CN" sz="2000">
                            <a:latin typeface="Cambria Math" panose="02040503050406030204" pitchFamily="18" charset="0"/>
                            <a:ea typeface="微软雅黑" panose="020B0503020204020204" pitchFamily="34" charset="-122"/>
                          </a:rPr>
                          <m:t>𝑙</m:t>
                        </m:r>
                      </m:sup>
                    </m:sSup>
                  </m:oMath>
                </a14:m>
                <a:r>
                  <a:rPr lang="zh-CN" altLang="en-US" sz="2000" dirty="0">
                    <a:latin typeface="微软雅黑" panose="020B0503020204020204" pitchFamily="34" charset="-122"/>
                    <a:ea typeface="微软雅黑" panose="020B0503020204020204" pitchFamily="34" charset="-122"/>
                  </a:rPr>
                  <a:t>，经</a:t>
                </a:r>
                <a14:m>
                  <m:oMath xmlns:m="http://schemas.openxmlformats.org/officeDocument/2006/math">
                    <m:r>
                      <a:rPr lang="zh-CN" altLang="en-US" sz="2000" dirty="0">
                        <a:latin typeface="Cambria Math" panose="02040503050406030204" pitchFamily="18" charset="0"/>
                        <a:ea typeface="微软雅黑" panose="020B0503020204020204" pitchFamily="34" charset="-122"/>
                      </a:rPr>
                      <m:t>激活函数后的输出值为</m:t>
                    </m:r>
                    <m:sSup>
                      <m:sSupPr>
                        <m:ctrlPr>
                          <a:rPr lang="en-US" altLang="zh-CN" sz="2000" i="1">
                            <a:latin typeface="Cambria Math" panose="02040503050406030204" pitchFamily="18" charset="0"/>
                            <a:ea typeface="微软雅黑" panose="020B0503020204020204" pitchFamily="34" charset="-122"/>
                          </a:rPr>
                        </m:ctrlPr>
                      </m:sSupPr>
                      <m:e>
                        <m:r>
                          <m:rPr>
                            <m:sty m:val="p"/>
                          </m:rPr>
                          <a:rPr lang="en-US" altLang="zh-CN" sz="2000">
                            <a:latin typeface="Cambria Math" panose="02040503050406030204" pitchFamily="18" charset="0"/>
                            <a:ea typeface="微软雅黑" panose="020B0503020204020204" pitchFamily="34" charset="-122"/>
                          </a:rPr>
                          <m:t>y</m:t>
                        </m:r>
                      </m:e>
                      <m:sup>
                        <m:r>
                          <a:rPr lang="en-US" altLang="zh-CN" sz="2000">
                            <a:latin typeface="Cambria Math" panose="02040503050406030204" pitchFamily="18" charset="0"/>
                            <a:ea typeface="微软雅黑" panose="020B0503020204020204" pitchFamily="34" charset="-122"/>
                          </a:rPr>
                          <m:t>𝑙</m:t>
                        </m:r>
                      </m:sup>
                    </m:sSup>
                  </m:oMath>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1249914" y="1913931"/>
                <a:ext cx="8528293" cy="491417"/>
              </a:xfrm>
              <a:prstGeom prst="rect">
                <a:avLst/>
              </a:prstGeom>
              <a:blipFill rotWithShape="0">
                <a:blip r:embed="rId3"/>
                <a:stretch>
                  <a:fillRect l="-643" b="-123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内容占位符 2">
                <a:extLst>
                  <a:ext uri="{FF2B5EF4-FFF2-40B4-BE49-F238E27FC236}">
                    <a16:creationId xmlns="" xmlns:a16="http://schemas.microsoft.com/office/drawing/2014/main" id="{2FA3B530-C7AD-464B-AA66-2F148B180C7F}"/>
                  </a:ext>
                </a:extLst>
              </p:cNvPr>
              <p:cNvSpPr txBox="1">
                <a:spLocks/>
              </p:cNvSpPr>
              <p:nvPr/>
            </p:nvSpPr>
            <p:spPr>
              <a:xfrm>
                <a:off x="6313549" y="2382679"/>
                <a:ext cx="5734886" cy="31672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𝑧</m:t>
                        </m:r>
                      </m:e>
                      <m:sub>
                        <m:r>
                          <a:rPr lang="en-US" altLang="zh-CN" sz="2400" i="1">
                            <a:latin typeface="Cambria Math" panose="02040503050406030204" pitchFamily="18" charset="0"/>
                          </a:rPr>
                          <m:t>1</m:t>
                        </m:r>
                      </m:sub>
                      <m:sup>
                        <m:r>
                          <a:rPr lang="en-US" altLang="zh-CN" sz="2400" i="1">
                            <a:latin typeface="Cambria Math" panose="02040503050406030204" pitchFamily="18" charset="0"/>
                          </a:rPr>
                          <m:t>1</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11</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m:rPr>
                        <m:nor/>
                      </m:rPr>
                      <a:rPr lang="en-US" altLang="zh-CN" sz="2400" dirty="0"/>
                      <m:t> </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21</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m:rPr>
                        <m:nor/>
                      </m:rPr>
                      <a:rPr lang="en-US" altLang="zh-CN" sz="2400" dirty="0"/>
                      <m:t> </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𝑛</m:t>
                        </m:r>
                        <m:r>
                          <a:rPr lang="en-US" altLang="zh-CN" sz="2400" i="1">
                            <a:latin typeface="Cambria Math" panose="02040503050406030204" pitchFamily="18" charset="0"/>
                          </a:rPr>
                          <m:t>1</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i="1">
                            <a:latin typeface="Cambria Math" panose="02040503050406030204" pitchFamily="18" charset="0"/>
                          </a:rPr>
                          <m:t>1</m:t>
                        </m:r>
                      </m:sub>
                      <m:sup>
                        <m:r>
                          <a:rPr lang="en-US" altLang="zh-CN" sz="2400" i="1">
                            <a:latin typeface="Cambria Math" panose="02040503050406030204" pitchFamily="18" charset="0"/>
                          </a:rPr>
                          <m:t>1</m:t>
                        </m:r>
                      </m:sup>
                    </m:sSubSup>
                  </m:oMath>
                </a14:m>
                <a:endParaRPr lang="en-US" altLang="zh-CN" sz="2400" dirty="0" smtClean="0"/>
              </a:p>
              <a:p>
                <a:pPr>
                  <a:lnSpc>
                    <a:spcPct val="100000"/>
                  </a:lnSpc>
                </a:pP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up>
                        <m:r>
                          <a:rPr lang="en-US" altLang="zh-CN" sz="2400" i="1">
                            <a:latin typeface="Cambria Math" panose="02040503050406030204" pitchFamily="18" charset="0"/>
                          </a:rPr>
                          <m:t>1</m:t>
                        </m:r>
                      </m:sup>
                    </m:sSubSup>
                    <m:r>
                      <a:rPr lang="en-US" altLang="zh-CN" sz="2400" i="1">
                        <a:latin typeface="Cambria Math" panose="02040503050406030204" pitchFamily="18" charset="0"/>
                      </a:rPr>
                      <m:t>=</m:t>
                    </m:r>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𝑧</m:t>
                            </m:r>
                          </m:e>
                          <m:sub>
                            <m:r>
                              <a:rPr lang="en-US" altLang="zh-CN" sz="2400" i="1">
                                <a:latin typeface="Cambria Math" panose="02040503050406030204" pitchFamily="18" charset="0"/>
                              </a:rPr>
                              <m:t>1</m:t>
                            </m:r>
                          </m:sub>
                          <m:sup>
                            <m:r>
                              <a:rPr lang="en-US" altLang="zh-CN" sz="2400" i="1">
                                <a:latin typeface="Cambria Math" panose="02040503050406030204" pitchFamily="18" charset="0"/>
                              </a:rPr>
                              <m:t>1</m:t>
                            </m:r>
                          </m:sup>
                        </m:sSubSup>
                      </m:e>
                    </m:d>
                    <m:r>
                      <a:rPr lang="en-US" altLang="zh-CN" sz="2400" i="1">
                        <a:latin typeface="Cambria Math" panose="02040503050406030204" pitchFamily="18" charset="0"/>
                      </a:rPr>
                      <m:t>=</m:t>
                    </m:r>
                    <m:r>
                      <a:rPr lang="en-US" altLang="zh-CN" sz="2400" i="1">
                        <a:latin typeface="Cambria Math" panose="02040503050406030204" pitchFamily="18" charset="0"/>
                      </a:rPr>
                      <m:t>𝑓</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11</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21</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𝑛</m:t>
                        </m:r>
                        <m:r>
                          <a:rPr lang="en-US" altLang="zh-CN" sz="2400" i="1">
                            <a:latin typeface="Cambria Math" panose="02040503050406030204" pitchFamily="18" charset="0"/>
                          </a:rPr>
                          <m:t>1</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i="1">
                            <a:latin typeface="Cambria Math" panose="02040503050406030204" pitchFamily="18" charset="0"/>
                          </a:rPr>
                          <m:t>1</m:t>
                        </m:r>
                      </m:sub>
                      <m:sup>
                        <m:r>
                          <a:rPr lang="en-US" altLang="zh-CN" sz="2400" i="1">
                            <a:latin typeface="Cambria Math" panose="02040503050406030204" pitchFamily="18" charset="0"/>
                          </a:rPr>
                          <m:t>1</m:t>
                        </m:r>
                      </m:sup>
                    </m:sSubSup>
                    <m:r>
                      <a:rPr lang="en-US" altLang="zh-CN" sz="2400" i="1">
                        <a:latin typeface="Cambria Math" panose="02040503050406030204" pitchFamily="18" charset="0"/>
                      </a:rPr>
                      <m:t>)</m:t>
                    </m:r>
                  </m:oMath>
                </a14:m>
                <a:endParaRPr lang="en-US" altLang="zh-CN" sz="2400" dirty="0" smtClean="0"/>
              </a:p>
              <a:p>
                <a:pPr>
                  <a:lnSpc>
                    <a:spcPct val="100000"/>
                  </a:lnSpc>
                </a:pP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up>
                        <m:r>
                          <a:rPr lang="en-US" altLang="zh-CN" sz="2400" i="1">
                            <a:latin typeface="Cambria Math" panose="02040503050406030204" pitchFamily="18" charset="0"/>
                          </a:rPr>
                          <m:t>1</m:t>
                        </m:r>
                      </m:sup>
                    </m:sSubSup>
                    <m:r>
                      <a:rPr lang="en-US" altLang="zh-CN" sz="2400" i="1">
                        <a:latin typeface="Cambria Math" panose="02040503050406030204" pitchFamily="18" charset="0"/>
                      </a:rPr>
                      <m:t>=</m:t>
                    </m:r>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𝑧</m:t>
                            </m:r>
                          </m:e>
                          <m:sub>
                            <m:r>
                              <a:rPr lang="en-US" altLang="zh-CN" sz="2400" i="1">
                                <a:latin typeface="Cambria Math" panose="02040503050406030204" pitchFamily="18" charset="0"/>
                              </a:rPr>
                              <m:t>2</m:t>
                            </m:r>
                          </m:sub>
                          <m:sup>
                            <m:r>
                              <a:rPr lang="en-US" altLang="zh-CN" sz="2400" i="1">
                                <a:latin typeface="Cambria Math" panose="02040503050406030204" pitchFamily="18" charset="0"/>
                              </a:rPr>
                              <m:t>1</m:t>
                            </m:r>
                          </m:sup>
                        </m:sSubSup>
                      </m:e>
                    </m:d>
                    <m:r>
                      <a:rPr lang="en-US" altLang="zh-CN" sz="2400" i="1">
                        <a:latin typeface="Cambria Math" panose="02040503050406030204" pitchFamily="18" charset="0"/>
                      </a:rPr>
                      <m:t>=</m:t>
                    </m:r>
                    <m:r>
                      <a:rPr lang="en-US" altLang="zh-CN" sz="2400" i="1">
                        <a:latin typeface="Cambria Math" panose="02040503050406030204" pitchFamily="18" charset="0"/>
                      </a:rPr>
                      <m:t>𝑓</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12</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22</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𝑛</m:t>
                        </m:r>
                        <m:r>
                          <a:rPr lang="en-US" altLang="zh-CN" sz="2400" i="1">
                            <a:latin typeface="Cambria Math" panose="02040503050406030204" pitchFamily="18" charset="0"/>
                          </a:rPr>
                          <m:t>2</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i="1">
                            <a:latin typeface="Cambria Math" panose="02040503050406030204" pitchFamily="18" charset="0"/>
                          </a:rPr>
                          <m:t>2</m:t>
                        </m:r>
                      </m:sub>
                      <m:sup>
                        <m:r>
                          <a:rPr lang="en-US" altLang="zh-CN" sz="2400" i="1">
                            <a:latin typeface="Cambria Math" panose="02040503050406030204" pitchFamily="18" charset="0"/>
                          </a:rPr>
                          <m:t>1</m:t>
                        </m:r>
                      </m:sup>
                    </m:sSubSup>
                    <m:r>
                      <a:rPr lang="en-US" altLang="zh-CN" sz="2400" i="1">
                        <a:latin typeface="Cambria Math" panose="02040503050406030204" pitchFamily="18" charset="0"/>
                      </a:rPr>
                      <m:t>)</m:t>
                    </m:r>
                  </m:oMath>
                </a14:m>
                <a:endParaRPr lang="en-US" altLang="zh-CN" sz="2400" dirty="0" smtClean="0"/>
              </a:p>
              <a:p>
                <a:pPr>
                  <a:lnSpc>
                    <a:spcPct val="100000"/>
                  </a:lnSpc>
                </a:pP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𝑦</m:t>
                        </m:r>
                      </m:e>
                      <m:sub>
                        <m:r>
                          <a:rPr lang="en-US" altLang="zh-CN" sz="2400" i="1">
                            <a:latin typeface="Cambria Math" panose="02040503050406030204" pitchFamily="18" charset="0"/>
                          </a:rPr>
                          <m:t>3</m:t>
                        </m:r>
                      </m:sub>
                      <m:sup>
                        <m:r>
                          <a:rPr lang="en-US" altLang="zh-CN" sz="2400" i="1">
                            <a:latin typeface="Cambria Math" panose="02040503050406030204" pitchFamily="18" charset="0"/>
                          </a:rPr>
                          <m:t>1</m:t>
                        </m:r>
                      </m:sup>
                    </m:sSubSup>
                    <m:r>
                      <a:rPr lang="en-US" altLang="zh-CN" sz="2400" i="1">
                        <a:latin typeface="Cambria Math" panose="02040503050406030204" pitchFamily="18" charset="0"/>
                      </a:rPr>
                      <m:t>=</m:t>
                    </m:r>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𝑧</m:t>
                            </m:r>
                          </m:e>
                          <m:sub>
                            <m:r>
                              <a:rPr lang="en-US" altLang="zh-CN" sz="2400" i="1">
                                <a:latin typeface="Cambria Math" panose="02040503050406030204" pitchFamily="18" charset="0"/>
                              </a:rPr>
                              <m:t>3</m:t>
                            </m:r>
                          </m:sub>
                          <m:sup>
                            <m:r>
                              <a:rPr lang="en-US" altLang="zh-CN" sz="2400" i="1">
                                <a:latin typeface="Cambria Math" panose="02040503050406030204" pitchFamily="18" charset="0"/>
                              </a:rPr>
                              <m:t>1</m:t>
                            </m:r>
                          </m:sup>
                        </m:sSubSup>
                      </m:e>
                    </m:d>
                    <m:r>
                      <a:rPr lang="en-US" altLang="zh-CN" sz="2400" i="1">
                        <a:latin typeface="Cambria Math" panose="02040503050406030204" pitchFamily="18" charset="0"/>
                      </a:rPr>
                      <m:t>=</m:t>
                    </m:r>
                    <m:r>
                      <a:rPr lang="en-US" altLang="zh-CN" sz="2400" i="1">
                        <a:latin typeface="Cambria Math" panose="02040503050406030204" pitchFamily="18" charset="0"/>
                      </a:rPr>
                      <m:t>𝑓</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13</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23</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𝑛</m:t>
                        </m:r>
                        <m:r>
                          <a:rPr lang="en-US" altLang="zh-CN" sz="2400" i="1">
                            <a:latin typeface="Cambria Math" panose="02040503050406030204" pitchFamily="18" charset="0"/>
                          </a:rPr>
                          <m:t>3</m:t>
                        </m:r>
                      </m:sub>
                      <m:sup>
                        <m:r>
                          <a:rPr lang="en-US" altLang="zh-CN" sz="2400" i="1">
                            <a:latin typeface="Cambria Math" panose="02040503050406030204" pitchFamily="18" charset="0"/>
                          </a:rPr>
                          <m:t>1</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i="1">
                            <a:latin typeface="Cambria Math" panose="02040503050406030204" pitchFamily="18" charset="0"/>
                          </a:rPr>
                          <m:t>2</m:t>
                        </m:r>
                      </m:sub>
                      <m:sup>
                        <m:r>
                          <a:rPr lang="en-US" altLang="zh-CN" sz="2400" i="1">
                            <a:latin typeface="Cambria Math" panose="02040503050406030204" pitchFamily="18" charset="0"/>
                          </a:rPr>
                          <m:t>1</m:t>
                        </m:r>
                      </m:sup>
                    </m:sSubSup>
                    <m:r>
                      <a:rPr lang="en-US" altLang="zh-CN" sz="2400" i="1">
                        <a:latin typeface="Cambria Math" panose="02040503050406030204" pitchFamily="18" charset="0"/>
                      </a:rPr>
                      <m:t>)</m:t>
                    </m:r>
                  </m:oMath>
                </a14:m>
                <a:endParaRPr lang="en-US" altLang="zh-CN" sz="2400" i="1" dirty="0">
                  <a:latin typeface="Cambria Math" panose="02040503050406030204" pitchFamily="18" charset="0"/>
                </a:endParaRPr>
              </a:p>
            </p:txBody>
          </p:sp>
        </mc:Choice>
        <mc:Fallback xmlns="">
          <p:sp>
            <p:nvSpPr>
              <p:cNvPr id="39" name="内容占位符 2">
                <a:extLst>
                  <a:ext uri="{FF2B5EF4-FFF2-40B4-BE49-F238E27FC236}">
                    <a16:creationId xmlns:a16="http://schemas.microsoft.com/office/drawing/2014/main" xmlns:a14="http://schemas.microsoft.com/office/drawing/2010/main" xmlns="" id="{2FA3B530-C7AD-464B-AA66-2F148B180C7F}"/>
                  </a:ext>
                </a:extLst>
              </p:cNvPr>
              <p:cNvSpPr txBox="1">
                <a:spLocks noRot="1" noChangeAspect="1" noMove="1" noResize="1" noEditPoints="1" noAdjustHandles="1" noChangeArrowheads="1" noChangeShapeType="1" noTextEdit="1"/>
              </p:cNvSpPr>
              <p:nvPr/>
            </p:nvSpPr>
            <p:spPr>
              <a:xfrm>
                <a:off x="6313549" y="2382679"/>
                <a:ext cx="5734886" cy="3167221"/>
              </a:xfrm>
              <a:prstGeom prst="rect">
                <a:avLst/>
              </a:prstGeom>
              <a:blipFill rotWithShape="0">
                <a:blip r:embed="rId10"/>
                <a:stretch>
                  <a:fillRect l="-1489" t="-7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 xmlns:a16="http://schemas.microsoft.com/office/drawing/2014/main" id="{6DDAEC57-B63D-4D6B-A139-2648E35BEE02}"/>
                  </a:ext>
                </a:extLst>
              </p:cNvPr>
              <p:cNvSpPr txBox="1"/>
              <p:nvPr/>
            </p:nvSpPr>
            <p:spPr>
              <a:xfrm>
                <a:off x="1744706" y="3352057"/>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38" name="文本框 37">
                <a:extLst>
                  <a:ext uri="{FF2B5EF4-FFF2-40B4-BE49-F238E27FC236}">
                    <a16:creationId xmlns:a16="http://schemas.microsoft.com/office/drawing/2014/main" id="{6DDAEC57-B63D-4D6B-A139-2648E35BEE02}"/>
                  </a:ext>
                </a:extLst>
              </p:cNvPr>
              <p:cNvSpPr txBox="1">
                <a:spLocks noRot="1" noChangeAspect="1" noMove="1" noResize="1" noEditPoints="1" noAdjustHandles="1" noChangeArrowheads="1" noChangeShapeType="1" noTextEdit="1"/>
              </p:cNvSpPr>
              <p:nvPr/>
            </p:nvSpPr>
            <p:spPr>
              <a:xfrm>
                <a:off x="1744706" y="3352057"/>
                <a:ext cx="376514" cy="371961"/>
              </a:xfrm>
              <a:prstGeom prst="rect">
                <a:avLst/>
              </a:prstGeom>
              <a:blipFill>
                <a:blip r:embed="rId11"/>
                <a:stretch>
                  <a:fillRect r="-33871"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 xmlns:a16="http://schemas.microsoft.com/office/drawing/2014/main" id="{BE55E76B-7A56-48CF-88E7-21FD730AE79D}"/>
                  </a:ext>
                </a:extLst>
              </p:cNvPr>
              <p:cNvSpPr txBox="1"/>
              <p:nvPr/>
            </p:nvSpPr>
            <p:spPr>
              <a:xfrm>
                <a:off x="2420136" y="3605055"/>
                <a:ext cx="376514" cy="372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40" name="文本框 39">
                <a:extLst>
                  <a:ext uri="{FF2B5EF4-FFF2-40B4-BE49-F238E27FC236}">
                    <a16:creationId xmlns:a16="http://schemas.microsoft.com/office/drawing/2014/main" id="{BE55E76B-7A56-48CF-88E7-21FD730AE79D}"/>
                  </a:ext>
                </a:extLst>
              </p:cNvPr>
              <p:cNvSpPr txBox="1">
                <a:spLocks noRot="1" noChangeAspect="1" noMove="1" noResize="1" noEditPoints="1" noAdjustHandles="1" noChangeArrowheads="1" noChangeShapeType="1" noTextEdit="1"/>
              </p:cNvSpPr>
              <p:nvPr/>
            </p:nvSpPr>
            <p:spPr>
              <a:xfrm>
                <a:off x="2420136" y="3605055"/>
                <a:ext cx="376514" cy="372474"/>
              </a:xfrm>
              <a:prstGeom prst="rect">
                <a:avLst/>
              </a:prstGeom>
              <a:blipFill>
                <a:blip r:embed="rId12"/>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 xmlns:a16="http://schemas.microsoft.com/office/drawing/2014/main" id="{572A6663-0D38-4A57-8B2A-58767EB06D45}"/>
                  </a:ext>
                </a:extLst>
              </p:cNvPr>
              <p:cNvSpPr txBox="1"/>
              <p:nvPr/>
            </p:nvSpPr>
            <p:spPr>
              <a:xfrm>
                <a:off x="3251880" y="3614386"/>
                <a:ext cx="376514" cy="372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41" name="文本框 40">
                <a:extLst>
                  <a:ext uri="{FF2B5EF4-FFF2-40B4-BE49-F238E27FC236}">
                    <a16:creationId xmlns:a16="http://schemas.microsoft.com/office/drawing/2014/main" id="{572A6663-0D38-4A57-8B2A-58767EB06D45}"/>
                  </a:ext>
                </a:extLst>
              </p:cNvPr>
              <p:cNvSpPr txBox="1">
                <a:spLocks noRot="1" noChangeAspect="1" noMove="1" noResize="1" noEditPoints="1" noAdjustHandles="1" noChangeArrowheads="1" noChangeShapeType="1" noTextEdit="1"/>
              </p:cNvSpPr>
              <p:nvPr/>
            </p:nvSpPr>
            <p:spPr>
              <a:xfrm>
                <a:off x="3251880" y="3614386"/>
                <a:ext cx="376514" cy="372474"/>
              </a:xfrm>
              <a:prstGeom prst="rect">
                <a:avLst/>
              </a:prstGeom>
              <a:blipFill>
                <a:blip r:embed="rId13"/>
                <a:stretch>
                  <a:fillRect r="-1613" b="-6557"/>
                </a:stretch>
              </a:blipFill>
            </p:spPr>
            <p:txBody>
              <a:bodyPr/>
              <a:lstStyle/>
              <a:p>
                <a:r>
                  <a:rPr lang="zh-CN" altLang="en-US">
                    <a:noFill/>
                  </a:rPr>
                  <a:t> </a:t>
                </a:r>
              </a:p>
            </p:txBody>
          </p:sp>
        </mc:Fallback>
      </mc:AlternateContent>
      <p:sp>
        <p:nvSpPr>
          <p:cNvPr id="43" name="矩形 42"/>
          <p:cNvSpPr/>
          <p:nvPr/>
        </p:nvSpPr>
        <p:spPr>
          <a:xfrm>
            <a:off x="1496948" y="400051"/>
            <a:ext cx="22530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black"/>
                </a:solidFill>
                <a:latin typeface="微软雅黑" panose="020B0503020204020204" pitchFamily="34" charset="-122"/>
                <a:ea typeface="微软雅黑" panose="020B0503020204020204" pitchFamily="34" charset="-122"/>
              </a:rPr>
              <a:t>参数</a:t>
            </a: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4" name="文本框 43">
                <a:extLst>
                  <a:ext uri="{FF2B5EF4-FFF2-40B4-BE49-F238E27FC236}">
                    <a16:creationId xmlns="" xmlns:a16="http://schemas.microsoft.com/office/drawing/2014/main" id="{572A6663-0D38-4A57-8B2A-58767EB06D45}"/>
                  </a:ext>
                </a:extLst>
              </p:cNvPr>
              <p:cNvSpPr txBox="1"/>
              <p:nvPr/>
            </p:nvSpPr>
            <p:spPr>
              <a:xfrm>
                <a:off x="3251880" y="4944172"/>
                <a:ext cx="376514" cy="372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3</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44" name="文本框 43">
                <a:extLst>
                  <a:ext uri="{FF2B5EF4-FFF2-40B4-BE49-F238E27FC236}">
                    <a16:creationId xmlns:a16="http://schemas.microsoft.com/office/drawing/2014/main" id="{572A6663-0D38-4A57-8B2A-58767EB06D45}"/>
                  </a:ext>
                </a:extLst>
              </p:cNvPr>
              <p:cNvSpPr txBox="1">
                <a:spLocks noRot="1" noChangeAspect="1" noMove="1" noResize="1" noEditPoints="1" noAdjustHandles="1" noChangeArrowheads="1" noChangeShapeType="1" noTextEdit="1"/>
              </p:cNvSpPr>
              <p:nvPr/>
            </p:nvSpPr>
            <p:spPr>
              <a:xfrm>
                <a:off x="3251880" y="4944172"/>
                <a:ext cx="376514" cy="372474"/>
              </a:xfrm>
              <a:prstGeom prst="rect">
                <a:avLst/>
              </a:prstGeom>
              <a:blipFill>
                <a:blip r:embed="rId15"/>
                <a:stretch>
                  <a:fillRect r="-1613" b="-8197"/>
                </a:stretch>
              </a:blipFill>
            </p:spPr>
            <p:txBody>
              <a:bodyPr/>
              <a:lstStyle/>
              <a:p>
                <a:r>
                  <a:rPr lang="zh-CN" altLang="en-US">
                    <a:noFill/>
                  </a:rPr>
                  <a:t> </a:t>
                </a:r>
              </a:p>
            </p:txBody>
          </p:sp>
        </mc:Fallback>
      </mc:AlternateContent>
      <p:sp>
        <p:nvSpPr>
          <p:cNvPr id="45" name="矩形 44"/>
          <p:cNvSpPr/>
          <p:nvPr/>
        </p:nvSpPr>
        <p:spPr>
          <a:xfrm>
            <a:off x="1273261" y="1325190"/>
            <a:ext cx="3518889"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b="1" dirty="0" smtClean="0">
                <a:solidFill>
                  <a:srgbClr val="00B0F0"/>
                </a:solidFill>
                <a:latin typeface="微软雅黑" panose="020B0503020204020204" pitchFamily="34" charset="-122"/>
                <a:ea typeface="微软雅黑" panose="020B0503020204020204" pitchFamily="34" charset="-122"/>
              </a:rPr>
              <a:t>信号正向传播</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739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grpSp>
        <p:nvGrpSpPr>
          <p:cNvPr id="4" name="组合 3"/>
          <p:cNvGrpSpPr/>
          <p:nvPr/>
        </p:nvGrpSpPr>
        <p:grpSpPr>
          <a:xfrm>
            <a:off x="1249914" y="2537444"/>
            <a:ext cx="4662308" cy="2753938"/>
            <a:chOff x="3037205" y="2436905"/>
            <a:chExt cx="3734811" cy="2125800"/>
          </a:xfrm>
        </p:grpSpPr>
        <p:sp>
          <p:nvSpPr>
            <p:cNvPr id="6" name="椭圆 5">
              <a:extLst>
                <a:ext uri="{FF2B5EF4-FFF2-40B4-BE49-F238E27FC236}">
                  <a16:creationId xmlns="" xmlns:a16="http://schemas.microsoft.com/office/drawing/2014/main" id="{B25873A8-F6D0-41C8-A451-BC755BE4B307}"/>
                </a:ext>
              </a:extLst>
            </p:cNvPr>
            <p:cNvSpPr/>
            <p:nvPr/>
          </p:nvSpPr>
          <p:spPr>
            <a:xfrm>
              <a:off x="3060631" y="2577709"/>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 xmlns:a16="http://schemas.microsoft.com/office/drawing/2014/main" id="{7917D3EB-E046-40C6-B0F3-55DF07DA0E9F}"/>
                </a:ext>
              </a:extLst>
            </p:cNvPr>
            <p:cNvSpPr/>
            <p:nvPr/>
          </p:nvSpPr>
          <p:spPr>
            <a:xfrm>
              <a:off x="3066009" y="3353709"/>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 xmlns:a16="http://schemas.microsoft.com/office/drawing/2014/main" id="{5CC0A969-4EA8-4115-9F59-7D8D6C7603D4}"/>
                </a:ext>
              </a:extLst>
            </p:cNvPr>
            <p:cNvSpPr/>
            <p:nvPr/>
          </p:nvSpPr>
          <p:spPr>
            <a:xfrm>
              <a:off x="3060631" y="4129709"/>
              <a:ext cx="419548" cy="4329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 xmlns:a16="http://schemas.microsoft.com/office/drawing/2014/main" id="{EEBD8B12-9BE6-4863-9072-8E1AF64DB39F}"/>
                </a:ext>
              </a:extLst>
            </p:cNvPr>
            <p:cNvSpPr/>
            <p:nvPr/>
          </p:nvSpPr>
          <p:spPr>
            <a:xfrm>
              <a:off x="4224250" y="2577709"/>
              <a:ext cx="419548" cy="432996"/>
            </a:xfrm>
            <a:prstGeom prst="ellipse">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 xmlns:a16="http://schemas.microsoft.com/office/drawing/2014/main" id="{F06364C1-48F2-455A-8BCD-2D4983752A52}"/>
                </a:ext>
              </a:extLst>
            </p:cNvPr>
            <p:cNvSpPr/>
            <p:nvPr/>
          </p:nvSpPr>
          <p:spPr>
            <a:xfrm>
              <a:off x="4229628" y="3353709"/>
              <a:ext cx="419548" cy="4329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 xmlns:a16="http://schemas.microsoft.com/office/drawing/2014/main" id="{9BBC7EA7-CBA0-4BBA-886B-3265F3021796}"/>
                </a:ext>
              </a:extLst>
            </p:cNvPr>
            <p:cNvSpPr/>
            <p:nvPr/>
          </p:nvSpPr>
          <p:spPr>
            <a:xfrm>
              <a:off x="4224250" y="4129709"/>
              <a:ext cx="419548" cy="4329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 xmlns:a16="http://schemas.microsoft.com/office/drawing/2014/main" id="{3250E110-B15A-4043-9BDC-CEFD94C6FF55}"/>
                </a:ext>
              </a:extLst>
            </p:cNvPr>
            <p:cNvSpPr/>
            <p:nvPr/>
          </p:nvSpPr>
          <p:spPr>
            <a:xfrm>
              <a:off x="5585092" y="3353709"/>
              <a:ext cx="419548" cy="43299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 xmlns:a16="http://schemas.microsoft.com/office/drawing/2014/main" id="{6BD3D348-241E-4544-B4FF-19D238C8F340}"/>
                </a:ext>
              </a:extLst>
            </p:cNvPr>
            <p:cNvCxnSpPr>
              <a:stCxn id="6" idx="6"/>
              <a:endCxn id="10" idx="2"/>
            </p:cNvCxnSpPr>
            <p:nvPr/>
          </p:nvCxnSpPr>
          <p:spPr>
            <a:xfrm>
              <a:off x="3480179" y="2794207"/>
              <a:ext cx="749449" cy="77600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 xmlns:a16="http://schemas.microsoft.com/office/drawing/2014/main" id="{6660EDB0-C9A4-4A5D-8E44-1DC3EE9EBE5C}"/>
                </a:ext>
              </a:extLst>
            </p:cNvPr>
            <p:cNvCxnSpPr>
              <a:cxnSpLocks/>
              <a:stCxn id="7" idx="6"/>
              <a:endCxn id="10" idx="2"/>
            </p:cNvCxnSpPr>
            <p:nvPr/>
          </p:nvCxnSpPr>
          <p:spPr>
            <a:xfrm>
              <a:off x="3485557" y="3570207"/>
              <a:ext cx="744071" cy="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 xmlns:a16="http://schemas.microsoft.com/office/drawing/2014/main" id="{163FF599-A707-43A5-BB01-2D1AE2EE3D45}"/>
                </a:ext>
              </a:extLst>
            </p:cNvPr>
            <p:cNvCxnSpPr>
              <a:cxnSpLocks/>
              <a:stCxn id="8" idx="6"/>
              <a:endCxn id="10" idx="2"/>
            </p:cNvCxnSpPr>
            <p:nvPr/>
          </p:nvCxnSpPr>
          <p:spPr>
            <a:xfrm flipV="1">
              <a:off x="3480179" y="3570207"/>
              <a:ext cx="749449" cy="77600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 xmlns:a16="http://schemas.microsoft.com/office/drawing/2014/main" id="{CE755793-E9F4-4ECF-B9F5-F25910A01B03}"/>
                </a:ext>
              </a:extLst>
            </p:cNvPr>
            <p:cNvCxnSpPr>
              <a:stCxn id="9" idx="6"/>
              <a:endCxn id="12" idx="2"/>
            </p:cNvCxnSpPr>
            <p:nvPr/>
          </p:nvCxnSpPr>
          <p:spPr>
            <a:xfrm>
              <a:off x="4643798" y="2794207"/>
              <a:ext cx="941294" cy="77600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 xmlns:a16="http://schemas.microsoft.com/office/drawing/2014/main" id="{D2F3A8F9-5CDB-4ABC-86D9-8B0B485791C5}"/>
                </a:ext>
              </a:extLst>
            </p:cNvPr>
            <p:cNvCxnSpPr>
              <a:cxnSpLocks/>
              <a:stCxn id="11" idx="6"/>
              <a:endCxn id="12" idx="2"/>
            </p:cNvCxnSpPr>
            <p:nvPr/>
          </p:nvCxnSpPr>
          <p:spPr>
            <a:xfrm flipV="1">
              <a:off x="4643798" y="3570207"/>
              <a:ext cx="941294" cy="77600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 xmlns:a16="http://schemas.microsoft.com/office/drawing/2014/main" id="{CE224702-68F1-4207-BB6E-78EEAA3EB01A}"/>
                </a:ext>
              </a:extLst>
            </p:cNvPr>
            <p:cNvCxnSpPr>
              <a:cxnSpLocks/>
              <a:stCxn id="10" idx="6"/>
              <a:endCxn id="12" idx="2"/>
            </p:cNvCxnSpPr>
            <p:nvPr/>
          </p:nvCxnSpPr>
          <p:spPr>
            <a:xfrm>
              <a:off x="4649176" y="3570207"/>
              <a:ext cx="935916" cy="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 xmlns:a16="http://schemas.microsoft.com/office/drawing/2014/main" id="{C2BF383D-C0D7-46DE-9896-624CC0A4AADF}"/>
                </a:ext>
              </a:extLst>
            </p:cNvPr>
            <p:cNvCxnSpPr>
              <a:cxnSpLocks/>
              <a:stCxn id="12" idx="6"/>
            </p:cNvCxnSpPr>
            <p:nvPr/>
          </p:nvCxnSpPr>
          <p:spPr>
            <a:xfrm>
              <a:off x="6004640" y="3570207"/>
              <a:ext cx="767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 xmlns:a16="http://schemas.microsoft.com/office/drawing/2014/main" id="{BE55E76B-7A56-48CF-88E7-21FD730AE79D}"/>
                    </a:ext>
                  </a:extLst>
                </p:cNvPr>
                <p:cNvSpPr txBox="1"/>
                <p:nvPr/>
              </p:nvSpPr>
              <p:spPr>
                <a:xfrm>
                  <a:off x="3899727" y="2436905"/>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21" name="文本框 20">
                  <a:extLst>
                    <a:ext uri="{FF2B5EF4-FFF2-40B4-BE49-F238E27FC236}">
                      <a16:creationId xmlns:a16="http://schemas.microsoft.com/office/drawing/2014/main" id="{BE55E76B-7A56-48CF-88E7-21FD730AE79D}"/>
                    </a:ext>
                  </a:extLst>
                </p:cNvPr>
                <p:cNvSpPr txBox="1">
                  <a:spLocks noRot="1" noChangeAspect="1" noMove="1" noResize="1" noEditPoints="1" noAdjustHandles="1" noChangeArrowheads="1" noChangeShapeType="1" noTextEdit="1"/>
                </p:cNvSpPr>
                <p:nvPr/>
              </p:nvSpPr>
              <p:spPr>
                <a:xfrm>
                  <a:off x="3899727" y="2436905"/>
                  <a:ext cx="376514" cy="371961"/>
                </a:xfrm>
                <a:prstGeom prst="rect">
                  <a:avLst/>
                </a:prstGeom>
                <a:blipFill>
                  <a:blip r:embed="rId3"/>
                  <a:stretch>
                    <a:fillRect/>
                  </a:stretch>
                </a:blipFill>
              </p:spPr>
              <p:txBody>
                <a:bodyPr/>
                <a:lstStyle/>
                <a:p>
                  <a:r>
                    <a:rPr lang="zh-CN" altLang="en-US">
                      <a:noFill/>
                    </a:rPr>
                    <a:t> </a:t>
                  </a:r>
                </a:p>
              </p:txBody>
            </p:sp>
          </mc:Fallback>
        </mc:AlternateContent>
        <p:cxnSp>
          <p:nvCxnSpPr>
            <p:cNvPr id="22" name="直接箭头连接符 21">
              <a:extLst>
                <a:ext uri="{FF2B5EF4-FFF2-40B4-BE49-F238E27FC236}">
                  <a16:creationId xmlns="" xmlns:a16="http://schemas.microsoft.com/office/drawing/2014/main" id="{AF9C51E8-88A1-493A-B1AA-767791232F63}"/>
                </a:ext>
              </a:extLst>
            </p:cNvPr>
            <p:cNvCxnSpPr>
              <a:cxnSpLocks/>
              <a:endCxn id="9" idx="2"/>
            </p:cNvCxnSpPr>
            <p:nvPr/>
          </p:nvCxnSpPr>
          <p:spPr>
            <a:xfrm flipV="1">
              <a:off x="3480179" y="2794207"/>
              <a:ext cx="744071" cy="77600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 xmlns:a16="http://schemas.microsoft.com/office/drawing/2014/main" id="{725048D3-A5D6-408A-99D8-F3457D420C08}"/>
                </a:ext>
              </a:extLst>
            </p:cNvPr>
            <p:cNvCxnSpPr>
              <a:cxnSpLocks/>
              <a:endCxn id="11" idx="2"/>
            </p:cNvCxnSpPr>
            <p:nvPr/>
          </p:nvCxnSpPr>
          <p:spPr>
            <a:xfrm>
              <a:off x="3456753" y="3570207"/>
              <a:ext cx="767497" cy="776000"/>
            </a:xfrm>
            <a:prstGeom prst="straightConnector1">
              <a:avLst/>
            </a:prstGeom>
            <a:ln w="34925">
              <a:solidFill>
                <a:srgbClr val="CF3C3C"/>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 xmlns:a16="http://schemas.microsoft.com/office/drawing/2014/main" id="{66A0EC5A-983B-4E9B-A3BE-2EFE09D9EA2D}"/>
                </a:ext>
              </a:extLst>
            </p:cNvPr>
            <p:cNvCxnSpPr>
              <a:cxnSpLocks/>
              <a:stCxn id="8" idx="6"/>
              <a:endCxn id="11" idx="2"/>
            </p:cNvCxnSpPr>
            <p:nvPr/>
          </p:nvCxnSpPr>
          <p:spPr>
            <a:xfrm>
              <a:off x="3480179" y="4346207"/>
              <a:ext cx="744071" cy="0"/>
            </a:xfrm>
            <a:prstGeom prst="straightConnector1">
              <a:avLst/>
            </a:prstGeom>
            <a:ln w="34925">
              <a:solidFill>
                <a:srgbClr val="CF3C3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 xmlns:a16="http://schemas.microsoft.com/office/drawing/2014/main" id="{2C7286C3-257E-44A9-B9E0-6A000A308750}"/>
                </a:ext>
              </a:extLst>
            </p:cNvPr>
            <p:cNvCxnSpPr>
              <a:cxnSpLocks/>
              <a:stCxn id="8" idx="6"/>
            </p:cNvCxnSpPr>
            <p:nvPr/>
          </p:nvCxnSpPr>
          <p:spPr>
            <a:xfrm flipV="1">
              <a:off x="3480179" y="2794207"/>
              <a:ext cx="744071" cy="155200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 xmlns:a16="http://schemas.microsoft.com/office/drawing/2014/main" id="{6AF97770-FA97-4136-B1C0-9BCDCC3788C4}"/>
                </a:ext>
              </a:extLst>
            </p:cNvPr>
            <p:cNvCxnSpPr>
              <a:cxnSpLocks/>
            </p:cNvCxnSpPr>
            <p:nvPr/>
          </p:nvCxnSpPr>
          <p:spPr>
            <a:xfrm>
              <a:off x="3480179" y="2794207"/>
              <a:ext cx="744071"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 xmlns:a16="http://schemas.microsoft.com/office/drawing/2014/main" id="{2A924528-4372-4274-80CA-9788C999E47F}"/>
                </a:ext>
              </a:extLst>
            </p:cNvPr>
            <p:cNvCxnSpPr>
              <a:cxnSpLocks/>
              <a:endCxn id="11" idx="2"/>
            </p:cNvCxnSpPr>
            <p:nvPr/>
          </p:nvCxnSpPr>
          <p:spPr>
            <a:xfrm>
              <a:off x="3480179" y="2794207"/>
              <a:ext cx="744071" cy="1552000"/>
            </a:xfrm>
            <a:prstGeom prst="straightConnector1">
              <a:avLst/>
            </a:prstGeom>
            <a:ln w="34925">
              <a:solidFill>
                <a:srgbClr val="CF3C3C"/>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 xmlns:a16="http://schemas.microsoft.com/office/drawing/2014/main" id="{E6E292A0-7876-47C5-9C29-C88214455218}"/>
                    </a:ext>
                  </a:extLst>
                </p:cNvPr>
                <p:cNvSpPr txBox="1"/>
                <p:nvPr/>
              </p:nvSpPr>
              <p:spPr>
                <a:xfrm>
                  <a:off x="3098287" y="2596582"/>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oMath>
                    </m:oMathPara>
                  </a14:m>
                  <a:endParaRPr lang="zh-CN" altLang="en-US" dirty="0"/>
                </a:p>
              </p:txBody>
            </p:sp>
          </mc:Choice>
          <mc:Fallback xmlns="">
            <p:sp>
              <p:nvSpPr>
                <p:cNvPr id="28" name="文本框 27">
                  <a:extLst>
                    <a:ext uri="{FF2B5EF4-FFF2-40B4-BE49-F238E27FC236}">
                      <a16:creationId xmlns:a16="http://schemas.microsoft.com/office/drawing/2014/main" id="{E6E292A0-7876-47C5-9C29-C88214455218}"/>
                    </a:ext>
                  </a:extLst>
                </p:cNvPr>
                <p:cNvSpPr txBox="1">
                  <a:spLocks noRot="1" noChangeAspect="1" noMove="1" noResize="1" noEditPoints="1" noAdjustHandles="1" noChangeArrowheads="1" noChangeShapeType="1" noTextEdit="1"/>
                </p:cNvSpPr>
                <p:nvPr/>
              </p:nvSpPr>
              <p:spPr>
                <a:xfrm>
                  <a:off x="3098287" y="2596582"/>
                  <a:ext cx="37651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 xmlns:a16="http://schemas.microsoft.com/office/drawing/2014/main" id="{6A5977FA-D6A7-4C86-97E0-44030428332F}"/>
                    </a:ext>
                  </a:extLst>
                </p:cNvPr>
                <p:cNvSpPr txBox="1"/>
                <p:nvPr/>
              </p:nvSpPr>
              <p:spPr>
                <a:xfrm>
                  <a:off x="3087526" y="3369610"/>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9" name="文本框 28">
                  <a:extLst>
                    <a:ext uri="{FF2B5EF4-FFF2-40B4-BE49-F238E27FC236}">
                      <a16:creationId xmlns:a16="http://schemas.microsoft.com/office/drawing/2014/main" id="{6A5977FA-D6A7-4C86-97E0-44030428332F}"/>
                    </a:ext>
                  </a:extLst>
                </p:cNvPr>
                <p:cNvSpPr txBox="1">
                  <a:spLocks noRot="1" noChangeAspect="1" noMove="1" noResize="1" noEditPoints="1" noAdjustHandles="1" noChangeArrowheads="1" noChangeShapeType="1" noTextEdit="1"/>
                </p:cNvSpPr>
                <p:nvPr/>
              </p:nvSpPr>
              <p:spPr>
                <a:xfrm>
                  <a:off x="3087526" y="3369610"/>
                  <a:ext cx="376514"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 xmlns:a16="http://schemas.microsoft.com/office/drawing/2014/main" id="{C46B676E-E7C1-4A20-A461-A0124BB49B88}"/>
                    </a:ext>
                  </a:extLst>
                </p:cNvPr>
                <p:cNvSpPr txBox="1"/>
                <p:nvPr/>
              </p:nvSpPr>
              <p:spPr>
                <a:xfrm>
                  <a:off x="3080360" y="4129709"/>
                  <a:ext cx="376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30" name="文本框 29">
                  <a:extLst>
                    <a:ext uri="{FF2B5EF4-FFF2-40B4-BE49-F238E27FC236}">
                      <a16:creationId xmlns:a16="http://schemas.microsoft.com/office/drawing/2014/main" id="{C46B676E-E7C1-4A20-A461-A0124BB49B88}"/>
                    </a:ext>
                  </a:extLst>
                </p:cNvPr>
                <p:cNvSpPr txBox="1">
                  <a:spLocks noRot="1" noChangeAspect="1" noMove="1" noResize="1" noEditPoints="1" noAdjustHandles="1" noChangeArrowheads="1" noChangeShapeType="1" noTextEdit="1"/>
                </p:cNvSpPr>
                <p:nvPr/>
              </p:nvSpPr>
              <p:spPr>
                <a:xfrm>
                  <a:off x="3080360" y="4129709"/>
                  <a:ext cx="37651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 xmlns:a16="http://schemas.microsoft.com/office/drawing/2014/main" id="{572A6663-0D38-4A57-8B2A-58767EB06D45}"/>
                    </a:ext>
                  </a:extLst>
                </p:cNvPr>
                <p:cNvSpPr txBox="1"/>
                <p:nvPr/>
              </p:nvSpPr>
              <p:spPr>
                <a:xfrm>
                  <a:off x="4603459" y="2436981"/>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33" name="文本框 32">
                  <a:extLst>
                    <a:ext uri="{FF2B5EF4-FFF2-40B4-BE49-F238E27FC236}">
                      <a16:creationId xmlns:a16="http://schemas.microsoft.com/office/drawing/2014/main" id="{572A6663-0D38-4A57-8B2A-58767EB06D45}"/>
                    </a:ext>
                  </a:extLst>
                </p:cNvPr>
                <p:cNvSpPr txBox="1">
                  <a:spLocks noRot="1" noChangeAspect="1" noMove="1" noResize="1" noEditPoints="1" noAdjustHandles="1" noChangeArrowheads="1" noChangeShapeType="1" noTextEdit="1"/>
                </p:cNvSpPr>
                <p:nvPr/>
              </p:nvSpPr>
              <p:spPr>
                <a:xfrm>
                  <a:off x="4603459" y="2436981"/>
                  <a:ext cx="376514" cy="37196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 xmlns:a16="http://schemas.microsoft.com/office/drawing/2014/main" id="{B3133D3F-5834-4AA1-930E-E4FB7BD7770D}"/>
                    </a:ext>
                  </a:extLst>
                </p:cNvPr>
                <p:cNvSpPr txBox="1"/>
                <p:nvPr/>
              </p:nvSpPr>
              <p:spPr>
                <a:xfrm>
                  <a:off x="3527692" y="2456695"/>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34" name="文本框 33">
                  <a:extLst>
                    <a:ext uri="{FF2B5EF4-FFF2-40B4-BE49-F238E27FC236}">
                      <a16:creationId xmlns:a16="http://schemas.microsoft.com/office/drawing/2014/main" id="{B3133D3F-5834-4AA1-930E-E4FB7BD7770D}"/>
                    </a:ext>
                  </a:extLst>
                </p:cNvPr>
                <p:cNvSpPr txBox="1">
                  <a:spLocks noRot="1" noChangeAspect="1" noMove="1" noResize="1" noEditPoints="1" noAdjustHandles="1" noChangeArrowheads="1" noChangeShapeType="1" noTextEdit="1"/>
                </p:cNvSpPr>
                <p:nvPr/>
              </p:nvSpPr>
              <p:spPr>
                <a:xfrm>
                  <a:off x="3527692" y="2456695"/>
                  <a:ext cx="376514" cy="371961"/>
                </a:xfrm>
                <a:prstGeom prst="rect">
                  <a:avLst/>
                </a:prstGeom>
                <a:blipFill>
                  <a:blip r:embed="rId8"/>
                  <a:stretch>
                    <a:fillRect r="-5128"/>
                  </a:stretch>
                </a:blipFill>
              </p:spPr>
              <p:txBody>
                <a:bodyPr/>
                <a:lstStyle/>
                <a:p>
                  <a:r>
                    <a:rPr lang="zh-CN" altLang="en-US">
                      <a:noFill/>
                    </a:rPr>
                    <a:t> </a:t>
                  </a:r>
                </a:p>
              </p:txBody>
            </p:sp>
          </mc:Fallback>
        </mc:AlternateContent>
        <p:sp>
          <p:nvSpPr>
            <p:cNvPr id="35" name="文本框 34">
              <a:extLst>
                <a:ext uri="{FF2B5EF4-FFF2-40B4-BE49-F238E27FC236}">
                  <a16:creationId xmlns="" xmlns:a16="http://schemas.microsoft.com/office/drawing/2014/main" id="{8CE757CE-6F88-45F5-9260-6DA1AC2DB279}"/>
                </a:ext>
              </a:extLst>
            </p:cNvPr>
            <p:cNvSpPr txBox="1"/>
            <p:nvPr/>
          </p:nvSpPr>
          <p:spPr>
            <a:xfrm>
              <a:off x="3037205" y="3855360"/>
              <a:ext cx="461665" cy="311142"/>
            </a:xfrm>
            <a:prstGeom prst="rect">
              <a:avLst/>
            </a:prstGeom>
            <a:noFill/>
          </p:spPr>
          <p:txBody>
            <a:bodyPr vert="eaVert" wrap="square" rtlCol="0">
              <a:spAutoFit/>
            </a:bodyPr>
            <a:lstStyle/>
            <a:p>
              <a:r>
                <a:rPr lang="en-US" altLang="zh-CN" dirty="0"/>
                <a:t>…</a:t>
              </a:r>
              <a:endParaRPr lang="zh-CN" altLang="en-US" dirty="0"/>
            </a:p>
          </p:txBody>
        </p:sp>
      </p:grpSp>
      <mc:AlternateContent xmlns:mc="http://schemas.openxmlformats.org/markup-compatibility/2006" xmlns:a14="http://schemas.microsoft.com/office/drawing/2010/main">
        <mc:Choice Requires="a14">
          <p:sp>
            <p:nvSpPr>
              <p:cNvPr id="36" name="文本框 35"/>
              <p:cNvSpPr txBox="1"/>
              <p:nvPr/>
            </p:nvSpPr>
            <p:spPr>
              <a:xfrm>
                <a:off x="1249914" y="1913931"/>
                <a:ext cx="8528293" cy="491417"/>
              </a:xfrm>
              <a:prstGeom prst="rect">
                <a:avLst/>
              </a:prstGeom>
              <a:noFill/>
            </p:spPr>
            <p:txBody>
              <a:bodyPr wrap="square" rtlCol="0">
                <a:spAutoFit/>
              </a:bodyPr>
              <a:lstStyle/>
              <a:p>
                <a:pPr marL="342900" lvl="0" indent="-342900">
                  <a:lnSpc>
                    <a:spcPct val="125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假定第</a:t>
                </a:r>
                <a14:m>
                  <m:oMath xmlns:m="http://schemas.openxmlformats.org/officeDocument/2006/math">
                    <m:r>
                      <a:rPr lang="en-US" altLang="zh-CN" sz="2000" dirty="0">
                        <a:latin typeface="Cambria Math" panose="02040503050406030204" pitchFamily="18" charset="0"/>
                        <a:ea typeface="微软雅黑" panose="020B0503020204020204" pitchFamily="34" charset="-122"/>
                      </a:rPr>
                      <m:t>𝑙</m:t>
                    </m:r>
                  </m:oMath>
                </a14:m>
                <a:r>
                  <a:rPr lang="zh-CN" altLang="en-US" sz="2000" dirty="0">
                    <a:latin typeface="微软雅黑" panose="020B0503020204020204" pitchFamily="34" charset="-122"/>
                    <a:ea typeface="微软雅黑" panose="020B0503020204020204" pitchFamily="34" charset="-122"/>
                  </a:rPr>
                  <a:t>层神经元状态为</a:t>
                </a:r>
                <a14:m>
                  <m:oMath xmlns:m="http://schemas.openxmlformats.org/officeDocument/2006/math">
                    <m:sSup>
                      <m:sSupPr>
                        <m:ctrlPr>
                          <a:rPr lang="en-US" altLang="zh-CN" sz="2000" i="1">
                            <a:latin typeface="Cambria Math" panose="02040503050406030204" pitchFamily="18" charset="0"/>
                            <a:ea typeface="微软雅黑" panose="020B0503020204020204" pitchFamily="34" charset="-122"/>
                          </a:rPr>
                        </m:ctrlPr>
                      </m:sSupPr>
                      <m:e>
                        <m:r>
                          <a:rPr lang="en-US" altLang="zh-CN" sz="2000">
                            <a:latin typeface="Cambria Math" panose="02040503050406030204" pitchFamily="18" charset="0"/>
                            <a:ea typeface="微软雅黑" panose="020B0503020204020204" pitchFamily="34" charset="-122"/>
                          </a:rPr>
                          <m:t>𝑧</m:t>
                        </m:r>
                      </m:e>
                      <m:sup>
                        <m:r>
                          <a:rPr lang="en-US" altLang="zh-CN" sz="2000">
                            <a:latin typeface="Cambria Math" panose="02040503050406030204" pitchFamily="18" charset="0"/>
                            <a:ea typeface="微软雅黑" panose="020B0503020204020204" pitchFamily="34" charset="-122"/>
                          </a:rPr>
                          <m:t>𝑙</m:t>
                        </m:r>
                      </m:sup>
                    </m:sSup>
                  </m:oMath>
                </a14:m>
                <a:r>
                  <a:rPr lang="zh-CN" altLang="en-US" sz="2000" dirty="0">
                    <a:latin typeface="微软雅黑" panose="020B0503020204020204" pitchFamily="34" charset="-122"/>
                    <a:ea typeface="微软雅黑" panose="020B0503020204020204" pitchFamily="34" charset="-122"/>
                  </a:rPr>
                  <a:t>，经</a:t>
                </a:r>
                <a14:m>
                  <m:oMath xmlns:m="http://schemas.openxmlformats.org/officeDocument/2006/math">
                    <m:r>
                      <a:rPr lang="zh-CN" altLang="en-US" sz="2000" dirty="0">
                        <a:latin typeface="Cambria Math" panose="02040503050406030204" pitchFamily="18" charset="0"/>
                        <a:ea typeface="微软雅黑" panose="020B0503020204020204" pitchFamily="34" charset="-122"/>
                      </a:rPr>
                      <m:t>激活函数后的输出值为</m:t>
                    </m:r>
                    <m:sSup>
                      <m:sSupPr>
                        <m:ctrlPr>
                          <a:rPr lang="en-US" altLang="zh-CN" sz="2000" i="1">
                            <a:latin typeface="Cambria Math" panose="02040503050406030204" pitchFamily="18" charset="0"/>
                            <a:ea typeface="微软雅黑" panose="020B0503020204020204" pitchFamily="34" charset="-122"/>
                          </a:rPr>
                        </m:ctrlPr>
                      </m:sSupPr>
                      <m:e>
                        <m:r>
                          <m:rPr>
                            <m:sty m:val="p"/>
                          </m:rPr>
                          <a:rPr lang="en-US" altLang="zh-CN" sz="2000">
                            <a:latin typeface="Cambria Math" panose="02040503050406030204" pitchFamily="18" charset="0"/>
                            <a:ea typeface="微软雅黑" panose="020B0503020204020204" pitchFamily="34" charset="-122"/>
                          </a:rPr>
                          <m:t>y</m:t>
                        </m:r>
                      </m:e>
                      <m:sup>
                        <m:r>
                          <a:rPr lang="en-US" altLang="zh-CN" sz="2000">
                            <a:latin typeface="Cambria Math" panose="02040503050406030204" pitchFamily="18" charset="0"/>
                            <a:ea typeface="微软雅黑" panose="020B0503020204020204" pitchFamily="34" charset="-122"/>
                          </a:rPr>
                          <m:t>𝑙</m:t>
                        </m:r>
                      </m:sup>
                    </m:sSup>
                  </m:oMath>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1249914" y="1913931"/>
                <a:ext cx="8528293" cy="491417"/>
              </a:xfrm>
              <a:prstGeom prst="rect">
                <a:avLst/>
              </a:prstGeom>
              <a:blipFill rotWithShape="0">
                <a:blip r:embed="rId3"/>
                <a:stretch>
                  <a:fillRect l="-643" b="-123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内容占位符 2">
                <a:extLst>
                  <a:ext uri="{FF2B5EF4-FFF2-40B4-BE49-F238E27FC236}">
                    <a16:creationId xmlns="" xmlns:a16="http://schemas.microsoft.com/office/drawing/2014/main" id="{2FA3B530-C7AD-464B-AA66-2F148B180C7F}"/>
                  </a:ext>
                </a:extLst>
              </p:cNvPr>
              <p:cNvSpPr txBox="1">
                <a:spLocks/>
              </p:cNvSpPr>
              <p:nvPr/>
            </p:nvSpPr>
            <p:spPr>
              <a:xfrm>
                <a:off x="6122617" y="2599839"/>
                <a:ext cx="6187013" cy="2663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400" i="1" dirty="0" smtClean="0">
                    <a:latin typeface="Cambria Math" panose="02040503050406030204" pitchFamily="18" charset="0"/>
                  </a:rPr>
                  <a:t>V = </a:t>
                </a:r>
                <a14:m>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up>
                            <m:r>
                              <a:rPr lang="en-US" altLang="zh-CN" sz="2400" i="1">
                                <a:latin typeface="Cambria Math" panose="02040503050406030204" pitchFamily="18" charset="0"/>
                              </a:rPr>
                              <m:t>2</m:t>
                            </m:r>
                          </m:sup>
                        </m:sSubSup>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up>
                            <m:r>
                              <a:rPr lang="en-US" altLang="zh-CN" sz="2400" i="1">
                                <a:latin typeface="Cambria Math" panose="02040503050406030204" pitchFamily="18" charset="0"/>
                              </a:rPr>
                              <m:t>1</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2</m:t>
                            </m:r>
                          </m:sub>
                          <m:sup>
                            <m:r>
                              <a:rPr lang="en-US" altLang="zh-CN" sz="2400" i="1">
                                <a:latin typeface="Cambria Math" panose="02040503050406030204" pitchFamily="18" charset="0"/>
                              </a:rPr>
                              <m:t>2</m:t>
                            </m:r>
                          </m:sup>
                        </m:sSubSup>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up>
                            <m:r>
                              <a:rPr lang="en-US" altLang="zh-CN" sz="2400" i="1">
                                <a:latin typeface="Cambria Math" panose="02040503050406030204" pitchFamily="18" charset="0"/>
                              </a:rPr>
                              <m:t>1</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3</m:t>
                            </m:r>
                          </m:sub>
                          <m:sup>
                            <m:r>
                              <a:rPr lang="en-US" altLang="zh-CN" sz="2400" i="1">
                                <a:latin typeface="Cambria Math" panose="02040503050406030204" pitchFamily="18" charset="0"/>
                              </a:rPr>
                              <m:t>2</m:t>
                            </m:r>
                          </m:sup>
                        </m:sSubSup>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𝑦</m:t>
                            </m:r>
                          </m:e>
                          <m:sub>
                            <m:r>
                              <a:rPr lang="en-US" altLang="zh-CN" sz="2400" i="1">
                                <a:latin typeface="Cambria Math" panose="02040503050406030204" pitchFamily="18" charset="0"/>
                              </a:rPr>
                              <m:t>3</m:t>
                            </m:r>
                          </m:sub>
                          <m:sup>
                            <m:r>
                              <a:rPr lang="en-US" altLang="zh-CN" sz="2400" i="1">
                                <a:latin typeface="Cambria Math" panose="02040503050406030204" pitchFamily="18" charset="0"/>
                              </a:rPr>
                              <m:t>1</m:t>
                            </m:r>
                          </m:sup>
                        </m:sSubSup>
                        <m:r>
                          <a:rPr lang="en-US" altLang="zh-CN" sz="2400" i="1">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2</m:t>
                            </m:r>
                          </m:sub>
                        </m:sSub>
                      </m:e>
                    </m:d>
                  </m:oMath>
                </a14:m>
                <a:endParaRPr lang="en-US" altLang="zh-CN" sz="2400" i="1" dirty="0" smtClean="0">
                  <a:latin typeface="Cambria Math" panose="02040503050406030204" pitchFamily="18" charset="0"/>
                </a:endParaRPr>
              </a:p>
              <a:p>
                <a:pPr marL="0" indent="0" defTabSz="685800">
                  <a:lnSpc>
                    <a:spcPct val="100000"/>
                  </a:lnSpc>
                  <a:spcBef>
                    <a:spcPts val="750"/>
                  </a:spcBef>
                  <a:buNone/>
                </a:pPr>
                <a:r>
                  <a:rPr lang="zh-CN" altLang="en-US" sz="2000" dirty="0">
                    <a:latin typeface="Cambria Math" panose="02040503050406030204" pitchFamily="18" charset="0"/>
                  </a:rPr>
                  <a:t>其中</a:t>
                </a:r>
                <a:r>
                  <a:rPr lang="zh-CN" altLang="en-US" sz="2000" i="1" dirty="0">
                    <a:latin typeface="Cambria Math" panose="02040503050406030204" pitchFamily="18" charset="0"/>
                  </a:rPr>
                  <a:t>：</a:t>
                </a:r>
                <a:endParaRPr lang="en-US" altLang="zh-CN" sz="2000" i="1" dirty="0">
                  <a:latin typeface="Cambria Math" panose="02040503050406030204" pitchFamily="18" charset="0"/>
                </a:endParaRPr>
              </a:p>
              <a:p>
                <a:pPr defTabSz="685800">
                  <a:lnSpc>
                    <a:spcPct val="100000"/>
                  </a:lnSpc>
                  <a:spcBef>
                    <a:spcPts val="750"/>
                  </a:spcBef>
                </a:pP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𝑦</m:t>
                        </m:r>
                      </m:e>
                      <m:sub>
                        <m:r>
                          <a:rPr lang="en-US" altLang="zh-CN" sz="2000" i="1">
                            <a:latin typeface="Cambria Math" panose="02040503050406030204" pitchFamily="18" charset="0"/>
                          </a:rPr>
                          <m:t>1</m:t>
                        </m:r>
                      </m:sub>
                      <m:sup>
                        <m:r>
                          <a:rPr lang="en-US" altLang="zh-CN" sz="2000" i="1">
                            <a:latin typeface="Cambria Math" panose="02040503050406030204" pitchFamily="18" charset="0"/>
                          </a:rPr>
                          <m:t>1</m:t>
                        </m:r>
                      </m:sup>
                    </m:sSubSup>
                    <m:r>
                      <a:rPr lang="en-US" altLang="zh-CN" sz="2000" i="1">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𝑧</m:t>
                            </m:r>
                          </m:e>
                          <m:sub>
                            <m:r>
                              <a:rPr lang="en-US" altLang="zh-CN" sz="2000" i="1">
                                <a:latin typeface="Cambria Math" panose="02040503050406030204" pitchFamily="18" charset="0"/>
                              </a:rPr>
                              <m:t>1</m:t>
                            </m:r>
                          </m:sub>
                          <m:sup>
                            <m:r>
                              <a:rPr lang="en-US" altLang="zh-CN" sz="2000" i="1">
                                <a:latin typeface="Cambria Math" panose="02040503050406030204" pitchFamily="18" charset="0"/>
                              </a:rPr>
                              <m:t>1</m:t>
                            </m:r>
                          </m:sup>
                        </m:sSubSup>
                      </m:e>
                    </m:d>
                    <m:r>
                      <a:rPr lang="en-US" altLang="zh-CN" sz="2000" i="1">
                        <a:latin typeface="Cambria Math" panose="02040503050406030204" pitchFamily="18" charset="0"/>
                      </a:rPr>
                      <m:t>=</m:t>
                    </m:r>
                    <m:r>
                      <a:rPr lang="en-US" altLang="zh-CN" sz="2000" i="1">
                        <a:latin typeface="Cambria Math" panose="02040503050406030204" pitchFamily="18" charset="0"/>
                      </a:rPr>
                      <m:t>𝑓</m:t>
                    </m:r>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𝑤</m:t>
                        </m:r>
                      </m:e>
                      <m:sub>
                        <m:r>
                          <a:rPr lang="en-US" altLang="zh-CN" sz="2000" i="1">
                            <a:latin typeface="Cambria Math" panose="02040503050406030204" pitchFamily="18" charset="0"/>
                          </a:rPr>
                          <m:t>11</m:t>
                        </m:r>
                      </m:sub>
                      <m:sup>
                        <m:r>
                          <a:rPr lang="en-US" altLang="zh-CN" sz="2000" i="1">
                            <a:latin typeface="Cambria Math" panose="02040503050406030204" pitchFamily="18" charset="0"/>
                          </a:rPr>
                          <m:t>1</m:t>
                        </m:r>
                      </m:sup>
                    </m:sSubSup>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𝑤</m:t>
                        </m:r>
                      </m:e>
                      <m:sub>
                        <m:r>
                          <a:rPr lang="en-US" altLang="zh-CN" sz="2000" i="1">
                            <a:latin typeface="Cambria Math" panose="02040503050406030204" pitchFamily="18" charset="0"/>
                          </a:rPr>
                          <m:t>21</m:t>
                        </m:r>
                      </m:sub>
                      <m:sup>
                        <m:r>
                          <a:rPr lang="en-US" altLang="zh-CN" sz="2000" i="1">
                            <a:latin typeface="Cambria Math" panose="02040503050406030204" pitchFamily="18" charset="0"/>
                          </a:rPr>
                          <m:t>1</m:t>
                        </m:r>
                      </m:sup>
                    </m:sSubSup>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𝑤</m:t>
                        </m:r>
                      </m:e>
                      <m:sub>
                        <m:r>
                          <a:rPr lang="en-US" altLang="zh-CN" sz="2000" i="1">
                            <a:latin typeface="Cambria Math" panose="02040503050406030204" pitchFamily="18" charset="0"/>
                          </a:rPr>
                          <m:t>𝑛</m:t>
                        </m:r>
                        <m:r>
                          <a:rPr lang="en-US" altLang="zh-CN" sz="2000" i="1">
                            <a:latin typeface="Cambria Math" panose="02040503050406030204" pitchFamily="18" charset="0"/>
                          </a:rPr>
                          <m:t>1</m:t>
                        </m:r>
                      </m:sub>
                      <m:sup>
                        <m:r>
                          <a:rPr lang="en-US" altLang="zh-CN" sz="2000" i="1">
                            <a:latin typeface="Cambria Math" panose="02040503050406030204" pitchFamily="18" charset="0"/>
                          </a:rPr>
                          <m:t>1</m:t>
                        </m:r>
                      </m:sup>
                    </m:sSubSup>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𝑛</m:t>
                        </m:r>
                      </m:sub>
                    </m:sSub>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𝑏</m:t>
                        </m:r>
                      </m:e>
                      <m:sub>
                        <m:r>
                          <a:rPr lang="en-US" altLang="zh-CN" sz="2000" i="1">
                            <a:latin typeface="Cambria Math" panose="02040503050406030204" pitchFamily="18" charset="0"/>
                          </a:rPr>
                          <m:t>1</m:t>
                        </m:r>
                      </m:sub>
                      <m:sup>
                        <m:r>
                          <a:rPr lang="en-US" altLang="zh-CN" sz="2000" i="1">
                            <a:latin typeface="Cambria Math" panose="02040503050406030204" pitchFamily="18" charset="0"/>
                          </a:rPr>
                          <m:t>1</m:t>
                        </m:r>
                      </m:sup>
                    </m:sSubSup>
                    <m:r>
                      <a:rPr lang="en-US" altLang="zh-CN" sz="2000" i="1">
                        <a:latin typeface="Cambria Math" panose="02040503050406030204" pitchFamily="18" charset="0"/>
                      </a:rPr>
                      <m:t>)</m:t>
                    </m:r>
                  </m:oMath>
                </a14:m>
                <a:endParaRPr lang="en-US" altLang="zh-CN" sz="2000" i="1" dirty="0" smtClean="0">
                  <a:latin typeface="Cambria Math" panose="02040503050406030204" pitchFamily="18" charset="0"/>
                </a:endParaRPr>
              </a:p>
              <a:p>
                <a:pPr defTabSz="685800">
                  <a:lnSpc>
                    <a:spcPct val="100000"/>
                  </a:lnSpc>
                  <a:spcBef>
                    <a:spcPts val="750"/>
                  </a:spcBef>
                </a:pP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𝑦</m:t>
                        </m:r>
                      </m:e>
                      <m:sub>
                        <m:r>
                          <a:rPr lang="en-US" altLang="zh-CN" sz="2000" i="1">
                            <a:latin typeface="Cambria Math" panose="02040503050406030204" pitchFamily="18" charset="0"/>
                          </a:rPr>
                          <m:t>2</m:t>
                        </m:r>
                      </m:sub>
                      <m:sup>
                        <m:r>
                          <a:rPr lang="en-US" altLang="zh-CN" sz="2000" i="1">
                            <a:latin typeface="Cambria Math" panose="02040503050406030204" pitchFamily="18" charset="0"/>
                          </a:rPr>
                          <m:t>1</m:t>
                        </m:r>
                      </m:sup>
                    </m:sSubSup>
                    <m:r>
                      <a:rPr lang="en-US" altLang="zh-CN" sz="2000" i="1">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𝑧</m:t>
                            </m:r>
                          </m:e>
                          <m:sub>
                            <m:r>
                              <a:rPr lang="en-US" altLang="zh-CN" sz="2000" i="1">
                                <a:latin typeface="Cambria Math" panose="02040503050406030204" pitchFamily="18" charset="0"/>
                              </a:rPr>
                              <m:t>2</m:t>
                            </m:r>
                          </m:sub>
                          <m:sup>
                            <m:r>
                              <a:rPr lang="en-US" altLang="zh-CN" sz="2000" i="1">
                                <a:latin typeface="Cambria Math" panose="02040503050406030204" pitchFamily="18" charset="0"/>
                              </a:rPr>
                              <m:t>1</m:t>
                            </m:r>
                          </m:sup>
                        </m:sSubSup>
                      </m:e>
                    </m:d>
                    <m:r>
                      <a:rPr lang="en-US" altLang="zh-CN" sz="2000" i="1">
                        <a:latin typeface="Cambria Math" panose="02040503050406030204" pitchFamily="18" charset="0"/>
                      </a:rPr>
                      <m:t>=</m:t>
                    </m:r>
                    <m:r>
                      <a:rPr lang="en-US" altLang="zh-CN" sz="2000" i="1">
                        <a:latin typeface="Cambria Math" panose="02040503050406030204" pitchFamily="18" charset="0"/>
                      </a:rPr>
                      <m:t>𝑓</m:t>
                    </m:r>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𝑤</m:t>
                        </m:r>
                      </m:e>
                      <m:sub>
                        <m:r>
                          <a:rPr lang="en-US" altLang="zh-CN" sz="2000" i="1">
                            <a:latin typeface="Cambria Math" panose="02040503050406030204" pitchFamily="18" charset="0"/>
                          </a:rPr>
                          <m:t>12</m:t>
                        </m:r>
                      </m:sub>
                      <m:sup>
                        <m:r>
                          <a:rPr lang="en-US" altLang="zh-CN" sz="2000" i="1">
                            <a:latin typeface="Cambria Math" panose="02040503050406030204" pitchFamily="18" charset="0"/>
                          </a:rPr>
                          <m:t>1</m:t>
                        </m:r>
                      </m:sup>
                    </m:sSubSup>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𝑤</m:t>
                        </m:r>
                      </m:e>
                      <m:sub>
                        <m:r>
                          <a:rPr lang="en-US" altLang="zh-CN" sz="2000" i="1">
                            <a:latin typeface="Cambria Math" panose="02040503050406030204" pitchFamily="18" charset="0"/>
                          </a:rPr>
                          <m:t>22</m:t>
                        </m:r>
                      </m:sub>
                      <m:sup>
                        <m:r>
                          <a:rPr lang="en-US" altLang="zh-CN" sz="2000" i="1">
                            <a:latin typeface="Cambria Math" panose="02040503050406030204" pitchFamily="18" charset="0"/>
                          </a:rPr>
                          <m:t>1</m:t>
                        </m:r>
                      </m:sup>
                    </m:sSubSup>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𝑤</m:t>
                        </m:r>
                      </m:e>
                      <m:sub>
                        <m:r>
                          <a:rPr lang="en-US" altLang="zh-CN" sz="2000" i="1">
                            <a:latin typeface="Cambria Math" panose="02040503050406030204" pitchFamily="18" charset="0"/>
                          </a:rPr>
                          <m:t>𝑛</m:t>
                        </m:r>
                        <m:r>
                          <a:rPr lang="en-US" altLang="zh-CN" sz="2000" i="1">
                            <a:latin typeface="Cambria Math" panose="02040503050406030204" pitchFamily="18" charset="0"/>
                          </a:rPr>
                          <m:t>2</m:t>
                        </m:r>
                      </m:sub>
                      <m:sup>
                        <m:r>
                          <a:rPr lang="en-US" altLang="zh-CN" sz="2000" i="1">
                            <a:latin typeface="Cambria Math" panose="02040503050406030204" pitchFamily="18" charset="0"/>
                          </a:rPr>
                          <m:t>1</m:t>
                        </m:r>
                      </m:sup>
                    </m:sSubSup>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𝑛</m:t>
                        </m:r>
                      </m:sub>
                    </m:sSub>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𝑏</m:t>
                        </m:r>
                      </m:e>
                      <m:sub>
                        <m:r>
                          <a:rPr lang="en-US" altLang="zh-CN" sz="2000" i="1">
                            <a:latin typeface="Cambria Math" panose="02040503050406030204" pitchFamily="18" charset="0"/>
                          </a:rPr>
                          <m:t>2</m:t>
                        </m:r>
                      </m:sub>
                      <m:sup>
                        <m:r>
                          <a:rPr lang="en-US" altLang="zh-CN" sz="2000" i="1">
                            <a:latin typeface="Cambria Math" panose="02040503050406030204" pitchFamily="18" charset="0"/>
                          </a:rPr>
                          <m:t>1</m:t>
                        </m:r>
                      </m:sup>
                    </m:sSubSup>
                    <m:r>
                      <a:rPr lang="en-US" altLang="zh-CN" sz="2000" i="1">
                        <a:latin typeface="Cambria Math" panose="02040503050406030204" pitchFamily="18" charset="0"/>
                      </a:rPr>
                      <m:t>)</m:t>
                    </m:r>
                  </m:oMath>
                </a14:m>
                <a:endParaRPr lang="en-US" altLang="zh-CN" sz="2000" i="1" dirty="0">
                  <a:latin typeface="Cambria Math" panose="02040503050406030204" pitchFamily="18" charset="0"/>
                </a:endParaRPr>
              </a:p>
              <a:p>
                <a:pPr defTabSz="685800">
                  <a:lnSpc>
                    <a:spcPct val="100000"/>
                  </a:lnSpc>
                  <a:spcBef>
                    <a:spcPts val="750"/>
                  </a:spcBef>
                </a:pP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𝑦</m:t>
                        </m:r>
                      </m:e>
                      <m:sub>
                        <m:r>
                          <a:rPr lang="en-US" altLang="zh-CN" sz="2000" i="1">
                            <a:latin typeface="Cambria Math" panose="02040503050406030204" pitchFamily="18" charset="0"/>
                          </a:rPr>
                          <m:t>3</m:t>
                        </m:r>
                      </m:sub>
                      <m:sup>
                        <m:r>
                          <a:rPr lang="en-US" altLang="zh-CN" sz="2000" i="1">
                            <a:latin typeface="Cambria Math" panose="02040503050406030204" pitchFamily="18" charset="0"/>
                          </a:rPr>
                          <m:t>1</m:t>
                        </m:r>
                      </m:sup>
                    </m:sSubSup>
                    <m:r>
                      <a:rPr lang="en-US" altLang="zh-CN" sz="2000" i="1">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𝑧</m:t>
                            </m:r>
                          </m:e>
                          <m:sub>
                            <m:r>
                              <a:rPr lang="en-US" altLang="zh-CN" sz="2000" i="1">
                                <a:latin typeface="Cambria Math" panose="02040503050406030204" pitchFamily="18" charset="0"/>
                              </a:rPr>
                              <m:t>3</m:t>
                            </m:r>
                          </m:sub>
                          <m:sup>
                            <m:r>
                              <a:rPr lang="en-US" altLang="zh-CN" sz="2000" i="1">
                                <a:latin typeface="Cambria Math" panose="02040503050406030204" pitchFamily="18" charset="0"/>
                              </a:rPr>
                              <m:t>1</m:t>
                            </m:r>
                          </m:sup>
                        </m:sSubSup>
                      </m:e>
                    </m:d>
                    <m:r>
                      <a:rPr lang="en-US" altLang="zh-CN" sz="2000" i="1">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𝑤</m:t>
                            </m:r>
                          </m:e>
                          <m:sub>
                            <m:r>
                              <a:rPr lang="en-US" altLang="zh-CN" sz="2000" i="1">
                                <a:latin typeface="Cambria Math" panose="02040503050406030204" pitchFamily="18" charset="0"/>
                              </a:rPr>
                              <m:t>13</m:t>
                            </m:r>
                          </m:sub>
                          <m:sup>
                            <m:r>
                              <a:rPr lang="en-US" altLang="zh-CN" sz="2000" i="1">
                                <a:latin typeface="Cambria Math" panose="02040503050406030204" pitchFamily="18" charset="0"/>
                              </a:rPr>
                              <m:t>1</m:t>
                            </m:r>
                          </m:sup>
                        </m:sSubSup>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𝑤</m:t>
                            </m:r>
                          </m:e>
                          <m:sub>
                            <m:r>
                              <a:rPr lang="en-US" altLang="zh-CN" sz="2000" i="1">
                                <a:latin typeface="Cambria Math" panose="02040503050406030204" pitchFamily="18" charset="0"/>
                              </a:rPr>
                              <m:t>23</m:t>
                            </m:r>
                          </m:sub>
                          <m:sup>
                            <m:r>
                              <a:rPr lang="en-US" altLang="zh-CN" sz="2000" i="1">
                                <a:latin typeface="Cambria Math" panose="02040503050406030204" pitchFamily="18" charset="0"/>
                              </a:rPr>
                              <m:t>1</m:t>
                            </m:r>
                          </m:sup>
                        </m:sSubSup>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𝑤</m:t>
                            </m:r>
                          </m:e>
                          <m:sub>
                            <m:r>
                              <a:rPr lang="en-US" altLang="zh-CN" sz="2000" i="1">
                                <a:latin typeface="Cambria Math" panose="02040503050406030204" pitchFamily="18" charset="0"/>
                              </a:rPr>
                              <m:t>𝑛</m:t>
                            </m:r>
                            <m:r>
                              <a:rPr lang="en-US" altLang="zh-CN" sz="2000" i="1">
                                <a:latin typeface="Cambria Math" panose="02040503050406030204" pitchFamily="18" charset="0"/>
                              </a:rPr>
                              <m:t>3</m:t>
                            </m:r>
                          </m:sub>
                          <m:sup>
                            <m:r>
                              <a:rPr lang="en-US" altLang="zh-CN" sz="2000" i="1">
                                <a:latin typeface="Cambria Math" panose="02040503050406030204" pitchFamily="18" charset="0"/>
                              </a:rPr>
                              <m:t>1</m:t>
                            </m:r>
                          </m:sup>
                        </m:sSubSup>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𝑛</m:t>
                            </m:r>
                          </m:sub>
                        </m:sSub>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𝑏</m:t>
                            </m:r>
                          </m:e>
                          <m:sub>
                            <m:r>
                              <a:rPr lang="en-US" altLang="zh-CN" sz="2000" i="1">
                                <a:latin typeface="Cambria Math" panose="02040503050406030204" pitchFamily="18" charset="0"/>
                              </a:rPr>
                              <m:t>2</m:t>
                            </m:r>
                          </m:sub>
                          <m:sup>
                            <m:r>
                              <a:rPr lang="en-US" altLang="zh-CN" sz="2000" i="1">
                                <a:latin typeface="Cambria Math" panose="02040503050406030204" pitchFamily="18" charset="0"/>
                              </a:rPr>
                              <m:t>1</m:t>
                            </m:r>
                          </m:sup>
                        </m:sSubSup>
                      </m:e>
                    </m:d>
                  </m:oMath>
                </a14:m>
                <a:endParaRPr lang="en-US" altLang="zh-CN" sz="2000" i="1" dirty="0" smtClean="0">
                  <a:latin typeface="Cambria Math" panose="02040503050406030204" pitchFamily="18" charset="0"/>
                </a:endParaRPr>
              </a:p>
              <a:p>
                <a:pPr marL="0" indent="0">
                  <a:lnSpc>
                    <a:spcPct val="100000"/>
                  </a:lnSpc>
                  <a:buNone/>
                </a:pPr>
                <a:endParaRPr lang="en-US" altLang="zh-CN" i="1" dirty="0">
                  <a:latin typeface="Cambria Math" panose="02040503050406030204" pitchFamily="18" charset="0"/>
                </a:endParaRPr>
              </a:p>
            </p:txBody>
          </p:sp>
        </mc:Choice>
        <mc:Fallback xmlns="">
          <p:sp>
            <p:nvSpPr>
              <p:cNvPr id="39" name="内容占位符 2">
                <a:extLst>
                  <a:ext uri="{FF2B5EF4-FFF2-40B4-BE49-F238E27FC236}">
                    <a16:creationId xmlns:a16="http://schemas.microsoft.com/office/drawing/2014/main" xmlns:a14="http://schemas.microsoft.com/office/drawing/2010/main" xmlns="" id="{2FA3B530-C7AD-464B-AA66-2F148B180C7F}"/>
                  </a:ext>
                </a:extLst>
              </p:cNvPr>
              <p:cNvSpPr txBox="1">
                <a:spLocks noRot="1" noChangeAspect="1" noMove="1" noResize="1" noEditPoints="1" noAdjustHandles="1" noChangeArrowheads="1" noChangeShapeType="1" noTextEdit="1"/>
              </p:cNvSpPr>
              <p:nvPr/>
            </p:nvSpPr>
            <p:spPr>
              <a:xfrm>
                <a:off x="6122617" y="2599839"/>
                <a:ext cx="6187013" cy="2663777"/>
              </a:xfrm>
              <a:prstGeom prst="rect">
                <a:avLst/>
              </a:prstGeom>
              <a:blipFill rotWithShape="0">
                <a:blip r:embed="rId9"/>
                <a:stretch>
                  <a:fillRect l="-1281" t="-16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 xmlns:a16="http://schemas.microsoft.com/office/drawing/2014/main" id="{6DDAEC57-B63D-4D6B-A139-2648E35BEE02}"/>
                  </a:ext>
                </a:extLst>
              </p:cNvPr>
              <p:cNvSpPr txBox="1"/>
              <p:nvPr/>
            </p:nvSpPr>
            <p:spPr>
              <a:xfrm>
                <a:off x="1744706" y="3352057"/>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38" name="文本框 37">
                <a:extLst>
                  <a:ext uri="{FF2B5EF4-FFF2-40B4-BE49-F238E27FC236}">
                    <a16:creationId xmlns:a16="http://schemas.microsoft.com/office/drawing/2014/main" id="{6DDAEC57-B63D-4D6B-A139-2648E35BEE02}"/>
                  </a:ext>
                </a:extLst>
              </p:cNvPr>
              <p:cNvSpPr txBox="1">
                <a:spLocks noRot="1" noChangeAspect="1" noMove="1" noResize="1" noEditPoints="1" noAdjustHandles="1" noChangeArrowheads="1" noChangeShapeType="1" noTextEdit="1"/>
              </p:cNvSpPr>
              <p:nvPr/>
            </p:nvSpPr>
            <p:spPr>
              <a:xfrm>
                <a:off x="1744706" y="3352057"/>
                <a:ext cx="376514" cy="371961"/>
              </a:xfrm>
              <a:prstGeom prst="rect">
                <a:avLst/>
              </a:prstGeom>
              <a:blipFill>
                <a:blip r:embed="rId11"/>
                <a:stretch>
                  <a:fillRect r="-33871"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 xmlns:a16="http://schemas.microsoft.com/office/drawing/2014/main" id="{BE55E76B-7A56-48CF-88E7-21FD730AE79D}"/>
                  </a:ext>
                </a:extLst>
              </p:cNvPr>
              <p:cNvSpPr txBox="1"/>
              <p:nvPr/>
            </p:nvSpPr>
            <p:spPr>
              <a:xfrm>
                <a:off x="2420136" y="3605055"/>
                <a:ext cx="376514" cy="372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40" name="文本框 39">
                <a:extLst>
                  <a:ext uri="{FF2B5EF4-FFF2-40B4-BE49-F238E27FC236}">
                    <a16:creationId xmlns:a16="http://schemas.microsoft.com/office/drawing/2014/main" id="{BE55E76B-7A56-48CF-88E7-21FD730AE79D}"/>
                  </a:ext>
                </a:extLst>
              </p:cNvPr>
              <p:cNvSpPr txBox="1">
                <a:spLocks noRot="1" noChangeAspect="1" noMove="1" noResize="1" noEditPoints="1" noAdjustHandles="1" noChangeArrowheads="1" noChangeShapeType="1" noTextEdit="1"/>
              </p:cNvSpPr>
              <p:nvPr/>
            </p:nvSpPr>
            <p:spPr>
              <a:xfrm>
                <a:off x="2420136" y="3605055"/>
                <a:ext cx="376514" cy="372474"/>
              </a:xfrm>
              <a:prstGeom prst="rect">
                <a:avLst/>
              </a:prstGeom>
              <a:blipFill>
                <a:blip r:embed="rId12"/>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 xmlns:a16="http://schemas.microsoft.com/office/drawing/2014/main" id="{572A6663-0D38-4A57-8B2A-58767EB06D45}"/>
                  </a:ext>
                </a:extLst>
              </p:cNvPr>
              <p:cNvSpPr txBox="1"/>
              <p:nvPr/>
            </p:nvSpPr>
            <p:spPr>
              <a:xfrm>
                <a:off x="3251880" y="3614386"/>
                <a:ext cx="376514" cy="372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41" name="文本框 40">
                <a:extLst>
                  <a:ext uri="{FF2B5EF4-FFF2-40B4-BE49-F238E27FC236}">
                    <a16:creationId xmlns:a16="http://schemas.microsoft.com/office/drawing/2014/main" id="{572A6663-0D38-4A57-8B2A-58767EB06D45}"/>
                  </a:ext>
                </a:extLst>
              </p:cNvPr>
              <p:cNvSpPr txBox="1">
                <a:spLocks noRot="1" noChangeAspect="1" noMove="1" noResize="1" noEditPoints="1" noAdjustHandles="1" noChangeArrowheads="1" noChangeShapeType="1" noTextEdit="1"/>
              </p:cNvSpPr>
              <p:nvPr/>
            </p:nvSpPr>
            <p:spPr>
              <a:xfrm>
                <a:off x="3251880" y="3614386"/>
                <a:ext cx="376514" cy="372474"/>
              </a:xfrm>
              <a:prstGeom prst="rect">
                <a:avLst/>
              </a:prstGeom>
              <a:blipFill>
                <a:blip r:embed="rId13"/>
                <a:stretch>
                  <a:fillRect r="-1613"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 xmlns:a16="http://schemas.microsoft.com/office/drawing/2014/main" id="{B3133D3F-5834-4AA1-930E-E4FB7BD7770D}"/>
                  </a:ext>
                </a:extLst>
              </p:cNvPr>
              <p:cNvSpPr txBox="1"/>
              <p:nvPr/>
            </p:nvSpPr>
            <p:spPr>
              <a:xfrm>
                <a:off x="3707307" y="3166076"/>
                <a:ext cx="294992"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2</m:t>
                          </m:r>
                        </m:sup>
                      </m:sSubSup>
                    </m:oMath>
                  </m:oMathPara>
                </a14:m>
                <a:endParaRPr lang="zh-CN" altLang="en-US" dirty="0"/>
              </a:p>
            </p:txBody>
          </p:sp>
        </mc:Choice>
        <mc:Fallback xmlns="">
          <p:sp>
            <p:nvSpPr>
              <p:cNvPr id="42" name="文本框 41">
                <a:extLst>
                  <a:ext uri="{FF2B5EF4-FFF2-40B4-BE49-F238E27FC236}">
                    <a16:creationId xmlns:a16="http://schemas.microsoft.com/office/drawing/2014/main" id="{B3133D3F-5834-4AA1-930E-E4FB7BD7770D}"/>
                  </a:ext>
                </a:extLst>
              </p:cNvPr>
              <p:cNvSpPr txBox="1">
                <a:spLocks noRot="1" noChangeAspect="1" noMove="1" noResize="1" noEditPoints="1" noAdjustHandles="1" noChangeArrowheads="1" noChangeShapeType="1" noTextEdit="1"/>
              </p:cNvSpPr>
              <p:nvPr/>
            </p:nvSpPr>
            <p:spPr>
              <a:xfrm>
                <a:off x="3707307" y="3166076"/>
                <a:ext cx="294992" cy="371961"/>
              </a:xfrm>
              <a:prstGeom prst="rect">
                <a:avLst/>
              </a:prstGeom>
              <a:blipFill>
                <a:blip r:embed="rId14"/>
                <a:stretch>
                  <a:fillRect r="-44898"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 xmlns:a16="http://schemas.microsoft.com/office/drawing/2014/main" id="{B3133D3F-5834-4AA1-930E-E4FB7BD7770D}"/>
                  </a:ext>
                </a:extLst>
              </p:cNvPr>
              <p:cNvSpPr txBox="1"/>
              <p:nvPr/>
            </p:nvSpPr>
            <p:spPr>
              <a:xfrm>
                <a:off x="3702530" y="3745748"/>
                <a:ext cx="376514"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oMath>
                  </m:oMathPara>
                </a14:m>
                <a:endParaRPr lang="zh-CN" altLang="en-US" dirty="0"/>
              </a:p>
            </p:txBody>
          </p:sp>
        </mc:Choice>
        <mc:Fallback xmlns="">
          <p:sp>
            <p:nvSpPr>
              <p:cNvPr id="43" name="文本框 42">
                <a:extLst>
                  <a:ext uri="{FF2B5EF4-FFF2-40B4-BE49-F238E27FC236}">
                    <a16:creationId xmlns:a16="http://schemas.microsoft.com/office/drawing/2014/main" id="{B3133D3F-5834-4AA1-930E-E4FB7BD7770D}"/>
                  </a:ext>
                </a:extLst>
              </p:cNvPr>
              <p:cNvSpPr txBox="1">
                <a:spLocks noRot="1" noChangeAspect="1" noMove="1" noResize="1" noEditPoints="1" noAdjustHandles="1" noChangeArrowheads="1" noChangeShapeType="1" noTextEdit="1"/>
              </p:cNvSpPr>
              <p:nvPr/>
            </p:nvSpPr>
            <p:spPr>
              <a:xfrm>
                <a:off x="3702530" y="3745748"/>
                <a:ext cx="376514" cy="371961"/>
              </a:xfrm>
              <a:prstGeom prst="rect">
                <a:avLst/>
              </a:prstGeom>
              <a:blipFill>
                <a:blip r:embed="rId15"/>
                <a:stretch>
                  <a:fillRect r="-14516"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 xmlns:a16="http://schemas.microsoft.com/office/drawing/2014/main" id="{B3133D3F-5834-4AA1-930E-E4FB7BD7770D}"/>
                  </a:ext>
                </a:extLst>
              </p:cNvPr>
              <p:cNvSpPr txBox="1"/>
              <p:nvPr/>
            </p:nvSpPr>
            <p:spPr>
              <a:xfrm>
                <a:off x="3737480" y="4493241"/>
                <a:ext cx="323122" cy="374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3</m:t>
                          </m:r>
                        </m:sub>
                        <m:sup>
                          <m:r>
                            <a:rPr lang="en-US" altLang="zh-CN" b="0" i="1" smtClean="0">
                              <a:latin typeface="Cambria Math" panose="02040503050406030204" pitchFamily="18" charset="0"/>
                            </a:rPr>
                            <m:t>2</m:t>
                          </m:r>
                        </m:sup>
                      </m:sSubSup>
                    </m:oMath>
                  </m:oMathPara>
                </a14:m>
                <a:endParaRPr lang="zh-CN" altLang="en-US" dirty="0"/>
              </a:p>
            </p:txBody>
          </p:sp>
        </mc:Choice>
        <mc:Fallback xmlns="">
          <p:sp>
            <p:nvSpPr>
              <p:cNvPr id="44" name="文本框 43">
                <a:extLst>
                  <a:ext uri="{FF2B5EF4-FFF2-40B4-BE49-F238E27FC236}">
                    <a16:creationId xmlns:a16="http://schemas.microsoft.com/office/drawing/2014/main" id="{B3133D3F-5834-4AA1-930E-E4FB7BD7770D}"/>
                  </a:ext>
                </a:extLst>
              </p:cNvPr>
              <p:cNvSpPr txBox="1">
                <a:spLocks noRot="1" noChangeAspect="1" noMove="1" noResize="1" noEditPoints="1" noAdjustHandles="1" noChangeArrowheads="1" noChangeShapeType="1" noTextEdit="1"/>
              </p:cNvSpPr>
              <p:nvPr/>
            </p:nvSpPr>
            <p:spPr>
              <a:xfrm>
                <a:off x="3737480" y="4493241"/>
                <a:ext cx="323122" cy="374461"/>
              </a:xfrm>
              <a:prstGeom prst="rect">
                <a:avLst/>
              </a:prstGeom>
              <a:blipFill>
                <a:blip r:embed="rId16"/>
                <a:stretch>
                  <a:fillRect r="-33962"/>
                </a:stretch>
              </a:blipFill>
            </p:spPr>
            <p:txBody>
              <a:bodyPr/>
              <a:lstStyle/>
              <a:p>
                <a:r>
                  <a:rPr lang="zh-CN" altLang="en-US">
                    <a:noFill/>
                  </a:rPr>
                  <a:t> </a:t>
                </a:r>
              </a:p>
            </p:txBody>
          </p:sp>
        </mc:Fallback>
      </mc:AlternateContent>
      <p:sp>
        <p:nvSpPr>
          <p:cNvPr id="49" name="矩形 48"/>
          <p:cNvSpPr/>
          <p:nvPr/>
        </p:nvSpPr>
        <p:spPr>
          <a:xfrm>
            <a:off x="1496948" y="400051"/>
            <a:ext cx="22530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black"/>
                </a:solidFill>
                <a:latin typeface="微软雅黑" panose="020B0503020204020204" pitchFamily="34" charset="-122"/>
                <a:ea typeface="微软雅黑" panose="020B0503020204020204" pitchFamily="34" charset="-122"/>
              </a:rPr>
              <a:t>参数</a:t>
            </a: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0" name="文本框 49">
                <a:extLst>
                  <a:ext uri="{FF2B5EF4-FFF2-40B4-BE49-F238E27FC236}">
                    <a16:creationId xmlns="" xmlns:a16="http://schemas.microsoft.com/office/drawing/2014/main" id="{572A6663-0D38-4A57-8B2A-58767EB06D45}"/>
                  </a:ext>
                </a:extLst>
              </p:cNvPr>
              <p:cNvSpPr txBox="1"/>
              <p:nvPr/>
            </p:nvSpPr>
            <p:spPr>
              <a:xfrm>
                <a:off x="3260658" y="4519533"/>
                <a:ext cx="376514" cy="372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3</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50" name="文本框 49">
                <a:extLst>
                  <a:ext uri="{FF2B5EF4-FFF2-40B4-BE49-F238E27FC236}">
                    <a16:creationId xmlns:a16="http://schemas.microsoft.com/office/drawing/2014/main" id="{572A6663-0D38-4A57-8B2A-58767EB06D45}"/>
                  </a:ext>
                </a:extLst>
              </p:cNvPr>
              <p:cNvSpPr txBox="1">
                <a:spLocks noRot="1" noChangeAspect="1" noMove="1" noResize="1" noEditPoints="1" noAdjustHandles="1" noChangeArrowheads="1" noChangeShapeType="1" noTextEdit="1"/>
              </p:cNvSpPr>
              <p:nvPr/>
            </p:nvSpPr>
            <p:spPr>
              <a:xfrm>
                <a:off x="3260658" y="4519533"/>
                <a:ext cx="376514" cy="372474"/>
              </a:xfrm>
              <a:prstGeom prst="rect">
                <a:avLst/>
              </a:prstGeom>
              <a:blipFill>
                <a:blip r:embed="rId18"/>
                <a:stretch>
                  <a:fillRect b="-8197"/>
                </a:stretch>
              </a:blipFill>
            </p:spPr>
            <p:txBody>
              <a:bodyPr/>
              <a:lstStyle/>
              <a:p>
                <a:r>
                  <a:rPr lang="zh-CN" altLang="en-US">
                    <a:noFill/>
                  </a:rPr>
                  <a:t> </a:t>
                </a:r>
              </a:p>
            </p:txBody>
          </p:sp>
        </mc:Fallback>
      </mc:AlternateContent>
      <p:sp>
        <p:nvSpPr>
          <p:cNvPr id="51" name="椭圆 50">
            <a:extLst>
              <a:ext uri="{FF2B5EF4-FFF2-40B4-BE49-F238E27FC236}">
                <a16:creationId xmlns="" xmlns:a16="http://schemas.microsoft.com/office/drawing/2014/main" id="{C875B7DC-76A0-4A89-B1BD-A25EE624C62B}"/>
              </a:ext>
            </a:extLst>
          </p:cNvPr>
          <p:cNvSpPr/>
          <p:nvPr/>
        </p:nvSpPr>
        <p:spPr>
          <a:xfrm>
            <a:off x="1285871" y="5673862"/>
            <a:ext cx="523738" cy="560939"/>
          </a:xfrm>
          <a:prstGeom prst="ellips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2" name="文本框 51">
                <a:extLst>
                  <a:ext uri="{FF2B5EF4-FFF2-40B4-BE49-F238E27FC236}">
                    <a16:creationId xmlns="" xmlns:a16="http://schemas.microsoft.com/office/drawing/2014/main" id="{44EBE1E7-A6D1-4031-8754-6934CFB17AEB}"/>
                  </a:ext>
                </a:extLst>
              </p:cNvPr>
              <p:cNvSpPr txBox="1"/>
              <p:nvPr/>
            </p:nvSpPr>
            <p:spPr>
              <a:xfrm>
                <a:off x="1307651" y="5763828"/>
                <a:ext cx="1098948" cy="371960"/>
              </a:xfrm>
              <a:prstGeom prst="rect">
                <a:avLst/>
              </a:prstGeom>
              <a:noFill/>
            </p:spPr>
            <p:txBody>
              <a:bodyPr wrap="square" rtlCol="0">
                <a:spAutoFit/>
              </a:bodyPr>
              <a:lstStyle/>
              <a:p>
                <a:r>
                  <a:rPr lang="en-US" altLang="zh-CN" dirty="0"/>
                  <a:t>+</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𝑏</m:t>
                        </m:r>
                      </m:e>
                      <m:sub>
                        <m:r>
                          <a:rPr lang="en-US" altLang="zh-CN" i="1">
                            <a:latin typeface="Cambria Math" panose="02040503050406030204" pitchFamily="18" charset="0"/>
                          </a:rPr>
                          <m:t>1</m:t>
                        </m:r>
                      </m:sub>
                      <m:sup>
                        <m:r>
                          <a:rPr lang="en-US" altLang="zh-CN" i="1">
                            <a:latin typeface="Cambria Math" panose="02040503050406030204" pitchFamily="18" charset="0"/>
                          </a:rPr>
                          <m:t>1</m:t>
                        </m:r>
                      </m:sup>
                    </m:sSubSup>
                  </m:oMath>
                </a14:m>
                <a:endParaRPr lang="zh-CN" altLang="en-US" dirty="0"/>
              </a:p>
            </p:txBody>
          </p:sp>
        </mc:Choice>
        <mc:Fallback xmlns="">
          <p:sp>
            <p:nvSpPr>
              <p:cNvPr id="52" name="文本框 51">
                <a:extLst>
                  <a:ext uri="{FF2B5EF4-FFF2-40B4-BE49-F238E27FC236}">
                    <a16:creationId xmlns:a16="http://schemas.microsoft.com/office/drawing/2014/main" id="{44EBE1E7-A6D1-4031-8754-6934CFB17AEB}"/>
                  </a:ext>
                </a:extLst>
              </p:cNvPr>
              <p:cNvSpPr txBox="1">
                <a:spLocks noRot="1" noChangeAspect="1" noMove="1" noResize="1" noEditPoints="1" noAdjustHandles="1" noChangeArrowheads="1" noChangeShapeType="1" noTextEdit="1"/>
              </p:cNvSpPr>
              <p:nvPr/>
            </p:nvSpPr>
            <p:spPr>
              <a:xfrm>
                <a:off x="1307651" y="5763828"/>
                <a:ext cx="1098948" cy="371960"/>
              </a:xfrm>
              <a:prstGeom prst="rect">
                <a:avLst/>
              </a:prstGeom>
              <a:blipFill>
                <a:blip r:embed="rId19"/>
                <a:stretch>
                  <a:fillRect l="-5000" t="-8197" b="-26230"/>
                </a:stretch>
              </a:blipFill>
            </p:spPr>
            <p:txBody>
              <a:bodyPr/>
              <a:lstStyle/>
              <a:p>
                <a:r>
                  <a:rPr lang="zh-CN" altLang="en-US">
                    <a:noFill/>
                  </a:rPr>
                  <a:t> </a:t>
                </a:r>
              </a:p>
            </p:txBody>
          </p:sp>
        </mc:Fallback>
      </mc:AlternateContent>
      <p:sp>
        <p:nvSpPr>
          <p:cNvPr id="53" name="椭圆 52">
            <a:extLst>
              <a:ext uri="{FF2B5EF4-FFF2-40B4-BE49-F238E27FC236}">
                <a16:creationId xmlns="" xmlns:a16="http://schemas.microsoft.com/office/drawing/2014/main" id="{C875B7DC-76A0-4A89-B1BD-A25EE624C62B}"/>
              </a:ext>
            </a:extLst>
          </p:cNvPr>
          <p:cNvSpPr/>
          <p:nvPr/>
        </p:nvSpPr>
        <p:spPr>
          <a:xfrm>
            <a:off x="2728142" y="5673862"/>
            <a:ext cx="523738" cy="560939"/>
          </a:xfrm>
          <a:prstGeom prst="ellipse">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4" name="文本框 53">
                <a:extLst>
                  <a:ext uri="{FF2B5EF4-FFF2-40B4-BE49-F238E27FC236}">
                    <a16:creationId xmlns="" xmlns:a16="http://schemas.microsoft.com/office/drawing/2014/main" id="{44EBE1E7-A6D1-4031-8754-6934CFB17AEB}"/>
                  </a:ext>
                </a:extLst>
              </p:cNvPr>
              <p:cNvSpPr txBox="1"/>
              <p:nvPr/>
            </p:nvSpPr>
            <p:spPr>
              <a:xfrm>
                <a:off x="2749922" y="5763828"/>
                <a:ext cx="1098948" cy="371960"/>
              </a:xfrm>
              <a:prstGeom prst="rect">
                <a:avLst/>
              </a:prstGeom>
              <a:noFill/>
            </p:spPr>
            <p:txBody>
              <a:bodyPr wrap="square" rtlCol="0">
                <a:spAutoFit/>
              </a:bodyPr>
              <a:lstStyle/>
              <a:p>
                <a:r>
                  <a:rPr lang="en-US" altLang="zh-CN" dirty="0" smtClean="0"/>
                  <a:t>+</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𝑏</m:t>
                        </m:r>
                      </m:e>
                      <m:sub>
                        <m:r>
                          <a:rPr lang="en-US" altLang="zh-CN" b="0" i="1" smtClean="0">
                            <a:latin typeface="Cambria Math" panose="02040503050406030204" pitchFamily="18" charset="0"/>
                          </a:rPr>
                          <m:t>2</m:t>
                        </m:r>
                      </m:sub>
                      <m:sup>
                        <m:r>
                          <a:rPr lang="en-US" altLang="zh-CN" i="1">
                            <a:latin typeface="Cambria Math" panose="02040503050406030204" pitchFamily="18" charset="0"/>
                          </a:rPr>
                          <m:t>1</m:t>
                        </m:r>
                      </m:sup>
                    </m:sSubSup>
                  </m:oMath>
                </a14:m>
                <a:endParaRPr lang="zh-CN" altLang="en-US" dirty="0"/>
              </a:p>
            </p:txBody>
          </p:sp>
        </mc:Choice>
        <mc:Fallback xmlns="">
          <p:sp>
            <p:nvSpPr>
              <p:cNvPr id="54" name="文本框 53">
                <a:extLst>
                  <a:ext uri="{FF2B5EF4-FFF2-40B4-BE49-F238E27FC236}">
                    <a16:creationId xmlns:a16="http://schemas.microsoft.com/office/drawing/2014/main" id="{44EBE1E7-A6D1-4031-8754-6934CFB17AEB}"/>
                  </a:ext>
                </a:extLst>
              </p:cNvPr>
              <p:cNvSpPr txBox="1">
                <a:spLocks noRot="1" noChangeAspect="1" noMove="1" noResize="1" noEditPoints="1" noAdjustHandles="1" noChangeArrowheads="1" noChangeShapeType="1" noTextEdit="1"/>
              </p:cNvSpPr>
              <p:nvPr/>
            </p:nvSpPr>
            <p:spPr>
              <a:xfrm>
                <a:off x="2749922" y="5763828"/>
                <a:ext cx="1098948" cy="371960"/>
              </a:xfrm>
              <a:prstGeom prst="rect">
                <a:avLst/>
              </a:prstGeom>
              <a:blipFill>
                <a:blip r:embed="rId20"/>
                <a:stretch>
                  <a:fillRect l="-4444" t="-8197"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 xmlns:a16="http://schemas.microsoft.com/office/drawing/2014/main" id="{B3133D3F-5834-4AA1-930E-E4FB7BD7770D}"/>
                  </a:ext>
                </a:extLst>
              </p:cNvPr>
              <p:cNvSpPr txBox="1"/>
              <p:nvPr/>
            </p:nvSpPr>
            <p:spPr>
              <a:xfrm>
                <a:off x="4937692" y="3633656"/>
                <a:ext cx="294992"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𝑉</m:t>
                      </m:r>
                    </m:oMath>
                  </m:oMathPara>
                </a14:m>
                <a:endParaRPr lang="zh-CN" altLang="en-US" dirty="0"/>
              </a:p>
            </p:txBody>
          </p:sp>
        </mc:Choice>
        <mc:Fallback xmlns="">
          <p:sp>
            <p:nvSpPr>
              <p:cNvPr id="47" name="文本框 46">
                <a:extLst>
                  <a:ext uri="{FF2B5EF4-FFF2-40B4-BE49-F238E27FC236}">
                    <a16:creationId xmlns:a16="http://schemas.microsoft.com/office/drawing/2014/main" id="{B3133D3F-5834-4AA1-930E-E4FB7BD7770D}"/>
                  </a:ext>
                </a:extLst>
              </p:cNvPr>
              <p:cNvSpPr txBox="1">
                <a:spLocks noRot="1" noChangeAspect="1" noMove="1" noResize="1" noEditPoints="1" noAdjustHandles="1" noChangeArrowheads="1" noChangeShapeType="1" noTextEdit="1"/>
              </p:cNvSpPr>
              <p:nvPr/>
            </p:nvSpPr>
            <p:spPr>
              <a:xfrm>
                <a:off x="4937692" y="3633656"/>
                <a:ext cx="294992" cy="371961"/>
              </a:xfrm>
              <a:prstGeom prst="rect">
                <a:avLst/>
              </a:prstGeom>
              <a:blipFill>
                <a:blip r:embed="rId21"/>
                <a:stretch>
                  <a:fillRect r="-8333"/>
                </a:stretch>
              </a:blipFill>
            </p:spPr>
            <p:txBody>
              <a:bodyPr/>
              <a:lstStyle/>
              <a:p>
                <a:r>
                  <a:rPr lang="zh-CN" altLang="en-US">
                    <a:noFill/>
                  </a:rPr>
                  <a:t> </a:t>
                </a:r>
              </a:p>
            </p:txBody>
          </p:sp>
        </mc:Fallback>
      </mc:AlternateContent>
      <p:sp>
        <p:nvSpPr>
          <p:cNvPr id="55" name="矩形 54"/>
          <p:cNvSpPr/>
          <p:nvPr/>
        </p:nvSpPr>
        <p:spPr>
          <a:xfrm>
            <a:off x="1273261" y="1325190"/>
            <a:ext cx="3518889" cy="511807"/>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b="1" dirty="0" smtClean="0">
                <a:solidFill>
                  <a:srgbClr val="00B0F0"/>
                </a:solidFill>
                <a:latin typeface="微软雅黑" panose="020B0503020204020204" pitchFamily="34" charset="-122"/>
                <a:ea typeface="微软雅黑" panose="020B0503020204020204" pitchFamily="34" charset="-122"/>
              </a:rPr>
              <a:t>信号正向传播</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9623519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sp>
        <p:nvSpPr>
          <p:cNvPr id="6" name="矩形 5"/>
          <p:cNvSpPr/>
          <p:nvPr/>
        </p:nvSpPr>
        <p:spPr>
          <a:xfrm>
            <a:off x="1249914" y="1325812"/>
            <a:ext cx="3518889" cy="553998"/>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反向传播算法</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2868938" y="6488668"/>
            <a:ext cx="5976453" cy="369332"/>
          </a:xfrm>
          <a:prstGeom prst="rect">
            <a:avLst/>
          </a:prstGeom>
        </p:spPr>
        <p:txBody>
          <a:bodyPr wrap="square">
            <a:spAutoFit/>
          </a:bodyPr>
          <a:lstStyle/>
          <a:p>
            <a:r>
              <a:rPr lang="en-US" altLang="zh-CN" dirty="0" smtClean="0">
                <a:latin typeface="微软雅黑" panose="020B0503020204020204" pitchFamily="34" charset="-122"/>
                <a:ea typeface="微软雅黑" panose="020B0503020204020204" pitchFamily="34" charset="-122"/>
              </a:rPr>
              <a:t>ref</a:t>
            </a:r>
            <a:r>
              <a:rPr lang="zh-CN" altLang="en-US" dirty="0" smtClean="0">
                <a:latin typeface="微软雅黑" panose="020B0503020204020204" pitchFamily="34" charset="-122"/>
                <a:ea typeface="微软雅黑" panose="020B0503020204020204" pitchFamily="34" charset="-122"/>
              </a:rPr>
              <a:t>：http</a:t>
            </a:r>
            <a:r>
              <a:rPr lang="zh-CN" altLang="en-US" dirty="0">
                <a:latin typeface="微软雅黑" panose="020B0503020204020204" pitchFamily="34" charset="-122"/>
                <a:ea typeface="微软雅黑" panose="020B0503020204020204" pitchFamily="34" charset="-122"/>
              </a:rPr>
              <a:t>://colah.github.io/posts/2015-08-Backprop/</a:t>
            </a:r>
          </a:p>
        </p:txBody>
      </p:sp>
      <p:sp>
        <p:nvSpPr>
          <p:cNvPr id="8" name="矩形 7"/>
          <p:cNvSpPr/>
          <p:nvPr/>
        </p:nvSpPr>
        <p:spPr>
          <a:xfrm>
            <a:off x="2722263" y="2404311"/>
            <a:ext cx="5405647" cy="369332"/>
          </a:xfrm>
          <a:prstGeom prst="rect">
            <a:avLst/>
          </a:prstGeom>
        </p:spPr>
        <p:txBody>
          <a:bodyPr wrap="none">
            <a:spAutoFit/>
          </a:bodyPr>
          <a:lstStyle/>
          <a:p>
            <a:pPr lvl="0" algn="ctr" eaLnBrk="0" fontAlgn="base" hangingPunct="0">
              <a:spcBef>
                <a:spcPct val="0"/>
              </a:spcBef>
              <a:spcAft>
                <a:spcPct val="0"/>
              </a:spcAft>
            </a:pPr>
            <a:r>
              <a:rPr lang="zh-CN" altLang="en-US" dirty="0" smtClean="0">
                <a:solidFill>
                  <a:srgbClr val="262626"/>
                </a:solidFill>
                <a:latin typeface="微软雅黑" panose="020B0503020204020204" pitchFamily="34" charset="-122"/>
                <a:ea typeface="微软雅黑" panose="020B0503020204020204" pitchFamily="34" charset="-122"/>
              </a:rPr>
              <a:t>引入两个中间变量</a:t>
            </a:r>
            <a:r>
              <a:rPr lang="en-US" altLang="zh-CN" dirty="0" smtClean="0">
                <a:solidFill>
                  <a:srgbClr val="333333"/>
                </a:solidFill>
                <a:latin typeface="微软雅黑" panose="020B0503020204020204" pitchFamily="34" charset="-122"/>
                <a:ea typeface="微软雅黑" panose="020B0503020204020204" pitchFamily="34" charset="-122"/>
              </a:rPr>
              <a:t>c</a:t>
            </a:r>
            <a:r>
              <a:rPr lang="zh-CN" altLang="en-US" dirty="0">
                <a:solidFill>
                  <a:srgbClr val="333333"/>
                </a:solidFill>
                <a:latin typeface="微软雅黑" panose="020B0503020204020204" pitchFamily="34" charset="-122"/>
                <a:ea typeface="微软雅黑" panose="020B0503020204020204" pitchFamily="34" charset="-122"/>
              </a:rPr>
              <a:t>和</a:t>
            </a:r>
            <a:r>
              <a:rPr lang="en-US" altLang="zh-CN" dirty="0" smtClean="0">
                <a:solidFill>
                  <a:srgbClr val="333333"/>
                </a:solidFill>
                <a:latin typeface="微软雅黑" panose="020B0503020204020204" pitchFamily="34" charset="-122"/>
                <a:ea typeface="微软雅黑" panose="020B0503020204020204" pitchFamily="34" charset="-122"/>
              </a:rPr>
              <a:t>d</a:t>
            </a:r>
            <a:r>
              <a:rPr lang="zh-CN" altLang="en-US" dirty="0" smtClean="0">
                <a:solidFill>
                  <a:srgbClr val="262626"/>
                </a:solidFill>
                <a:latin typeface="微软雅黑" panose="020B0503020204020204" pitchFamily="34" charset="-122"/>
                <a:ea typeface="微软雅黑" panose="020B0503020204020204" pitchFamily="34" charset="-122"/>
              </a:rPr>
              <a:t>：</a:t>
            </a:r>
            <a:r>
              <a:rPr lang="zh-CN" altLang="zh-CN" dirty="0">
                <a:solidFill>
                  <a:srgbClr val="333333"/>
                </a:solidFill>
                <a:latin typeface="微软雅黑" panose="020B0503020204020204" pitchFamily="34" charset="-122"/>
                <a:ea typeface="微软雅黑" panose="020B0503020204020204" pitchFamily="34" charset="-122"/>
              </a:rPr>
              <a:t>c=a+</a:t>
            </a:r>
            <a:r>
              <a:rPr lang="zh-CN" altLang="zh-CN" dirty="0" smtClean="0">
                <a:solidFill>
                  <a:srgbClr val="333333"/>
                </a:solidFill>
                <a:latin typeface="微软雅黑" panose="020B0503020204020204" pitchFamily="34" charset="-122"/>
                <a:ea typeface="微软雅黑" panose="020B0503020204020204" pitchFamily="34" charset="-122"/>
              </a:rPr>
              <a:t>b</a:t>
            </a:r>
            <a:r>
              <a:rPr lang="zh-CN" altLang="en-US" dirty="0" smtClean="0">
                <a:solidFill>
                  <a:srgbClr val="333333"/>
                </a:solidFill>
                <a:latin typeface="微软雅黑" panose="020B0503020204020204" pitchFamily="34" charset="-122"/>
                <a:ea typeface="微软雅黑" panose="020B0503020204020204" pitchFamily="34" charset="-122"/>
              </a:rPr>
              <a:t>，</a:t>
            </a:r>
            <a:r>
              <a:rPr lang="zh-CN" altLang="zh-CN" dirty="0" smtClean="0">
                <a:solidFill>
                  <a:srgbClr val="333333"/>
                </a:solidFill>
                <a:latin typeface="微软雅黑" panose="020B0503020204020204" pitchFamily="34" charset="-122"/>
                <a:ea typeface="微软雅黑" panose="020B0503020204020204" pitchFamily="34" charset="-122"/>
              </a:rPr>
              <a:t>d</a:t>
            </a:r>
            <a:r>
              <a:rPr lang="zh-CN" altLang="zh-CN" dirty="0">
                <a:solidFill>
                  <a:srgbClr val="333333"/>
                </a:solidFill>
                <a:latin typeface="微软雅黑" panose="020B0503020204020204" pitchFamily="34" charset="-122"/>
                <a:ea typeface="微软雅黑" panose="020B0503020204020204" pitchFamily="34" charset="-122"/>
              </a:rPr>
              <a:t>=b+</a:t>
            </a:r>
            <a:r>
              <a:rPr lang="zh-CN" altLang="zh-CN" dirty="0" smtClean="0">
                <a:solidFill>
                  <a:srgbClr val="333333"/>
                </a:solidFill>
                <a:latin typeface="微软雅黑" panose="020B0503020204020204" pitchFamily="34" charset="-122"/>
                <a:ea typeface="微软雅黑" panose="020B0503020204020204" pitchFamily="34" charset="-122"/>
              </a:rPr>
              <a:t>1</a:t>
            </a:r>
            <a:r>
              <a:rPr lang="zh-CN" altLang="en-US" dirty="0" smtClean="0">
                <a:solidFill>
                  <a:srgbClr val="333333"/>
                </a:solidFill>
                <a:latin typeface="微软雅黑" panose="020B0503020204020204" pitchFamily="34" charset="-122"/>
                <a:ea typeface="微软雅黑" panose="020B0503020204020204" pitchFamily="34" charset="-122"/>
              </a:rPr>
              <a:t>，</a:t>
            </a:r>
            <a:r>
              <a:rPr lang="zh-CN" altLang="zh-CN" dirty="0" smtClean="0">
                <a:solidFill>
                  <a:srgbClr val="333333"/>
                </a:solidFill>
                <a:latin typeface="微软雅黑" panose="020B0503020204020204" pitchFamily="34" charset="-122"/>
                <a:ea typeface="微软雅黑" panose="020B0503020204020204" pitchFamily="34" charset="-122"/>
              </a:rPr>
              <a:t>e</a:t>
            </a:r>
            <a:r>
              <a:rPr lang="zh-CN" altLang="zh-CN" dirty="0">
                <a:solidFill>
                  <a:srgbClr val="333333"/>
                </a:solidFill>
                <a:latin typeface="微软雅黑" panose="020B0503020204020204" pitchFamily="34" charset="-122"/>
                <a:ea typeface="微软雅黑" panose="020B0503020204020204" pitchFamily="34" charset="-122"/>
              </a:rPr>
              <a:t>=c∗</a:t>
            </a:r>
            <a:r>
              <a:rPr lang="zh-CN" altLang="zh-CN" dirty="0" smtClean="0">
                <a:solidFill>
                  <a:srgbClr val="333333"/>
                </a:solidFill>
                <a:latin typeface="微软雅黑" panose="020B0503020204020204" pitchFamily="34" charset="-122"/>
                <a:ea typeface="微软雅黑" panose="020B0503020204020204" pitchFamily="34" charset="-122"/>
              </a:rPr>
              <a:t>d</a:t>
            </a:r>
            <a:endParaRPr lang="zh-CN" altLang="zh-CN"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842" y="2786969"/>
            <a:ext cx="6224979" cy="3474407"/>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1249914" y="1913931"/>
                <a:ext cx="8528293" cy="477054"/>
              </a:xfrm>
              <a:prstGeom prst="rect">
                <a:avLst/>
              </a:prstGeom>
              <a:noFill/>
            </p:spPr>
            <p:txBody>
              <a:bodyPr wrap="square" rtlCol="0">
                <a:spAutoFit/>
              </a:bodyPr>
              <a:lstStyle/>
              <a:p>
                <a:pPr marL="342900" lvl="0" indent="-342900">
                  <a:lnSpc>
                    <a:spcPct val="125000"/>
                  </a:lnSpc>
                  <a:buFont typeface="Wingdings" panose="05000000000000000000" pitchFamily="2" charset="2"/>
                  <a:buChar char="Ø"/>
                  <a:defRPr/>
                </a:pPr>
                <a:r>
                  <a:rPr lang="zh-CN" altLang="en-US" dirty="0">
                    <a:solidFill>
                      <a:srgbClr val="262626"/>
                    </a:solidFill>
                    <a:latin typeface="微软雅黑" panose="020B0503020204020204" pitchFamily="34" charset="-122"/>
                    <a:ea typeface="微软雅黑" panose="020B0503020204020204" pitchFamily="34" charset="-122"/>
                  </a:rPr>
                  <a:t>算法示例</a:t>
                </a:r>
                <a:r>
                  <a:rPr lang="zh-CN" altLang="en-US" sz="2000" dirty="0">
                    <a:solidFill>
                      <a:srgbClr val="262626"/>
                    </a:solidFill>
                    <a:latin typeface="微软雅黑" panose="020B0503020204020204" pitchFamily="34" charset="-122"/>
                    <a:ea typeface="微软雅黑" panose="020B0503020204020204" pitchFamily="34" charset="-122"/>
                  </a:rPr>
                  <a:t>： </a:t>
                </a:r>
                <a:r>
                  <a:rPr lang="en-US" altLang="zh-CN" sz="2000" dirty="0">
                    <a:solidFill>
                      <a:srgbClr val="333333"/>
                    </a:solidFill>
                    <a:latin typeface="微软雅黑" panose="020B0503020204020204" pitchFamily="34" charset="-122"/>
                    <a:ea typeface="微软雅黑" panose="020B0503020204020204" pitchFamily="34" charset="-122"/>
                  </a:rPr>
                  <a:t>e=(</a:t>
                </a:r>
                <a:r>
                  <a:rPr lang="en-US" altLang="zh-CN" sz="2000" dirty="0" err="1">
                    <a:solidFill>
                      <a:srgbClr val="333333"/>
                    </a:solidFill>
                    <a:latin typeface="微软雅黑" panose="020B0503020204020204" pitchFamily="34" charset="-122"/>
                    <a:ea typeface="微软雅黑" panose="020B0503020204020204" pitchFamily="34" charset="-122"/>
                  </a:rPr>
                  <a:t>a+b</a:t>
                </a:r>
                <a:r>
                  <a:rPr lang="en-US" altLang="zh-CN" sz="2000" dirty="0">
                    <a:solidFill>
                      <a:srgbClr val="333333"/>
                    </a:solidFill>
                    <a:latin typeface="微软雅黑" panose="020B0503020204020204" pitchFamily="34" charset="-122"/>
                    <a:ea typeface="微软雅黑" panose="020B0503020204020204" pitchFamily="34" charset="-122"/>
                  </a:rPr>
                  <a:t>)*(b+1), </a:t>
                </a:r>
                <a:r>
                  <a:rPr lang="zh-CN" altLang="en-US" sz="2000" dirty="0" smtClean="0">
                    <a:solidFill>
                      <a:srgbClr val="333333"/>
                    </a:solidFill>
                    <a:latin typeface="微软雅黑" panose="020B0503020204020204" pitchFamily="34" charset="-122"/>
                    <a:ea typeface="微软雅黑" panose="020B0503020204020204" pitchFamily="34" charset="-122"/>
                  </a:rPr>
                  <a:t>求</a:t>
                </a:r>
                <a14:m>
                  <m:oMath xmlns:m="http://schemas.openxmlformats.org/officeDocument/2006/math">
                    <m:f>
                      <m:fPr>
                        <m:type m:val="lin"/>
                        <m:ctrlPr>
                          <a:rPr lang="en-US" altLang="zh-TW" sz="2000" i="1">
                            <a:solidFill>
                              <a:srgbClr val="333333"/>
                            </a:solidFill>
                            <a:latin typeface="Cambria Math" panose="02040503050406030204" pitchFamily="18" charset="0"/>
                            <a:ea typeface="CMS"/>
                          </a:rPr>
                        </m:ctrlPr>
                      </m:fPr>
                      <m:num>
                        <m:r>
                          <a:rPr lang="en-US" altLang="zh-TW" sz="2000">
                            <a:solidFill>
                              <a:srgbClr val="333333"/>
                            </a:solidFill>
                            <a:latin typeface="Cambria Math" panose="02040503050406030204" pitchFamily="18" charset="0"/>
                            <a:ea typeface="CMS"/>
                          </a:rPr>
                          <m:t>𝜕</m:t>
                        </m:r>
                        <m:r>
                          <a:rPr lang="en-US" altLang="zh-TW" sz="2000">
                            <a:solidFill>
                              <a:srgbClr val="333333"/>
                            </a:solidFill>
                            <a:latin typeface="Cambria Math" panose="02040503050406030204" pitchFamily="18" charset="0"/>
                            <a:ea typeface="CMS"/>
                          </a:rPr>
                          <m:t>𝑒</m:t>
                        </m:r>
                      </m:num>
                      <m:den>
                        <m:r>
                          <a:rPr lang="en-US" altLang="zh-TW" sz="2000">
                            <a:solidFill>
                              <a:srgbClr val="333333"/>
                            </a:solidFill>
                            <a:latin typeface="Cambria Math" panose="02040503050406030204" pitchFamily="18" charset="0"/>
                            <a:ea typeface="CMS"/>
                          </a:rPr>
                          <m:t>𝜕</m:t>
                        </m:r>
                        <m:r>
                          <a:rPr lang="en-US" altLang="zh-TW" sz="2000">
                            <a:solidFill>
                              <a:srgbClr val="333333"/>
                            </a:solidFill>
                            <a:latin typeface="Cambria Math" panose="02040503050406030204" pitchFamily="18" charset="0"/>
                            <a:ea typeface="CMS"/>
                          </a:rPr>
                          <m:t>𝑎</m:t>
                        </m:r>
                      </m:den>
                    </m:f>
                  </m:oMath>
                </a14:m>
                <a:r>
                  <a:rPr lang="en-US" altLang="zh-CN" sz="2000" dirty="0">
                    <a:solidFill>
                      <a:srgbClr val="333333"/>
                    </a:solidFill>
                    <a:latin typeface="微软雅黑" panose="020B0503020204020204" pitchFamily="34" charset="-122"/>
                    <a:ea typeface="微软雅黑" panose="020B0503020204020204" pitchFamily="34" charset="-122"/>
                  </a:rPr>
                  <a:t> ,</a:t>
                </a:r>
                <a:r>
                  <a:rPr lang="en-US" altLang="zh-TW" sz="2000" dirty="0">
                    <a:solidFill>
                      <a:srgbClr val="333333"/>
                    </a:solidFill>
                    <a:latin typeface="微软雅黑" panose="020B0503020204020204" pitchFamily="34" charset="-122"/>
                    <a:ea typeface="微软雅黑" panose="020B0503020204020204" pitchFamily="34" charset="-122"/>
                  </a:rPr>
                  <a:t> </a:t>
                </a:r>
                <a14:m>
                  <m:oMath xmlns:m="http://schemas.openxmlformats.org/officeDocument/2006/math">
                    <m:f>
                      <m:fPr>
                        <m:type m:val="lin"/>
                        <m:ctrlPr>
                          <a:rPr lang="en-US" altLang="zh-TW" sz="2000" i="1">
                            <a:solidFill>
                              <a:srgbClr val="333333"/>
                            </a:solidFill>
                            <a:latin typeface="Cambria Math" panose="02040503050406030204" pitchFamily="18" charset="0"/>
                            <a:ea typeface="CMS"/>
                          </a:rPr>
                        </m:ctrlPr>
                      </m:fPr>
                      <m:num>
                        <m:r>
                          <a:rPr lang="en-US" altLang="zh-TW" sz="2000">
                            <a:solidFill>
                              <a:srgbClr val="333333"/>
                            </a:solidFill>
                            <a:latin typeface="Cambria Math" panose="02040503050406030204" pitchFamily="18" charset="0"/>
                            <a:ea typeface="CMS"/>
                          </a:rPr>
                          <m:t>𝜕</m:t>
                        </m:r>
                        <m:r>
                          <a:rPr lang="en-US" altLang="zh-TW" sz="2000">
                            <a:solidFill>
                              <a:srgbClr val="333333"/>
                            </a:solidFill>
                            <a:latin typeface="Cambria Math" panose="02040503050406030204" pitchFamily="18" charset="0"/>
                            <a:ea typeface="CMS"/>
                          </a:rPr>
                          <m:t>𝑒</m:t>
                        </m:r>
                      </m:num>
                      <m:den>
                        <m:r>
                          <a:rPr lang="en-US" altLang="zh-TW" sz="2000">
                            <a:solidFill>
                              <a:srgbClr val="333333"/>
                            </a:solidFill>
                            <a:latin typeface="Cambria Math" panose="02040503050406030204" pitchFamily="18" charset="0"/>
                            <a:ea typeface="CMS"/>
                          </a:rPr>
                          <m:t>𝜕</m:t>
                        </m:r>
                        <m:r>
                          <a:rPr lang="en-US" altLang="zh-TW" sz="2000">
                            <a:solidFill>
                              <a:srgbClr val="333333"/>
                            </a:solidFill>
                            <a:latin typeface="Cambria Math" panose="02040503050406030204" pitchFamily="18" charset="0"/>
                            <a:ea typeface="CMS"/>
                          </a:rPr>
                          <m:t>𝑏</m:t>
                        </m:r>
                      </m:den>
                    </m:f>
                  </m:oMath>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249914" y="1913931"/>
                <a:ext cx="8528293" cy="477054"/>
              </a:xfrm>
              <a:prstGeom prst="rect">
                <a:avLst/>
              </a:prstGeom>
              <a:blipFill>
                <a:blip r:embed="rId4"/>
                <a:stretch>
                  <a:fillRect l="-429" t="-88462" b="-144872"/>
                </a:stretch>
              </a:blipFill>
            </p:spPr>
            <p:txBody>
              <a:bodyPr/>
              <a:lstStyle/>
              <a:p>
                <a:r>
                  <a:rPr lang="zh-CN" altLang="en-US">
                    <a:noFill/>
                  </a:rPr>
                  <a:t> </a:t>
                </a:r>
              </a:p>
            </p:txBody>
          </p:sp>
        </mc:Fallback>
      </mc:AlternateContent>
      <p:sp>
        <p:nvSpPr>
          <p:cNvPr id="12" name="矩形 11"/>
          <p:cNvSpPr/>
          <p:nvPr/>
        </p:nvSpPr>
        <p:spPr>
          <a:xfrm>
            <a:off x="1496948" y="400051"/>
            <a:ext cx="22530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black"/>
                </a:solidFill>
                <a:latin typeface="微软雅黑" panose="020B0503020204020204" pitchFamily="34" charset="-122"/>
                <a:ea typeface="微软雅黑" panose="020B0503020204020204" pitchFamily="34" charset="-122"/>
              </a:rPr>
              <a:t>参数</a:t>
            </a: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420210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sp>
        <p:nvSpPr>
          <p:cNvPr id="7" name="矩形 6"/>
          <p:cNvSpPr/>
          <p:nvPr/>
        </p:nvSpPr>
        <p:spPr>
          <a:xfrm>
            <a:off x="2868938" y="6488668"/>
            <a:ext cx="5976453" cy="369332"/>
          </a:xfrm>
          <a:prstGeom prst="rect">
            <a:avLst/>
          </a:prstGeom>
        </p:spPr>
        <p:txBody>
          <a:bodyPr wrap="square">
            <a:spAutoFit/>
          </a:bodyPr>
          <a:lstStyle/>
          <a:p>
            <a:r>
              <a:rPr lang="en-US" altLang="zh-CN" dirty="0" smtClean="0">
                <a:latin typeface="微软雅黑" panose="020B0503020204020204" pitchFamily="34" charset="-122"/>
                <a:ea typeface="微软雅黑" panose="020B0503020204020204" pitchFamily="34" charset="-122"/>
              </a:rPr>
              <a:t>ref</a:t>
            </a:r>
            <a:r>
              <a:rPr lang="zh-CN" altLang="en-US" dirty="0" smtClean="0">
                <a:latin typeface="微软雅黑" panose="020B0503020204020204" pitchFamily="34" charset="-122"/>
                <a:ea typeface="微软雅黑" panose="020B0503020204020204" pitchFamily="34" charset="-122"/>
              </a:rPr>
              <a:t>：http</a:t>
            </a:r>
            <a:r>
              <a:rPr lang="zh-CN" altLang="en-US" dirty="0">
                <a:latin typeface="微软雅黑" panose="020B0503020204020204" pitchFamily="34" charset="-122"/>
                <a:ea typeface="微软雅黑" panose="020B0503020204020204" pitchFamily="34" charset="-122"/>
              </a:rPr>
              <a:t>://colah.github.io/posts/2015-08-Backprop/</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328" y="2755591"/>
            <a:ext cx="6003182" cy="3439470"/>
          </a:xfrm>
          <a:prstGeom prst="rect">
            <a:avLst/>
          </a:prstGeom>
        </p:spPr>
      </p:pic>
      <p:sp>
        <p:nvSpPr>
          <p:cNvPr id="11" name="矩形 10"/>
          <p:cNvSpPr/>
          <p:nvPr/>
        </p:nvSpPr>
        <p:spPr>
          <a:xfrm>
            <a:off x="2722263" y="2404311"/>
            <a:ext cx="5405647" cy="369332"/>
          </a:xfrm>
          <a:prstGeom prst="rect">
            <a:avLst/>
          </a:prstGeom>
        </p:spPr>
        <p:txBody>
          <a:bodyPr wrap="none">
            <a:spAutoFit/>
          </a:bodyPr>
          <a:lstStyle/>
          <a:p>
            <a:pPr lvl="0" algn="ctr" eaLnBrk="0" fontAlgn="base" hangingPunct="0">
              <a:spcBef>
                <a:spcPct val="0"/>
              </a:spcBef>
              <a:spcAft>
                <a:spcPct val="0"/>
              </a:spcAft>
            </a:pPr>
            <a:r>
              <a:rPr lang="zh-CN" altLang="en-US" dirty="0" smtClean="0">
                <a:solidFill>
                  <a:srgbClr val="262626"/>
                </a:solidFill>
                <a:latin typeface="微软雅黑" panose="020B0503020204020204" pitchFamily="34" charset="-122"/>
                <a:ea typeface="微软雅黑" panose="020B0503020204020204" pitchFamily="34" charset="-122"/>
              </a:rPr>
              <a:t>引入两个中间变量</a:t>
            </a:r>
            <a:r>
              <a:rPr lang="en-US" altLang="zh-CN" dirty="0" smtClean="0">
                <a:solidFill>
                  <a:srgbClr val="333333"/>
                </a:solidFill>
                <a:latin typeface="微软雅黑" panose="020B0503020204020204" pitchFamily="34" charset="-122"/>
                <a:ea typeface="微软雅黑" panose="020B0503020204020204" pitchFamily="34" charset="-122"/>
              </a:rPr>
              <a:t>c</a:t>
            </a:r>
            <a:r>
              <a:rPr lang="zh-CN" altLang="en-US" dirty="0">
                <a:solidFill>
                  <a:srgbClr val="333333"/>
                </a:solidFill>
                <a:latin typeface="微软雅黑" panose="020B0503020204020204" pitchFamily="34" charset="-122"/>
                <a:ea typeface="微软雅黑" panose="020B0503020204020204" pitchFamily="34" charset="-122"/>
              </a:rPr>
              <a:t>和</a:t>
            </a:r>
            <a:r>
              <a:rPr lang="en-US" altLang="zh-CN" dirty="0" smtClean="0">
                <a:solidFill>
                  <a:srgbClr val="333333"/>
                </a:solidFill>
                <a:latin typeface="微软雅黑" panose="020B0503020204020204" pitchFamily="34" charset="-122"/>
                <a:ea typeface="微软雅黑" panose="020B0503020204020204" pitchFamily="34" charset="-122"/>
              </a:rPr>
              <a:t>d</a:t>
            </a:r>
            <a:r>
              <a:rPr lang="zh-CN" altLang="en-US" dirty="0" smtClean="0">
                <a:solidFill>
                  <a:srgbClr val="262626"/>
                </a:solidFill>
                <a:latin typeface="微软雅黑" panose="020B0503020204020204" pitchFamily="34" charset="-122"/>
                <a:ea typeface="微软雅黑" panose="020B0503020204020204" pitchFamily="34" charset="-122"/>
              </a:rPr>
              <a:t>：</a:t>
            </a:r>
            <a:r>
              <a:rPr lang="zh-CN" altLang="zh-CN" dirty="0">
                <a:solidFill>
                  <a:srgbClr val="333333"/>
                </a:solidFill>
                <a:latin typeface="微软雅黑" panose="020B0503020204020204" pitchFamily="34" charset="-122"/>
                <a:ea typeface="微软雅黑" panose="020B0503020204020204" pitchFamily="34" charset="-122"/>
              </a:rPr>
              <a:t>c=a+</a:t>
            </a:r>
            <a:r>
              <a:rPr lang="zh-CN" altLang="zh-CN" dirty="0" smtClean="0">
                <a:solidFill>
                  <a:srgbClr val="333333"/>
                </a:solidFill>
                <a:latin typeface="微软雅黑" panose="020B0503020204020204" pitchFamily="34" charset="-122"/>
                <a:ea typeface="微软雅黑" panose="020B0503020204020204" pitchFamily="34" charset="-122"/>
              </a:rPr>
              <a:t>b</a:t>
            </a:r>
            <a:r>
              <a:rPr lang="zh-CN" altLang="en-US" dirty="0" smtClean="0">
                <a:solidFill>
                  <a:srgbClr val="333333"/>
                </a:solidFill>
                <a:latin typeface="微软雅黑" panose="020B0503020204020204" pitchFamily="34" charset="-122"/>
                <a:ea typeface="微软雅黑" panose="020B0503020204020204" pitchFamily="34" charset="-122"/>
              </a:rPr>
              <a:t>，</a:t>
            </a:r>
            <a:r>
              <a:rPr lang="zh-CN" altLang="zh-CN" dirty="0" smtClean="0">
                <a:solidFill>
                  <a:srgbClr val="333333"/>
                </a:solidFill>
                <a:latin typeface="微软雅黑" panose="020B0503020204020204" pitchFamily="34" charset="-122"/>
                <a:ea typeface="微软雅黑" panose="020B0503020204020204" pitchFamily="34" charset="-122"/>
              </a:rPr>
              <a:t>d</a:t>
            </a:r>
            <a:r>
              <a:rPr lang="zh-CN" altLang="zh-CN" dirty="0">
                <a:solidFill>
                  <a:srgbClr val="333333"/>
                </a:solidFill>
                <a:latin typeface="微软雅黑" panose="020B0503020204020204" pitchFamily="34" charset="-122"/>
                <a:ea typeface="微软雅黑" panose="020B0503020204020204" pitchFamily="34" charset="-122"/>
              </a:rPr>
              <a:t>=b+</a:t>
            </a:r>
            <a:r>
              <a:rPr lang="zh-CN" altLang="zh-CN" dirty="0" smtClean="0">
                <a:solidFill>
                  <a:srgbClr val="333333"/>
                </a:solidFill>
                <a:latin typeface="微软雅黑" panose="020B0503020204020204" pitchFamily="34" charset="-122"/>
                <a:ea typeface="微软雅黑" panose="020B0503020204020204" pitchFamily="34" charset="-122"/>
              </a:rPr>
              <a:t>1</a:t>
            </a:r>
            <a:r>
              <a:rPr lang="zh-CN" altLang="en-US" dirty="0" smtClean="0">
                <a:solidFill>
                  <a:srgbClr val="333333"/>
                </a:solidFill>
                <a:latin typeface="微软雅黑" panose="020B0503020204020204" pitchFamily="34" charset="-122"/>
                <a:ea typeface="微软雅黑" panose="020B0503020204020204" pitchFamily="34" charset="-122"/>
              </a:rPr>
              <a:t>，</a:t>
            </a:r>
            <a:r>
              <a:rPr lang="zh-CN" altLang="zh-CN" dirty="0" smtClean="0">
                <a:solidFill>
                  <a:srgbClr val="333333"/>
                </a:solidFill>
                <a:latin typeface="微软雅黑" panose="020B0503020204020204" pitchFamily="34" charset="-122"/>
                <a:ea typeface="微软雅黑" panose="020B0503020204020204" pitchFamily="34" charset="-122"/>
              </a:rPr>
              <a:t>e</a:t>
            </a:r>
            <a:r>
              <a:rPr lang="zh-CN" altLang="zh-CN" dirty="0">
                <a:solidFill>
                  <a:srgbClr val="333333"/>
                </a:solidFill>
                <a:latin typeface="微软雅黑" panose="020B0503020204020204" pitchFamily="34" charset="-122"/>
                <a:ea typeface="微软雅黑" panose="020B0503020204020204" pitchFamily="34" charset="-122"/>
              </a:rPr>
              <a:t>=c∗</a:t>
            </a:r>
            <a:r>
              <a:rPr lang="zh-CN" altLang="zh-CN" dirty="0" smtClean="0">
                <a:solidFill>
                  <a:srgbClr val="333333"/>
                </a:solidFill>
                <a:latin typeface="微软雅黑" panose="020B0503020204020204" pitchFamily="34" charset="-122"/>
                <a:ea typeface="微软雅黑" panose="020B0503020204020204" pitchFamily="34" charset="-122"/>
              </a:rPr>
              <a:t>d</a:t>
            </a:r>
            <a:endParaRPr lang="zh-CN" altLang="zh-CN"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p:cNvSpPr txBox="1"/>
              <p:nvPr/>
            </p:nvSpPr>
            <p:spPr>
              <a:xfrm>
                <a:off x="1249914" y="1913931"/>
                <a:ext cx="8528293" cy="477054"/>
              </a:xfrm>
              <a:prstGeom prst="rect">
                <a:avLst/>
              </a:prstGeom>
              <a:noFill/>
            </p:spPr>
            <p:txBody>
              <a:bodyPr wrap="square" rtlCol="0">
                <a:spAutoFit/>
              </a:bodyPr>
              <a:lstStyle/>
              <a:p>
                <a:pPr marL="342900" lvl="0" indent="-342900">
                  <a:lnSpc>
                    <a:spcPct val="125000"/>
                  </a:lnSpc>
                  <a:buFont typeface="Wingdings" panose="05000000000000000000" pitchFamily="2" charset="2"/>
                  <a:buChar char="Ø"/>
                  <a:defRPr/>
                </a:pPr>
                <a:r>
                  <a:rPr lang="zh-CN" altLang="en-US" dirty="0">
                    <a:solidFill>
                      <a:srgbClr val="262626"/>
                    </a:solidFill>
                    <a:latin typeface="微软雅黑" panose="020B0503020204020204" pitchFamily="34" charset="-122"/>
                    <a:ea typeface="微软雅黑" panose="020B0503020204020204" pitchFamily="34" charset="-122"/>
                  </a:rPr>
                  <a:t>算法示例</a:t>
                </a:r>
                <a:r>
                  <a:rPr lang="zh-CN" altLang="en-US" sz="2000" dirty="0">
                    <a:solidFill>
                      <a:srgbClr val="262626"/>
                    </a:solidFill>
                    <a:latin typeface="微软雅黑" panose="020B0503020204020204" pitchFamily="34" charset="-122"/>
                    <a:ea typeface="微软雅黑" panose="020B0503020204020204" pitchFamily="34" charset="-122"/>
                  </a:rPr>
                  <a:t>： </a:t>
                </a:r>
                <a:r>
                  <a:rPr lang="en-US" altLang="zh-CN" sz="2000" dirty="0">
                    <a:solidFill>
                      <a:srgbClr val="333333"/>
                    </a:solidFill>
                    <a:latin typeface="微软雅黑" panose="020B0503020204020204" pitchFamily="34" charset="-122"/>
                    <a:ea typeface="微软雅黑" panose="020B0503020204020204" pitchFamily="34" charset="-122"/>
                  </a:rPr>
                  <a:t>e=(</a:t>
                </a:r>
                <a:r>
                  <a:rPr lang="en-US" altLang="zh-CN" sz="2000" dirty="0" err="1">
                    <a:solidFill>
                      <a:srgbClr val="333333"/>
                    </a:solidFill>
                    <a:latin typeface="微软雅黑" panose="020B0503020204020204" pitchFamily="34" charset="-122"/>
                    <a:ea typeface="微软雅黑" panose="020B0503020204020204" pitchFamily="34" charset="-122"/>
                  </a:rPr>
                  <a:t>a+b</a:t>
                </a:r>
                <a:r>
                  <a:rPr lang="en-US" altLang="zh-CN" sz="2000" dirty="0">
                    <a:solidFill>
                      <a:srgbClr val="333333"/>
                    </a:solidFill>
                    <a:latin typeface="微软雅黑" panose="020B0503020204020204" pitchFamily="34" charset="-122"/>
                    <a:ea typeface="微软雅黑" panose="020B0503020204020204" pitchFamily="34" charset="-122"/>
                  </a:rPr>
                  <a:t>)*(b+1</a:t>
                </a:r>
                <a:r>
                  <a:rPr lang="en-US" altLang="zh-CN" sz="2000" dirty="0" smtClean="0">
                    <a:solidFill>
                      <a:srgbClr val="333333"/>
                    </a:solidFill>
                    <a:latin typeface="微软雅黑" panose="020B0503020204020204" pitchFamily="34" charset="-122"/>
                    <a:ea typeface="微软雅黑" panose="020B0503020204020204" pitchFamily="34" charset="-122"/>
                  </a:rPr>
                  <a:t>), </a:t>
                </a:r>
                <a:r>
                  <a:rPr lang="zh-CN" altLang="en-US" sz="2000" dirty="0" smtClean="0">
                    <a:solidFill>
                      <a:srgbClr val="333333"/>
                    </a:solidFill>
                    <a:latin typeface="微软雅黑" panose="020B0503020204020204" pitchFamily="34" charset="-122"/>
                    <a:ea typeface="微软雅黑" panose="020B0503020204020204" pitchFamily="34" charset="-122"/>
                  </a:rPr>
                  <a:t>求</a:t>
                </a:r>
                <a14:m>
                  <m:oMath xmlns:m="http://schemas.openxmlformats.org/officeDocument/2006/math">
                    <m:f>
                      <m:fPr>
                        <m:type m:val="lin"/>
                        <m:ctrlPr>
                          <a:rPr lang="en-US" altLang="zh-TW" sz="2000" i="1">
                            <a:solidFill>
                              <a:srgbClr val="333333"/>
                            </a:solidFill>
                            <a:latin typeface="Cambria Math" panose="02040503050406030204" pitchFamily="18" charset="0"/>
                            <a:ea typeface="CMS"/>
                          </a:rPr>
                        </m:ctrlPr>
                      </m:fPr>
                      <m:num>
                        <m:r>
                          <a:rPr lang="en-US" altLang="zh-TW" sz="2000">
                            <a:solidFill>
                              <a:srgbClr val="333333"/>
                            </a:solidFill>
                            <a:latin typeface="Cambria Math" panose="02040503050406030204" pitchFamily="18" charset="0"/>
                            <a:ea typeface="CMS"/>
                          </a:rPr>
                          <m:t>𝜕</m:t>
                        </m:r>
                        <m:r>
                          <a:rPr lang="en-US" altLang="zh-TW" sz="2000">
                            <a:solidFill>
                              <a:srgbClr val="333333"/>
                            </a:solidFill>
                            <a:latin typeface="Cambria Math" panose="02040503050406030204" pitchFamily="18" charset="0"/>
                            <a:ea typeface="CMS"/>
                          </a:rPr>
                          <m:t>𝑒</m:t>
                        </m:r>
                      </m:num>
                      <m:den>
                        <m:r>
                          <a:rPr lang="en-US" altLang="zh-TW" sz="2000">
                            <a:solidFill>
                              <a:srgbClr val="333333"/>
                            </a:solidFill>
                            <a:latin typeface="Cambria Math" panose="02040503050406030204" pitchFamily="18" charset="0"/>
                            <a:ea typeface="CMS"/>
                          </a:rPr>
                          <m:t>𝜕</m:t>
                        </m:r>
                        <m:r>
                          <a:rPr lang="en-US" altLang="zh-TW" sz="2000">
                            <a:solidFill>
                              <a:srgbClr val="333333"/>
                            </a:solidFill>
                            <a:latin typeface="Cambria Math" panose="02040503050406030204" pitchFamily="18" charset="0"/>
                            <a:ea typeface="CMS"/>
                          </a:rPr>
                          <m:t>𝑎</m:t>
                        </m:r>
                      </m:den>
                    </m:f>
                  </m:oMath>
                </a14:m>
                <a:r>
                  <a:rPr lang="en-US" altLang="zh-CN" sz="2000" dirty="0">
                    <a:solidFill>
                      <a:srgbClr val="333333"/>
                    </a:solidFill>
                    <a:latin typeface="微软雅黑" panose="020B0503020204020204" pitchFamily="34" charset="-122"/>
                    <a:ea typeface="微软雅黑" panose="020B0503020204020204" pitchFamily="34" charset="-122"/>
                  </a:rPr>
                  <a:t> ,</a:t>
                </a:r>
                <a:r>
                  <a:rPr lang="en-US" altLang="zh-TW" sz="2000" dirty="0">
                    <a:solidFill>
                      <a:srgbClr val="333333"/>
                    </a:solidFill>
                    <a:latin typeface="微软雅黑" panose="020B0503020204020204" pitchFamily="34" charset="-122"/>
                    <a:ea typeface="微软雅黑" panose="020B0503020204020204" pitchFamily="34" charset="-122"/>
                  </a:rPr>
                  <a:t> </a:t>
                </a:r>
                <a14:m>
                  <m:oMath xmlns:m="http://schemas.openxmlformats.org/officeDocument/2006/math">
                    <m:f>
                      <m:fPr>
                        <m:type m:val="lin"/>
                        <m:ctrlPr>
                          <a:rPr lang="en-US" altLang="zh-TW" sz="2000" i="1">
                            <a:solidFill>
                              <a:srgbClr val="333333"/>
                            </a:solidFill>
                            <a:latin typeface="Cambria Math" panose="02040503050406030204" pitchFamily="18" charset="0"/>
                            <a:ea typeface="CMS"/>
                          </a:rPr>
                        </m:ctrlPr>
                      </m:fPr>
                      <m:num>
                        <m:r>
                          <a:rPr lang="en-US" altLang="zh-TW" sz="2000">
                            <a:solidFill>
                              <a:srgbClr val="333333"/>
                            </a:solidFill>
                            <a:latin typeface="Cambria Math" panose="02040503050406030204" pitchFamily="18" charset="0"/>
                            <a:ea typeface="CMS"/>
                          </a:rPr>
                          <m:t>𝜕</m:t>
                        </m:r>
                        <m:r>
                          <a:rPr lang="en-US" altLang="zh-TW" sz="2000">
                            <a:solidFill>
                              <a:srgbClr val="333333"/>
                            </a:solidFill>
                            <a:latin typeface="Cambria Math" panose="02040503050406030204" pitchFamily="18" charset="0"/>
                            <a:ea typeface="CMS"/>
                          </a:rPr>
                          <m:t>𝑒</m:t>
                        </m:r>
                      </m:num>
                      <m:den>
                        <m:r>
                          <a:rPr lang="en-US" altLang="zh-TW" sz="2000">
                            <a:solidFill>
                              <a:srgbClr val="333333"/>
                            </a:solidFill>
                            <a:latin typeface="Cambria Math" panose="02040503050406030204" pitchFamily="18" charset="0"/>
                            <a:ea typeface="CMS"/>
                          </a:rPr>
                          <m:t>𝜕</m:t>
                        </m:r>
                        <m:r>
                          <a:rPr lang="en-US" altLang="zh-TW" sz="2000">
                            <a:solidFill>
                              <a:srgbClr val="333333"/>
                            </a:solidFill>
                            <a:latin typeface="Cambria Math" panose="02040503050406030204" pitchFamily="18" charset="0"/>
                            <a:ea typeface="CMS"/>
                          </a:rPr>
                          <m:t>𝑏</m:t>
                        </m:r>
                      </m:den>
                    </m:f>
                  </m:oMath>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249914" y="1913931"/>
                <a:ext cx="8528293" cy="477054"/>
              </a:xfrm>
              <a:prstGeom prst="rect">
                <a:avLst/>
              </a:prstGeom>
              <a:blipFill>
                <a:blip r:embed="rId4"/>
                <a:stretch>
                  <a:fillRect l="-429" t="-88462" b="-144872"/>
                </a:stretch>
              </a:blipFill>
            </p:spPr>
            <p:txBody>
              <a:bodyPr/>
              <a:lstStyle/>
              <a:p>
                <a:r>
                  <a:rPr lang="zh-CN" altLang="en-US">
                    <a:noFill/>
                  </a:rPr>
                  <a:t> </a:t>
                </a:r>
              </a:p>
            </p:txBody>
          </p:sp>
        </mc:Fallback>
      </mc:AlternateContent>
      <p:sp>
        <p:nvSpPr>
          <p:cNvPr id="13" name="矩形 12"/>
          <p:cNvSpPr/>
          <p:nvPr/>
        </p:nvSpPr>
        <p:spPr>
          <a:xfrm>
            <a:off x="1496948" y="400051"/>
            <a:ext cx="22530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black"/>
                </a:solidFill>
                <a:latin typeface="微软雅黑" panose="020B0503020204020204" pitchFamily="34" charset="-122"/>
                <a:ea typeface="微软雅黑" panose="020B0503020204020204" pitchFamily="34" charset="-122"/>
              </a:rPr>
              <a:t>参数</a:t>
            </a: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矩形 15"/>
          <p:cNvSpPr/>
          <p:nvPr/>
        </p:nvSpPr>
        <p:spPr>
          <a:xfrm>
            <a:off x="1249914" y="1325812"/>
            <a:ext cx="3518889" cy="553998"/>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反向传播算法</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936169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sp>
        <p:nvSpPr>
          <p:cNvPr id="8" name="文本框 7"/>
          <p:cNvSpPr txBox="1"/>
          <p:nvPr/>
        </p:nvSpPr>
        <p:spPr>
          <a:xfrm>
            <a:off x="1249914" y="1913931"/>
            <a:ext cx="8528293" cy="511807"/>
          </a:xfrm>
          <a:prstGeom prst="rect">
            <a:avLst/>
          </a:prstGeom>
          <a:noFill/>
        </p:spPr>
        <p:txBody>
          <a:bodyPr wrap="square" rtlCol="0">
            <a:spAutoFit/>
          </a:bodyPr>
          <a:lstStyle/>
          <a:p>
            <a:pPr marL="342900" lvl="0" indent="-342900">
              <a:lnSpc>
                <a:spcPct val="125000"/>
              </a:lnSpc>
              <a:buFont typeface="Wingdings" panose="05000000000000000000" pitchFamily="2" charset="2"/>
              <a:buChar char="u"/>
              <a:defRPr/>
            </a:pPr>
            <a:r>
              <a:rPr lang="zh-CN" altLang="en-US" sz="2400" dirty="0" smtClean="0">
                <a:solidFill>
                  <a:srgbClr val="CC0099"/>
                </a:solidFill>
                <a:latin typeface="微软雅黑" panose="020B0503020204020204" pitchFamily="34" charset="-122"/>
                <a:ea typeface="微软雅黑" panose="020B0503020204020204" pitchFamily="34" charset="-122"/>
              </a:rPr>
              <a:t>链式法则</a:t>
            </a:r>
            <a:endParaRPr lang="en-US" altLang="zh-CN" sz="2400" dirty="0">
              <a:solidFill>
                <a:srgbClr val="CC0099"/>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矩形 8"/>
              <p:cNvSpPr/>
              <p:nvPr/>
            </p:nvSpPr>
            <p:spPr>
              <a:xfrm>
                <a:off x="1249914" y="2378443"/>
                <a:ext cx="5608930" cy="2228559"/>
              </a:xfrm>
              <a:prstGeom prst="rect">
                <a:avLst/>
              </a:prstGeom>
            </p:spPr>
            <p:txBody>
              <a:bodyPr wrap="square">
                <a:spAutoFit/>
              </a:bodyPr>
              <a:lstStyle/>
              <a:p>
                <a:pPr marL="285750" indent="-285750">
                  <a:buFont typeface="Wingdings" panose="05000000000000000000" pitchFamily="2" charset="2"/>
                  <a:buChar char="Ø"/>
                </a:pPr>
                <a14:m>
                  <m:oMath xmlns:m="http://schemas.openxmlformats.org/officeDocument/2006/math">
                    <m:f>
                      <m:fPr>
                        <m:ctrlPr>
                          <a:rPr lang="en-US" altLang="zh-CN" sz="2000" i="1" smtClean="0">
                            <a:latin typeface="Cambria Math" panose="02040503050406030204" pitchFamily="18" charset="0"/>
                          </a:rPr>
                        </m:ctrlPr>
                      </m:fPr>
                      <m:num>
                        <m:r>
                          <a:rPr lang="en-US" altLang="zh-TW" sz="2000">
                            <a:solidFill>
                              <a:srgbClr val="333333"/>
                            </a:solidFill>
                            <a:latin typeface="Cambria Math" panose="02040503050406030204" pitchFamily="18" charset="0"/>
                            <a:ea typeface="CMS"/>
                          </a:rPr>
                          <m:t>𝜕</m:t>
                        </m:r>
                        <m:r>
                          <a:rPr lang="en-US" altLang="zh-TW" sz="2000">
                            <a:solidFill>
                              <a:srgbClr val="333333"/>
                            </a:solidFill>
                            <a:latin typeface="Cambria Math" panose="02040503050406030204" pitchFamily="18" charset="0"/>
                            <a:ea typeface="CMS"/>
                          </a:rPr>
                          <m:t>𝑒</m:t>
                        </m:r>
                      </m:num>
                      <m:den>
                        <m:r>
                          <a:rPr lang="en-US" altLang="zh-TW" sz="2000">
                            <a:solidFill>
                              <a:srgbClr val="333333"/>
                            </a:solidFill>
                            <a:latin typeface="Cambria Math" panose="02040503050406030204" pitchFamily="18" charset="0"/>
                            <a:ea typeface="CMS"/>
                          </a:rPr>
                          <m:t>𝜕</m:t>
                        </m:r>
                        <m:r>
                          <a:rPr lang="en-US" altLang="zh-TW" sz="2000">
                            <a:solidFill>
                              <a:srgbClr val="333333"/>
                            </a:solidFill>
                            <a:latin typeface="Cambria Math" panose="02040503050406030204" pitchFamily="18" charset="0"/>
                            <a:ea typeface="CMS"/>
                          </a:rPr>
                          <m:t>𝑎</m:t>
                        </m:r>
                      </m:den>
                    </m:f>
                  </m:oMath>
                </a14:m>
                <a:r>
                  <a:rPr lang="zh-CN" altLang="en-US" sz="2000" dirty="0" smtClean="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14:m>
                  <m:oMath xmlns:m="http://schemas.openxmlformats.org/officeDocument/2006/math">
                    <m:f>
                      <m:fPr>
                        <m:ctrlPr>
                          <a:rPr lang="en-US" altLang="zh-CN" sz="2000" i="1">
                            <a:latin typeface="Cambria Math" panose="02040503050406030204" pitchFamily="18" charset="0"/>
                          </a:rPr>
                        </m:ctrlPr>
                      </m:fPr>
                      <m:num>
                        <m:r>
                          <a:rPr lang="en-US" altLang="zh-TW" sz="2000">
                            <a:solidFill>
                              <a:srgbClr val="333333"/>
                            </a:solidFill>
                            <a:latin typeface="Cambria Math" panose="02040503050406030204" pitchFamily="18" charset="0"/>
                            <a:ea typeface="CMS"/>
                          </a:rPr>
                          <m:t>𝜕</m:t>
                        </m:r>
                        <m:r>
                          <a:rPr lang="en-US" altLang="zh-TW" sz="2000">
                            <a:solidFill>
                              <a:srgbClr val="333333"/>
                            </a:solidFill>
                            <a:latin typeface="Cambria Math" panose="02040503050406030204" pitchFamily="18" charset="0"/>
                            <a:ea typeface="CMS"/>
                          </a:rPr>
                          <m:t>𝑒</m:t>
                        </m:r>
                      </m:num>
                      <m:den>
                        <m:r>
                          <a:rPr lang="en-US" altLang="zh-TW" sz="2000">
                            <a:solidFill>
                              <a:srgbClr val="333333"/>
                            </a:solidFill>
                            <a:latin typeface="Cambria Math" panose="02040503050406030204" pitchFamily="18" charset="0"/>
                            <a:ea typeface="CMS"/>
                          </a:rPr>
                          <m:t>𝜕</m:t>
                        </m:r>
                        <m:r>
                          <m:rPr>
                            <m:sty m:val="p"/>
                          </m:rPr>
                          <a:rPr lang="en-US" altLang="zh-TW" sz="2000" b="0" i="0" smtClean="0">
                            <a:solidFill>
                              <a:srgbClr val="333333"/>
                            </a:solidFill>
                            <a:latin typeface="Cambria Math" panose="02040503050406030204" pitchFamily="18" charset="0"/>
                            <a:ea typeface="CMS"/>
                          </a:rPr>
                          <m:t>c</m:t>
                        </m:r>
                      </m:den>
                    </m:f>
                    <m:r>
                      <a:rPr lang="en-US" altLang="zh-TW" sz="2000" i="1" smtClean="0">
                        <a:solidFill>
                          <a:srgbClr val="333333"/>
                        </a:solidFill>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rPr>
                        </m:ctrlPr>
                      </m:fPr>
                      <m:num>
                        <m:r>
                          <a:rPr lang="en-US" altLang="zh-TW" sz="2000">
                            <a:solidFill>
                              <a:srgbClr val="333333"/>
                            </a:solidFill>
                            <a:latin typeface="Cambria Math" panose="02040503050406030204" pitchFamily="18" charset="0"/>
                            <a:ea typeface="CMS"/>
                          </a:rPr>
                          <m:t>𝜕</m:t>
                        </m:r>
                        <m:r>
                          <m:rPr>
                            <m:sty m:val="p"/>
                          </m:rPr>
                          <a:rPr lang="en-US" altLang="zh-TW" sz="2000" b="0" i="0" smtClean="0">
                            <a:solidFill>
                              <a:srgbClr val="333333"/>
                            </a:solidFill>
                            <a:latin typeface="Cambria Math" panose="02040503050406030204" pitchFamily="18" charset="0"/>
                            <a:ea typeface="CMS"/>
                          </a:rPr>
                          <m:t>c</m:t>
                        </m:r>
                      </m:num>
                      <m:den>
                        <m:r>
                          <a:rPr lang="en-US" altLang="zh-TW" sz="2000">
                            <a:solidFill>
                              <a:srgbClr val="333333"/>
                            </a:solidFill>
                            <a:latin typeface="Cambria Math" panose="02040503050406030204" pitchFamily="18" charset="0"/>
                            <a:ea typeface="CMS"/>
                          </a:rPr>
                          <m:t>𝜕</m:t>
                        </m:r>
                        <m:r>
                          <a:rPr lang="en-US" altLang="zh-TW" sz="2000">
                            <a:solidFill>
                              <a:srgbClr val="333333"/>
                            </a:solidFill>
                            <a:latin typeface="Cambria Math" panose="02040503050406030204" pitchFamily="18" charset="0"/>
                            <a:ea typeface="CMS"/>
                          </a:rPr>
                          <m:t>𝑎</m:t>
                        </m:r>
                      </m:den>
                    </m:f>
                  </m:oMath>
                </a14:m>
                <a:r>
                  <a:rPr lang="zh-CN" altLang="en-US" sz="2000" dirty="0" smtClean="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图中</a:t>
                </a:r>
                <a14:m>
                  <m:oMath xmlns:m="http://schemas.openxmlformats.org/officeDocument/2006/math">
                    <m:f>
                      <m:fPr>
                        <m:ctrlPr>
                          <a:rPr lang="en-US" altLang="zh-CN" sz="2000" i="1">
                            <a:latin typeface="Cambria Math" panose="02040503050406030204" pitchFamily="18" charset="0"/>
                          </a:rPr>
                        </m:ctrlPr>
                      </m:fPr>
                      <m:num>
                        <m:r>
                          <a:rPr lang="en-US" altLang="zh-TW" sz="2000">
                            <a:solidFill>
                              <a:srgbClr val="333333"/>
                            </a:solidFill>
                            <a:latin typeface="Cambria Math" panose="02040503050406030204" pitchFamily="18" charset="0"/>
                            <a:ea typeface="CMS"/>
                          </a:rPr>
                          <m:t>𝜕</m:t>
                        </m:r>
                        <m:r>
                          <a:rPr lang="en-US" altLang="zh-TW" sz="2000">
                            <a:solidFill>
                              <a:srgbClr val="333333"/>
                            </a:solidFill>
                            <a:latin typeface="Cambria Math" panose="02040503050406030204" pitchFamily="18" charset="0"/>
                            <a:ea typeface="CMS"/>
                          </a:rPr>
                          <m:t>𝑒</m:t>
                        </m:r>
                      </m:num>
                      <m:den>
                        <m:r>
                          <a:rPr lang="en-US" altLang="zh-TW" sz="2000">
                            <a:solidFill>
                              <a:srgbClr val="333333"/>
                            </a:solidFill>
                            <a:latin typeface="Cambria Math" panose="02040503050406030204" pitchFamily="18" charset="0"/>
                            <a:ea typeface="CMS"/>
                          </a:rPr>
                          <m:t>𝜕</m:t>
                        </m:r>
                        <m:r>
                          <a:rPr lang="en-US" altLang="zh-TW" sz="2000">
                            <a:solidFill>
                              <a:srgbClr val="333333"/>
                            </a:solidFill>
                            <a:latin typeface="Cambria Math" panose="02040503050406030204" pitchFamily="18" charset="0"/>
                            <a:ea typeface="CMS"/>
                          </a:rPr>
                          <m:t>𝑎</m:t>
                        </m:r>
                      </m:den>
                    </m:f>
                  </m:oMath>
                </a14:m>
                <a:r>
                  <a:rPr lang="zh-CN" altLang="en-US" sz="2000" dirty="0">
                    <a:latin typeface="微软雅黑" panose="020B0503020204020204" pitchFamily="34" charset="-122"/>
                    <a:ea typeface="微软雅黑" panose="020B0503020204020204" pitchFamily="34" charset="-122"/>
                  </a:rPr>
                  <a:t>的值等于从</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的路径上的偏导值的乘积</a:t>
                </a:r>
                <a:endParaRPr lang="en-US" altLang="zh-CN" sz="2000" dirty="0" smtClean="0">
                  <a:latin typeface="微软雅黑" panose="020B0503020204020204" pitchFamily="34" charset="-122"/>
                  <a:ea typeface="微软雅黑" panose="020B0503020204020204" pitchFamily="34" charset="-122"/>
                </a:endParaRPr>
              </a:p>
              <a:p>
                <a:endParaRPr lang="en-US" altLang="zh-CN" sz="2000" i="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14:m>
                  <m:oMath xmlns:m="http://schemas.openxmlformats.org/officeDocument/2006/math">
                    <m:f>
                      <m:fPr>
                        <m:ctrlPr>
                          <a:rPr lang="en-US" altLang="zh-CN" sz="2000" i="1">
                            <a:latin typeface="Cambria Math" panose="02040503050406030204" pitchFamily="18" charset="0"/>
                          </a:rPr>
                        </m:ctrlPr>
                      </m:fPr>
                      <m:num>
                        <m:r>
                          <a:rPr lang="en-US" altLang="zh-TW" sz="2000">
                            <a:solidFill>
                              <a:srgbClr val="333333"/>
                            </a:solidFill>
                            <a:latin typeface="Cambria Math" panose="02040503050406030204" pitchFamily="18" charset="0"/>
                            <a:ea typeface="CMS"/>
                          </a:rPr>
                          <m:t>𝜕</m:t>
                        </m:r>
                        <m:r>
                          <a:rPr lang="en-US" altLang="zh-TW" sz="2000">
                            <a:solidFill>
                              <a:srgbClr val="333333"/>
                            </a:solidFill>
                            <a:latin typeface="Cambria Math" panose="02040503050406030204" pitchFamily="18" charset="0"/>
                            <a:ea typeface="CMS"/>
                          </a:rPr>
                          <m:t>𝑒</m:t>
                        </m:r>
                      </m:num>
                      <m:den>
                        <m:r>
                          <a:rPr lang="en-US" altLang="zh-TW" sz="2000">
                            <a:solidFill>
                              <a:srgbClr val="333333"/>
                            </a:solidFill>
                            <a:latin typeface="Cambria Math" panose="02040503050406030204" pitchFamily="18" charset="0"/>
                            <a:ea typeface="CMS"/>
                          </a:rPr>
                          <m:t>𝜕</m:t>
                        </m:r>
                        <m:r>
                          <m:rPr>
                            <m:sty m:val="p"/>
                          </m:rPr>
                          <a:rPr lang="en-US" altLang="zh-TW" sz="2000" b="0" i="0" smtClean="0">
                            <a:solidFill>
                              <a:srgbClr val="333333"/>
                            </a:solidFill>
                            <a:latin typeface="Cambria Math" panose="02040503050406030204" pitchFamily="18" charset="0"/>
                            <a:ea typeface="CMS"/>
                          </a:rPr>
                          <m:t>b</m:t>
                        </m:r>
                      </m:den>
                    </m:f>
                  </m:oMath>
                </a14:m>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f>
                      <m:fPr>
                        <m:ctrlPr>
                          <a:rPr lang="en-US" altLang="zh-CN" sz="2000" i="1">
                            <a:latin typeface="Cambria Math" panose="02040503050406030204" pitchFamily="18" charset="0"/>
                          </a:rPr>
                        </m:ctrlPr>
                      </m:fPr>
                      <m:num>
                        <m:r>
                          <a:rPr lang="en-US" altLang="zh-TW" sz="2000">
                            <a:solidFill>
                              <a:srgbClr val="333333"/>
                            </a:solidFill>
                            <a:latin typeface="Cambria Math" panose="02040503050406030204" pitchFamily="18" charset="0"/>
                            <a:ea typeface="CMS"/>
                          </a:rPr>
                          <m:t>𝜕</m:t>
                        </m:r>
                        <m:r>
                          <a:rPr lang="en-US" altLang="zh-TW" sz="2000">
                            <a:solidFill>
                              <a:srgbClr val="333333"/>
                            </a:solidFill>
                            <a:latin typeface="Cambria Math" panose="02040503050406030204" pitchFamily="18" charset="0"/>
                            <a:ea typeface="CMS"/>
                          </a:rPr>
                          <m:t>𝑒</m:t>
                        </m:r>
                      </m:num>
                      <m:den>
                        <m:r>
                          <a:rPr lang="en-US" altLang="zh-TW" sz="2000">
                            <a:solidFill>
                              <a:srgbClr val="333333"/>
                            </a:solidFill>
                            <a:latin typeface="Cambria Math" panose="02040503050406030204" pitchFamily="18" charset="0"/>
                            <a:ea typeface="CMS"/>
                          </a:rPr>
                          <m:t>𝜕</m:t>
                        </m:r>
                        <m:r>
                          <m:rPr>
                            <m:sty m:val="p"/>
                          </m:rPr>
                          <a:rPr lang="en-US" altLang="zh-TW" sz="2000">
                            <a:solidFill>
                              <a:srgbClr val="333333"/>
                            </a:solidFill>
                            <a:latin typeface="Cambria Math" panose="02040503050406030204" pitchFamily="18" charset="0"/>
                            <a:ea typeface="CMS"/>
                          </a:rPr>
                          <m:t>c</m:t>
                        </m:r>
                      </m:den>
                    </m:f>
                    <m:r>
                      <a:rPr lang="en-US" altLang="zh-TW" sz="2000" i="1">
                        <a:solidFill>
                          <a:srgbClr val="333333"/>
                        </a:solidFill>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rPr>
                        </m:ctrlPr>
                      </m:fPr>
                      <m:num>
                        <m:r>
                          <a:rPr lang="en-US" altLang="zh-TW" sz="2000">
                            <a:solidFill>
                              <a:srgbClr val="333333"/>
                            </a:solidFill>
                            <a:latin typeface="Cambria Math" panose="02040503050406030204" pitchFamily="18" charset="0"/>
                            <a:ea typeface="CMS"/>
                          </a:rPr>
                          <m:t>𝜕</m:t>
                        </m:r>
                        <m:r>
                          <m:rPr>
                            <m:sty m:val="p"/>
                          </m:rPr>
                          <a:rPr lang="en-US" altLang="zh-TW" sz="2000">
                            <a:solidFill>
                              <a:srgbClr val="333333"/>
                            </a:solidFill>
                            <a:latin typeface="Cambria Math" panose="02040503050406030204" pitchFamily="18" charset="0"/>
                            <a:ea typeface="CMS"/>
                          </a:rPr>
                          <m:t>c</m:t>
                        </m:r>
                      </m:num>
                      <m:den>
                        <m:r>
                          <a:rPr lang="en-US" altLang="zh-TW" sz="2000">
                            <a:solidFill>
                              <a:srgbClr val="333333"/>
                            </a:solidFill>
                            <a:latin typeface="Cambria Math" panose="02040503050406030204" pitchFamily="18" charset="0"/>
                            <a:ea typeface="CMS"/>
                          </a:rPr>
                          <m:t>𝜕</m:t>
                        </m:r>
                        <m:r>
                          <m:rPr>
                            <m:sty m:val="p"/>
                          </m:rPr>
                          <a:rPr lang="en-US" altLang="zh-TW" sz="2000" b="0" i="0" smtClean="0">
                            <a:solidFill>
                              <a:srgbClr val="333333"/>
                            </a:solidFill>
                            <a:latin typeface="Cambria Math" panose="02040503050406030204" pitchFamily="18" charset="0"/>
                            <a:ea typeface="CMS"/>
                          </a:rPr>
                          <m:t>b</m:t>
                        </m:r>
                      </m:den>
                    </m:f>
                    <m:r>
                      <a:rPr lang="en-US" altLang="zh-TW" sz="2000" b="0" i="0" smtClean="0">
                        <a:solidFill>
                          <a:srgbClr val="333333"/>
                        </a:solidFill>
                        <a:latin typeface="Cambria Math" panose="02040503050406030204" pitchFamily="18" charset="0"/>
                        <a:ea typeface="CMS"/>
                      </a:rPr>
                      <m:t>+</m:t>
                    </m:r>
                    <m:f>
                      <m:fPr>
                        <m:ctrlPr>
                          <a:rPr lang="en-US" altLang="zh-CN" sz="2000" i="1">
                            <a:latin typeface="Cambria Math" panose="02040503050406030204" pitchFamily="18" charset="0"/>
                          </a:rPr>
                        </m:ctrlPr>
                      </m:fPr>
                      <m:num>
                        <m:r>
                          <a:rPr lang="en-US" altLang="zh-TW" sz="2000">
                            <a:solidFill>
                              <a:srgbClr val="333333"/>
                            </a:solidFill>
                            <a:latin typeface="Cambria Math" panose="02040503050406030204" pitchFamily="18" charset="0"/>
                            <a:ea typeface="CMS"/>
                          </a:rPr>
                          <m:t>𝜕</m:t>
                        </m:r>
                        <m:r>
                          <a:rPr lang="en-US" altLang="zh-TW" sz="2000">
                            <a:solidFill>
                              <a:srgbClr val="333333"/>
                            </a:solidFill>
                            <a:latin typeface="Cambria Math" panose="02040503050406030204" pitchFamily="18" charset="0"/>
                            <a:ea typeface="CMS"/>
                          </a:rPr>
                          <m:t>𝑒</m:t>
                        </m:r>
                      </m:num>
                      <m:den>
                        <m:r>
                          <a:rPr lang="en-US" altLang="zh-TW" sz="2000">
                            <a:solidFill>
                              <a:srgbClr val="333333"/>
                            </a:solidFill>
                            <a:latin typeface="Cambria Math" panose="02040503050406030204" pitchFamily="18" charset="0"/>
                            <a:ea typeface="CMS"/>
                          </a:rPr>
                          <m:t>𝜕</m:t>
                        </m:r>
                        <m:r>
                          <m:rPr>
                            <m:sty m:val="p"/>
                          </m:rPr>
                          <a:rPr lang="en-US" altLang="zh-TW" sz="2000" b="0" i="0" smtClean="0">
                            <a:solidFill>
                              <a:srgbClr val="333333"/>
                            </a:solidFill>
                            <a:latin typeface="Cambria Math" panose="02040503050406030204" pitchFamily="18" charset="0"/>
                            <a:ea typeface="CMS"/>
                          </a:rPr>
                          <m:t>d</m:t>
                        </m:r>
                      </m:den>
                    </m:f>
                    <m:r>
                      <a:rPr lang="en-US" altLang="zh-TW" sz="2000" i="1">
                        <a:solidFill>
                          <a:srgbClr val="333333"/>
                        </a:solidFill>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rPr>
                        </m:ctrlPr>
                      </m:fPr>
                      <m:num>
                        <m:r>
                          <a:rPr lang="en-US" altLang="zh-TW" sz="2000">
                            <a:solidFill>
                              <a:srgbClr val="333333"/>
                            </a:solidFill>
                            <a:latin typeface="Cambria Math" panose="02040503050406030204" pitchFamily="18" charset="0"/>
                            <a:ea typeface="CMS"/>
                          </a:rPr>
                          <m:t>𝜕</m:t>
                        </m:r>
                        <m:r>
                          <m:rPr>
                            <m:sty m:val="p"/>
                          </m:rPr>
                          <a:rPr lang="en-US" altLang="zh-TW" sz="2000" b="0" i="0" smtClean="0">
                            <a:solidFill>
                              <a:srgbClr val="333333"/>
                            </a:solidFill>
                            <a:latin typeface="Cambria Math" panose="02040503050406030204" pitchFamily="18" charset="0"/>
                            <a:ea typeface="CMS"/>
                          </a:rPr>
                          <m:t>d</m:t>
                        </m:r>
                      </m:num>
                      <m:den>
                        <m:r>
                          <a:rPr lang="en-US" altLang="zh-TW" sz="2000">
                            <a:solidFill>
                              <a:srgbClr val="333333"/>
                            </a:solidFill>
                            <a:latin typeface="Cambria Math" panose="02040503050406030204" pitchFamily="18" charset="0"/>
                            <a:ea typeface="CMS"/>
                          </a:rPr>
                          <m:t>𝜕</m:t>
                        </m:r>
                        <m:r>
                          <m:rPr>
                            <m:sty m:val="p"/>
                          </m:rPr>
                          <a:rPr lang="en-US" altLang="zh-TW" sz="2000">
                            <a:solidFill>
                              <a:srgbClr val="333333"/>
                            </a:solidFill>
                            <a:latin typeface="Cambria Math" panose="02040503050406030204" pitchFamily="18" charset="0"/>
                            <a:ea typeface="CMS"/>
                          </a:rPr>
                          <m:t>b</m:t>
                        </m:r>
                      </m:den>
                    </m:f>
                  </m:oMath>
                </a14:m>
                <a:r>
                  <a:rPr lang="zh-CN" altLang="en-US" sz="2000" dirty="0" smtClean="0">
                    <a:latin typeface="微软雅黑" panose="020B0503020204020204" pitchFamily="34" charset="-122"/>
                    <a:ea typeface="微软雅黑" panose="020B0503020204020204" pitchFamily="34" charset="-122"/>
                  </a:rPr>
                  <a:t>，</a:t>
                </a:r>
                <a14:m>
                  <m:oMath xmlns:m="http://schemas.openxmlformats.org/officeDocument/2006/math">
                    <m:r>
                      <a:rPr lang="zh-CN" altLang="en-US" sz="2000" i="1" dirty="0">
                        <a:latin typeface="Cambria Math" panose="02040503050406030204" pitchFamily="18" charset="0"/>
                      </a:rPr>
                      <m:t>上图中</m:t>
                    </m:r>
                    <m:f>
                      <m:fPr>
                        <m:ctrlPr>
                          <a:rPr lang="en-US" altLang="zh-CN" sz="2000" i="1">
                            <a:latin typeface="Cambria Math" panose="02040503050406030204" pitchFamily="18" charset="0"/>
                          </a:rPr>
                        </m:ctrlPr>
                      </m:fPr>
                      <m:num>
                        <m:r>
                          <a:rPr lang="en-US" altLang="zh-TW" sz="2000">
                            <a:solidFill>
                              <a:srgbClr val="333333"/>
                            </a:solidFill>
                            <a:latin typeface="Cambria Math" panose="02040503050406030204" pitchFamily="18" charset="0"/>
                            <a:ea typeface="CMS"/>
                          </a:rPr>
                          <m:t>𝜕</m:t>
                        </m:r>
                        <m:r>
                          <a:rPr lang="en-US" altLang="zh-TW" sz="2000">
                            <a:solidFill>
                              <a:srgbClr val="333333"/>
                            </a:solidFill>
                            <a:latin typeface="Cambria Math" panose="02040503050406030204" pitchFamily="18" charset="0"/>
                            <a:ea typeface="CMS"/>
                          </a:rPr>
                          <m:t>𝑒</m:t>
                        </m:r>
                      </m:num>
                      <m:den>
                        <m:r>
                          <a:rPr lang="en-US" altLang="zh-TW" sz="2000">
                            <a:solidFill>
                              <a:srgbClr val="333333"/>
                            </a:solidFill>
                            <a:latin typeface="Cambria Math" panose="02040503050406030204" pitchFamily="18" charset="0"/>
                            <a:ea typeface="CMS"/>
                          </a:rPr>
                          <m:t>𝜕</m:t>
                        </m:r>
                        <m:r>
                          <a:rPr lang="en-US" altLang="zh-TW" sz="2000" i="1">
                            <a:solidFill>
                              <a:srgbClr val="333333"/>
                            </a:solidFill>
                            <a:latin typeface="Cambria Math" panose="02040503050406030204" pitchFamily="18" charset="0"/>
                            <a:ea typeface="CMS"/>
                          </a:rPr>
                          <m:t>𝑏</m:t>
                        </m:r>
                      </m:den>
                    </m:f>
                  </m:oMath>
                </a14:m>
                <a:r>
                  <a:rPr lang="zh-CN" altLang="en-US" sz="2000" dirty="0" smtClean="0">
                    <a:latin typeface="微软雅黑" panose="020B0503020204020204" pitchFamily="34" charset="-122"/>
                    <a:ea typeface="微软雅黑" panose="020B0503020204020204" pitchFamily="34" charset="-122"/>
                  </a:rPr>
                  <a:t>的</a:t>
                </a:r>
                <a:r>
                  <a:rPr lang="zh-CN" altLang="en-US" sz="2000" dirty="0">
                    <a:latin typeface="微软雅黑" panose="020B0503020204020204" pitchFamily="34" charset="-122"/>
                    <a:ea typeface="微软雅黑" panose="020B0503020204020204" pitchFamily="34" charset="-122"/>
                  </a:rPr>
                  <a:t>值等于从</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的</a:t>
                </a:r>
                <a:r>
                  <a:rPr lang="zh-CN" altLang="en-US" sz="2000" dirty="0" smtClean="0">
                    <a:latin typeface="微软雅黑" panose="020B0503020204020204" pitchFamily="34" charset="-122"/>
                    <a:ea typeface="微软雅黑" panose="020B0503020204020204" pitchFamily="34" charset="-122"/>
                  </a:rPr>
                  <a:t>路径</a:t>
                </a:r>
                <a:r>
                  <a:rPr lang="en-US" altLang="zh-CN" sz="2000" dirty="0" smtClean="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b-c-e)</a:t>
                </a:r>
                <a:r>
                  <a:rPr lang="zh-CN" altLang="en-US" sz="2000" dirty="0">
                    <a:latin typeface="微软雅黑" panose="020B0503020204020204" pitchFamily="34" charset="-122"/>
                    <a:ea typeface="微软雅黑" panose="020B0503020204020204" pitchFamily="34" charset="-122"/>
                  </a:rPr>
                  <a:t>上</a:t>
                </a:r>
                <a:r>
                  <a:rPr lang="zh-CN" altLang="en-US" sz="2000" dirty="0" smtClean="0">
                    <a:latin typeface="微软雅黑" panose="020B0503020204020204" pitchFamily="34" charset="-122"/>
                    <a:ea typeface="微软雅黑" panose="020B0503020204020204" pitchFamily="34" charset="-122"/>
                  </a:rPr>
                  <a:t>的偏</a:t>
                </a:r>
                <a:r>
                  <a:rPr lang="zh-CN" altLang="en-US" sz="2000" dirty="0">
                    <a:latin typeface="微软雅黑" panose="020B0503020204020204" pitchFamily="34" charset="-122"/>
                    <a:ea typeface="微软雅黑" panose="020B0503020204020204" pitchFamily="34" charset="-122"/>
                  </a:rPr>
                  <a:t>导值的</a:t>
                </a:r>
                <a:r>
                  <a:rPr lang="zh-CN" altLang="en-US" sz="2000" dirty="0" smtClean="0">
                    <a:latin typeface="微软雅黑" panose="020B0503020204020204" pitchFamily="34" charset="-122"/>
                    <a:ea typeface="微软雅黑" panose="020B0503020204020204" pitchFamily="34" charset="-122"/>
                  </a:rPr>
                  <a:t>乘积加上路径</a:t>
                </a:r>
                <a:r>
                  <a:rPr lang="en-US" altLang="zh-CN"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b-d-e)</a:t>
                </a:r>
                <a:r>
                  <a:rPr lang="zh-CN" altLang="en-US" sz="2000" dirty="0">
                    <a:latin typeface="微软雅黑" panose="020B0503020204020204" pitchFamily="34" charset="-122"/>
                    <a:ea typeface="微软雅黑" panose="020B0503020204020204" pitchFamily="34" charset="-122"/>
                  </a:rPr>
                  <a:t>上的偏导值的乘积</a:t>
                </a:r>
                <a:r>
                  <a:rPr lang="zh-CN" altLang="en-US" sz="2000" dirty="0" smtClean="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1249914" y="2378443"/>
                <a:ext cx="5608930" cy="2228559"/>
              </a:xfrm>
              <a:prstGeom prst="rect">
                <a:avLst/>
              </a:prstGeom>
              <a:blipFill rotWithShape="0">
                <a:blip r:embed="rId3"/>
                <a:stretch>
                  <a:fillRect r="-1196" b="-3825"/>
                </a:stretch>
              </a:blipFill>
            </p:spPr>
            <p:txBody>
              <a:bodyPr/>
              <a:lstStyle/>
              <a:p>
                <a:r>
                  <a:rPr lang="zh-CN" altLang="en-US">
                    <a:noFill/>
                  </a:rPr>
                  <a:t> </a:t>
                </a:r>
              </a:p>
            </p:txBody>
          </p:sp>
        </mc:Fallback>
      </mc:AlternateContent>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844" y="2355847"/>
            <a:ext cx="4763641" cy="2729286"/>
          </a:xfrm>
          <a:prstGeom prst="rect">
            <a:avLst/>
          </a:prstGeom>
        </p:spPr>
      </p:pic>
      <mc:AlternateContent xmlns:mc="http://schemas.openxmlformats.org/markup-compatibility/2006" xmlns:a14="http://schemas.microsoft.com/office/drawing/2010/main">
        <mc:Choice Requires="a14">
          <p:sp>
            <p:nvSpPr>
              <p:cNvPr id="11" name="矩形 10"/>
              <p:cNvSpPr/>
              <p:nvPr/>
            </p:nvSpPr>
            <p:spPr>
              <a:xfrm>
                <a:off x="1249914" y="4720546"/>
                <a:ext cx="5730009" cy="1613006"/>
              </a:xfrm>
              <a:prstGeom prst="rect">
                <a:avLst/>
              </a:prstGeom>
            </p:spPr>
            <p:txBody>
              <a:bodyPr wrap="square">
                <a:spAutoFit/>
              </a:bodyPr>
              <a:lstStyle/>
              <a:p>
                <a:pPr marL="342900" indent="-342900">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若自下而上求解</a:t>
                </a:r>
                <a:r>
                  <a:rPr lang="zh-CN" altLang="en-US" sz="2000" i="1"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很多</a:t>
                </a:r>
                <a:r>
                  <a:rPr lang="zh-CN" altLang="en-US" sz="2000" b="1" dirty="0">
                    <a:latin typeface="微软雅黑" panose="020B0503020204020204" pitchFamily="34" charset="-122"/>
                    <a:ea typeface="微软雅黑" panose="020B0503020204020204" pitchFamily="34" charset="-122"/>
                  </a:rPr>
                  <a:t>路径被重复访问了</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比如图</a:t>
                </a:r>
                <a:r>
                  <a:rPr lang="zh-CN" altLang="en-US" sz="2000" dirty="0">
                    <a:latin typeface="微软雅黑" panose="020B0503020204020204" pitchFamily="34" charset="-122"/>
                    <a:ea typeface="微软雅黑" panose="020B0503020204020204" pitchFamily="34" charset="-122"/>
                  </a:rPr>
                  <a:t>中，求</a:t>
                </a:r>
                <a14:m>
                  <m:oMath xmlns:m="http://schemas.openxmlformats.org/officeDocument/2006/math">
                    <m:f>
                      <m:fPr>
                        <m:ctrlPr>
                          <a:rPr lang="en-US" altLang="zh-CN" sz="2000" i="1">
                            <a:latin typeface="Cambria Math" panose="02040503050406030204" pitchFamily="18" charset="0"/>
                          </a:rPr>
                        </m:ctrlPr>
                      </m:fPr>
                      <m:num>
                        <m:r>
                          <a:rPr lang="en-US" altLang="zh-TW" sz="2000">
                            <a:solidFill>
                              <a:srgbClr val="333333"/>
                            </a:solidFill>
                            <a:latin typeface="Cambria Math" panose="02040503050406030204" pitchFamily="18" charset="0"/>
                            <a:ea typeface="CMS"/>
                          </a:rPr>
                          <m:t>𝜕</m:t>
                        </m:r>
                        <m:r>
                          <a:rPr lang="en-US" altLang="zh-TW" sz="2000">
                            <a:solidFill>
                              <a:srgbClr val="333333"/>
                            </a:solidFill>
                            <a:latin typeface="Cambria Math" panose="02040503050406030204" pitchFamily="18" charset="0"/>
                            <a:ea typeface="CMS"/>
                          </a:rPr>
                          <m:t>𝑒</m:t>
                        </m:r>
                      </m:num>
                      <m:den>
                        <m:r>
                          <a:rPr lang="en-US" altLang="zh-TW" sz="2000">
                            <a:solidFill>
                              <a:srgbClr val="333333"/>
                            </a:solidFill>
                            <a:latin typeface="Cambria Math" panose="02040503050406030204" pitchFamily="18" charset="0"/>
                            <a:ea typeface="CMS"/>
                          </a:rPr>
                          <m:t>𝜕</m:t>
                        </m:r>
                        <m:r>
                          <a:rPr lang="en-US" altLang="zh-TW" sz="2000">
                            <a:solidFill>
                              <a:srgbClr val="333333"/>
                            </a:solidFill>
                            <a:latin typeface="Cambria Math" panose="02040503050406030204" pitchFamily="18" charset="0"/>
                            <a:ea typeface="CMS"/>
                          </a:rPr>
                          <m:t>𝑎</m:t>
                        </m:r>
                      </m:den>
                    </m:f>
                    <m:r>
                      <a:rPr lang="en-US" altLang="zh-TW" sz="2000" i="1">
                        <a:solidFill>
                          <a:srgbClr val="333333"/>
                        </a:solidFill>
                        <a:latin typeface="Cambria Math" panose="02040503050406030204" pitchFamily="18" charset="0"/>
                        <a:ea typeface="CMS"/>
                      </a:rPr>
                      <m:t> </m:t>
                    </m:r>
                  </m:oMath>
                </a14:m>
                <a:r>
                  <a:rPr lang="zh-CN" altLang="en-US" sz="2000" dirty="0">
                    <a:latin typeface="微软雅黑" panose="020B0503020204020204" pitchFamily="34" charset="-122"/>
                    <a:ea typeface="微软雅黑" panose="020B0503020204020204" pitchFamily="34" charset="-122"/>
                  </a:rPr>
                  <a:t>需要计算路径</a:t>
                </a:r>
                <a:r>
                  <a:rPr lang="en-US" altLang="zh-CN" sz="2000" dirty="0">
                    <a:latin typeface="微软雅黑" panose="020B0503020204020204" pitchFamily="34" charset="-122"/>
                    <a:ea typeface="微软雅黑" panose="020B0503020204020204" pitchFamily="34" charset="-122"/>
                  </a:rPr>
                  <a:t>a-c-e </a:t>
                </a:r>
                <a:r>
                  <a:rPr lang="zh-CN" altLang="en-US" sz="2000" dirty="0">
                    <a:latin typeface="微软雅黑" panose="020B0503020204020204" pitchFamily="34" charset="-122"/>
                    <a:ea typeface="微软雅黑" panose="020B0503020204020204" pitchFamily="34" charset="-122"/>
                  </a:rPr>
                  <a:t>， 求</a:t>
                </a:r>
                <a:endParaRPr lang="en-US" altLang="zh-CN" sz="2000" dirty="0">
                  <a:latin typeface="微软雅黑" panose="020B0503020204020204" pitchFamily="34" charset="-122"/>
                  <a:ea typeface="微软雅黑" panose="020B0503020204020204" pitchFamily="34" charset="-122"/>
                </a:endParaRPr>
              </a:p>
              <a:p>
                <a14:m>
                  <m:oMath xmlns:m="http://schemas.openxmlformats.org/officeDocument/2006/math">
                    <m:f>
                      <m:fPr>
                        <m:ctrlPr>
                          <a:rPr lang="en-US" altLang="zh-CN" sz="2000" i="1">
                            <a:latin typeface="Cambria Math" panose="02040503050406030204" pitchFamily="18" charset="0"/>
                          </a:rPr>
                        </m:ctrlPr>
                      </m:fPr>
                      <m:num>
                        <m:r>
                          <a:rPr lang="en-US" altLang="zh-TW" sz="2000">
                            <a:solidFill>
                              <a:srgbClr val="333333"/>
                            </a:solidFill>
                            <a:latin typeface="Cambria Math" panose="02040503050406030204" pitchFamily="18" charset="0"/>
                            <a:ea typeface="CMS"/>
                          </a:rPr>
                          <m:t>𝜕</m:t>
                        </m:r>
                        <m:r>
                          <a:rPr lang="en-US" altLang="zh-TW" sz="2000">
                            <a:solidFill>
                              <a:srgbClr val="333333"/>
                            </a:solidFill>
                            <a:latin typeface="Cambria Math" panose="02040503050406030204" pitchFamily="18" charset="0"/>
                            <a:ea typeface="CMS"/>
                          </a:rPr>
                          <m:t>𝑒</m:t>
                        </m:r>
                      </m:num>
                      <m:den>
                        <m:r>
                          <a:rPr lang="en-US" altLang="zh-TW" sz="2000">
                            <a:solidFill>
                              <a:srgbClr val="333333"/>
                            </a:solidFill>
                            <a:latin typeface="Cambria Math" panose="02040503050406030204" pitchFamily="18" charset="0"/>
                            <a:ea typeface="CMS"/>
                          </a:rPr>
                          <m:t>𝜕</m:t>
                        </m:r>
                        <m:r>
                          <a:rPr lang="en-US" altLang="zh-CN" sz="2000" i="1">
                            <a:solidFill>
                              <a:srgbClr val="333333"/>
                            </a:solidFill>
                            <a:latin typeface="Cambria Math" panose="02040503050406030204" pitchFamily="18" charset="0"/>
                            <a:ea typeface="CMS"/>
                          </a:rPr>
                          <m:t>𝑏</m:t>
                        </m:r>
                      </m:den>
                    </m:f>
                  </m:oMath>
                </a14:m>
                <a:r>
                  <a:rPr lang="zh-CN" altLang="en-US" sz="2000" dirty="0">
                    <a:latin typeface="微软雅黑" panose="020B0503020204020204" pitchFamily="34" charset="-122"/>
                    <a:ea typeface="微软雅黑" panose="020B0503020204020204" pitchFamily="34" charset="-122"/>
                  </a:rPr>
                  <a:t>都需要计算路径</a:t>
                </a:r>
                <a:r>
                  <a:rPr lang="en-US" altLang="zh-CN" sz="2000" dirty="0">
                    <a:latin typeface="微软雅黑" panose="020B0503020204020204" pitchFamily="34" charset="-122"/>
                    <a:ea typeface="微软雅黑" panose="020B0503020204020204" pitchFamily="34" charset="-122"/>
                  </a:rPr>
                  <a:t>b-c-e</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b-d-e, </a:t>
                </a:r>
                <a:r>
                  <a:rPr lang="zh-CN" altLang="en-US" sz="2000" b="1" dirty="0">
                    <a:latin typeface="微软雅黑" panose="020B0503020204020204" pitchFamily="34" charset="-122"/>
                    <a:ea typeface="微软雅黑" panose="020B0503020204020204" pitchFamily="34" charset="-122"/>
                  </a:rPr>
                  <a:t>路径</a:t>
                </a:r>
                <a:r>
                  <a:rPr lang="en-US" altLang="zh-CN" sz="2000" b="1" dirty="0">
                    <a:latin typeface="微软雅黑" panose="020B0503020204020204" pitchFamily="34" charset="-122"/>
                    <a:ea typeface="微软雅黑" panose="020B0503020204020204" pitchFamily="34" charset="-122"/>
                  </a:rPr>
                  <a:t>c-e</a:t>
                </a:r>
                <a:r>
                  <a:rPr lang="zh-CN" altLang="en-US" sz="2000" b="1" dirty="0">
                    <a:latin typeface="微软雅黑" panose="020B0503020204020204" pitchFamily="34" charset="-122"/>
                    <a:ea typeface="微软雅黑" panose="020B0503020204020204" pitchFamily="34" charset="-122"/>
                  </a:rPr>
                  <a:t>被访问了两次</a:t>
                </a:r>
                <a:r>
                  <a:rPr lang="zh-CN" altLang="en-US" sz="2000" dirty="0" smtClean="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1249914" y="4720546"/>
                <a:ext cx="5730009" cy="1613006"/>
              </a:xfrm>
              <a:prstGeom prst="rect">
                <a:avLst/>
              </a:prstGeom>
              <a:blipFill rotWithShape="0">
                <a:blip r:embed="rId5"/>
                <a:stretch>
                  <a:fillRect l="-1064" t="-1887" b="-5660"/>
                </a:stretch>
              </a:blipFill>
            </p:spPr>
            <p:txBody>
              <a:bodyPr/>
              <a:lstStyle/>
              <a:p>
                <a:r>
                  <a:rPr lang="zh-CN" altLang="en-US">
                    <a:noFill/>
                  </a:rPr>
                  <a:t> </a:t>
                </a:r>
              </a:p>
            </p:txBody>
          </p:sp>
        </mc:Fallback>
      </mc:AlternateContent>
      <p:sp>
        <p:nvSpPr>
          <p:cNvPr id="12" name="矩形 11"/>
          <p:cNvSpPr/>
          <p:nvPr/>
        </p:nvSpPr>
        <p:spPr>
          <a:xfrm>
            <a:off x="1496948" y="400051"/>
            <a:ext cx="22530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black"/>
                </a:solidFill>
                <a:latin typeface="微软雅黑" panose="020B0503020204020204" pitchFamily="34" charset="-122"/>
                <a:ea typeface="微软雅黑" panose="020B0503020204020204" pitchFamily="34" charset="-122"/>
              </a:rPr>
              <a:t>参数</a:t>
            </a: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矩形 13"/>
          <p:cNvSpPr/>
          <p:nvPr/>
        </p:nvSpPr>
        <p:spPr>
          <a:xfrm>
            <a:off x="1249914" y="1325812"/>
            <a:ext cx="3518889" cy="553998"/>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反向传播算法</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100743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51" y="1353328"/>
            <a:ext cx="498966" cy="498966"/>
          </a:xfrm>
          <a:prstGeom prst="rect">
            <a:avLst/>
          </a:prstGeom>
        </p:spPr>
      </p:pic>
      <p:sp>
        <p:nvSpPr>
          <p:cNvPr id="8" name="文本框 7"/>
          <p:cNvSpPr txBox="1"/>
          <p:nvPr/>
        </p:nvSpPr>
        <p:spPr>
          <a:xfrm>
            <a:off x="1249914" y="1913931"/>
            <a:ext cx="8528293" cy="511807"/>
          </a:xfrm>
          <a:prstGeom prst="rect">
            <a:avLst/>
          </a:prstGeom>
          <a:noFill/>
        </p:spPr>
        <p:txBody>
          <a:bodyPr wrap="square" rtlCol="0">
            <a:spAutoFit/>
          </a:bodyPr>
          <a:lstStyle/>
          <a:p>
            <a:pPr marL="342900" lvl="0" indent="-342900">
              <a:lnSpc>
                <a:spcPct val="125000"/>
              </a:lnSpc>
              <a:buFont typeface="Wingdings" panose="05000000000000000000" pitchFamily="2" charset="2"/>
              <a:buChar char="u"/>
              <a:defRPr/>
            </a:pPr>
            <a:r>
              <a:rPr lang="zh-CN" altLang="en-US" sz="2400" dirty="0" smtClean="0">
                <a:solidFill>
                  <a:srgbClr val="CC0099"/>
                </a:solidFill>
                <a:latin typeface="微软雅黑" panose="020B0503020204020204" pitchFamily="34" charset="-122"/>
                <a:ea typeface="微软雅黑" panose="020B0503020204020204" pitchFamily="34" charset="-122"/>
              </a:rPr>
              <a:t>链式法则</a:t>
            </a:r>
            <a:endParaRPr lang="en-US" altLang="zh-CN" sz="2400" dirty="0">
              <a:solidFill>
                <a:srgbClr val="CC0099"/>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2400" y="3699905"/>
            <a:ext cx="4763641" cy="2729286"/>
          </a:xfrm>
          <a:prstGeom prst="rect">
            <a:avLst/>
          </a:prstGeom>
        </p:spPr>
      </p:pic>
      <p:sp>
        <p:nvSpPr>
          <p:cNvPr id="11" name="矩形 10"/>
          <p:cNvSpPr/>
          <p:nvPr/>
        </p:nvSpPr>
        <p:spPr>
          <a:xfrm>
            <a:off x="1249914" y="2300767"/>
            <a:ext cx="8634524" cy="1289905"/>
          </a:xfrm>
          <a:prstGeom prst="rect">
            <a:avLst/>
          </a:prstGeom>
        </p:spPr>
        <p:txBody>
          <a:bodyPr wrap="square">
            <a:spAutoFit/>
          </a:bodyPr>
          <a:lstStyle/>
          <a:p>
            <a:pPr>
              <a:lnSpc>
                <a:spcPct val="150000"/>
              </a:lnSpc>
            </a:pPr>
            <a:r>
              <a:rPr lang="zh-CN" altLang="en-US" b="1" dirty="0" smtClean="0">
                <a:latin typeface="Cambria Math" panose="02040503050406030204" pitchFamily="18" charset="0"/>
              </a:rPr>
              <a:t>自上而下</a:t>
            </a:r>
            <a:r>
              <a:rPr lang="zh-CN" altLang="en-US" i="1" dirty="0" smtClean="0">
                <a:latin typeface="Cambria Math" panose="02040503050406030204" pitchFamily="18" charset="0"/>
              </a:rPr>
              <a:t>：</a:t>
            </a:r>
            <a:r>
              <a:rPr lang="zh-CN" altLang="en-US" dirty="0">
                <a:latin typeface="微软雅黑" panose="020B0503020204020204" pitchFamily="34" charset="-122"/>
                <a:ea typeface="微软雅黑" panose="020B0503020204020204" pitchFamily="34" charset="-122"/>
              </a:rPr>
              <a:t>从最上层的节点</a:t>
            </a:r>
            <a:r>
              <a:rPr lang="en-US" altLang="zh-CN" dirty="0">
                <a:latin typeface="微软雅黑" panose="020B0503020204020204" pitchFamily="34" charset="-122"/>
                <a:ea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rPr>
              <a:t>开始</a:t>
            </a:r>
            <a:r>
              <a:rPr lang="zh-CN" altLang="en-US" dirty="0" smtClean="0">
                <a:latin typeface="微软雅黑" panose="020B0503020204020204" pitchFamily="34" charset="-122"/>
                <a:ea typeface="微软雅黑" panose="020B0503020204020204" pitchFamily="34" charset="-122"/>
              </a:rPr>
              <a:t>，对于</a:t>
            </a:r>
            <a:r>
              <a:rPr lang="en-US" altLang="zh-CN" dirty="0">
                <a:latin typeface="微软雅黑" panose="020B0503020204020204" pitchFamily="34" charset="-122"/>
                <a:ea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rPr>
              <a:t>的下一层的所有子节点，</a:t>
            </a:r>
            <a:r>
              <a:rPr lang="zh-CN" altLang="en-US" dirty="0" smtClean="0">
                <a:latin typeface="微软雅黑" panose="020B0503020204020204" pitchFamily="34" charset="-122"/>
                <a:ea typeface="微软雅黑" panose="020B0503020204020204" pitchFamily="34" charset="-122"/>
              </a:rPr>
              <a:t>将</a:t>
            </a:r>
            <a:r>
              <a:rPr lang="en-US" altLang="zh-CN" dirty="0" smtClean="0">
                <a:latin typeface="微软雅黑" panose="020B0503020204020204" pitchFamily="34" charset="-122"/>
                <a:ea typeface="微软雅黑" panose="020B0503020204020204" pitchFamily="34" charset="-122"/>
              </a:rPr>
              <a:t>e</a:t>
            </a:r>
            <a:r>
              <a:rPr lang="zh-CN" altLang="en-US" dirty="0" smtClean="0">
                <a:latin typeface="微软雅黑" panose="020B0503020204020204" pitchFamily="34" charset="-122"/>
                <a:ea typeface="微软雅黑" panose="020B0503020204020204" pitchFamily="34" charset="-122"/>
              </a:rPr>
              <a:t>的值（</a:t>
            </a:r>
            <a:r>
              <a:rPr lang="en-US" altLang="zh-CN" dirty="0" smtClean="0">
                <a:latin typeface="微软雅黑" panose="020B0503020204020204" pitchFamily="34" charset="-122"/>
                <a:ea typeface="微软雅黑" panose="020B0503020204020204" pitchFamily="34" charset="-122"/>
              </a:rPr>
              <a:t>e</a:t>
            </a:r>
            <a:r>
              <a:rPr lang="zh-CN" altLang="en-US" dirty="0" smtClean="0">
                <a:latin typeface="微软雅黑" panose="020B0503020204020204" pitchFamily="34" charset="-122"/>
                <a:ea typeface="微软雅黑" panose="020B0503020204020204" pitchFamily="34" charset="-122"/>
              </a:rPr>
              <a:t>是最顶点，值</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）乘</a:t>
            </a:r>
            <a:r>
              <a:rPr lang="zh-CN" altLang="en-US" dirty="0">
                <a:latin typeface="微软雅黑" panose="020B0503020204020204" pitchFamily="34" charset="-122"/>
                <a:ea typeface="微软雅黑" panose="020B0503020204020204" pitchFamily="34" charset="-122"/>
              </a:rPr>
              <a:t>以</a:t>
            </a:r>
            <a:r>
              <a:rPr lang="en-US" altLang="zh-CN" dirty="0">
                <a:latin typeface="微软雅黑" panose="020B0503020204020204" pitchFamily="34" charset="-122"/>
                <a:ea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rPr>
              <a:t>到某个节点路径上的偏导值</a:t>
            </a:r>
            <a:r>
              <a:rPr lang="zh-CN" altLang="en-US" dirty="0" smtClean="0">
                <a:latin typeface="微软雅黑" panose="020B0503020204020204" pitchFamily="34" charset="-122"/>
                <a:ea typeface="微软雅黑" panose="020B0503020204020204" pitchFamily="34" charset="-122"/>
              </a:rPr>
              <a:t>，并</a:t>
            </a:r>
            <a:r>
              <a:rPr lang="zh-CN" altLang="en-US" dirty="0">
                <a:latin typeface="微软雅黑" panose="020B0503020204020204" pitchFamily="34" charset="-122"/>
                <a:ea typeface="微软雅黑" panose="020B0503020204020204" pitchFamily="34" charset="-122"/>
              </a:rPr>
              <a:t>将</a:t>
            </a:r>
            <a:r>
              <a:rPr lang="zh-CN" altLang="en-US" dirty="0" smtClean="0">
                <a:latin typeface="微软雅黑" panose="020B0503020204020204" pitchFamily="34" charset="-122"/>
                <a:ea typeface="微软雅黑" panose="020B0503020204020204" pitchFamily="34" charset="-122"/>
              </a:rPr>
              <a:t>结果发送到该</a:t>
            </a:r>
            <a:r>
              <a:rPr lang="zh-CN" altLang="en-US" dirty="0">
                <a:latin typeface="微软雅黑" panose="020B0503020204020204" pitchFamily="34" charset="-122"/>
                <a:ea typeface="微软雅黑" panose="020B0503020204020204" pitchFamily="34" charset="-122"/>
              </a:rPr>
              <a:t>子节点中</a:t>
            </a:r>
            <a:r>
              <a:rPr lang="zh-CN" altLang="en-US" dirty="0" smtClean="0">
                <a:latin typeface="微软雅黑" panose="020B0503020204020204" pitchFamily="34" charset="-122"/>
                <a:ea typeface="微软雅黑" panose="020B0503020204020204" pitchFamily="34" charset="-122"/>
              </a:rPr>
              <a:t>。 该子节点的值被设为“发送过来的值”，继续此过程向下传播</a:t>
            </a:r>
            <a:endParaRPr lang="en-US" altLang="zh-CN" dirty="0" smtClean="0">
              <a:latin typeface="微软雅黑" panose="020B0503020204020204" pitchFamily="34" charset="-122"/>
              <a:ea typeface="微软雅黑" panose="020B0503020204020204" pitchFamily="34" charset="-122"/>
            </a:endParaRPr>
          </a:p>
        </p:txBody>
      </p:sp>
      <p:sp>
        <p:nvSpPr>
          <p:cNvPr id="12" name="矩形 11"/>
          <p:cNvSpPr/>
          <p:nvPr/>
        </p:nvSpPr>
        <p:spPr>
          <a:xfrm>
            <a:off x="1254860" y="3699905"/>
            <a:ext cx="7027886" cy="2585323"/>
          </a:xfrm>
          <a:prstGeom prst="rect">
            <a:avLst/>
          </a:prstGeom>
        </p:spPr>
        <p:txBody>
          <a:bodyPr wrap="none">
            <a:spAutoFit/>
          </a:bodyPr>
          <a:lstStyle/>
          <a:p>
            <a:r>
              <a:rPr lang="zh-CN" altLang="en-US" dirty="0" smtClean="0">
                <a:solidFill>
                  <a:srgbClr val="00B0F0"/>
                </a:solidFill>
                <a:latin typeface="微软雅黑" panose="020B0503020204020204" pitchFamily="34" charset="-122"/>
                <a:ea typeface="微软雅黑" panose="020B0503020204020204" pitchFamily="34" charset="-122"/>
              </a:rPr>
              <a:t>第一层：</a:t>
            </a:r>
            <a:r>
              <a:rPr lang="zh-CN" altLang="en-US" dirty="0" smtClean="0">
                <a:latin typeface="微软雅黑" panose="020B0503020204020204" pitchFamily="34" charset="-122"/>
                <a:ea typeface="微软雅黑" panose="020B0503020204020204" pitchFamily="34" charset="-122"/>
              </a:rPr>
              <a:t>节点</a:t>
            </a:r>
            <a:r>
              <a:rPr lang="en-US" altLang="zh-CN" dirty="0" smtClean="0">
                <a:latin typeface="微软雅黑" panose="020B0503020204020204" pitchFamily="34" charset="-122"/>
                <a:ea typeface="微软雅黑" panose="020B0503020204020204" pitchFamily="34" charset="-122"/>
              </a:rPr>
              <a:t>e</a:t>
            </a:r>
            <a:r>
              <a:rPr lang="zh-CN" altLang="en-US" dirty="0" smtClean="0">
                <a:latin typeface="微软雅黑" panose="020B0503020204020204" pitchFamily="34" charset="-122"/>
                <a:ea typeface="微软雅黑" panose="020B0503020204020204" pitchFamily="34" charset="-122"/>
              </a:rPr>
              <a:t>初始值为</a:t>
            </a:r>
            <a:r>
              <a:rPr lang="en-US" altLang="zh-CN" dirty="0" smtClean="0">
                <a:latin typeface="微软雅黑" panose="020B0503020204020204" pitchFamily="34" charset="-122"/>
                <a:ea typeface="微软雅黑" panose="020B0503020204020204" pitchFamily="34" charset="-122"/>
              </a:rPr>
              <a:t>1</a:t>
            </a:r>
          </a:p>
          <a:p>
            <a:endParaRPr lang="en-US" altLang="zh-CN" dirty="0">
              <a:latin typeface="微软雅黑" panose="020B0503020204020204" pitchFamily="34" charset="-122"/>
              <a:ea typeface="微软雅黑" panose="020B0503020204020204" pitchFamily="34" charset="-122"/>
            </a:endParaRPr>
          </a:p>
          <a:p>
            <a:r>
              <a:rPr lang="zh-CN" altLang="en-US" dirty="0" smtClean="0">
                <a:solidFill>
                  <a:srgbClr val="00B0F0"/>
                </a:solidFill>
                <a:latin typeface="微软雅黑" panose="020B0503020204020204" pitchFamily="34" charset="-122"/>
                <a:ea typeface="微软雅黑" panose="020B0503020204020204" pitchFamily="34" charset="-122"/>
              </a:rPr>
              <a:t>第二层：</a:t>
            </a:r>
            <a:r>
              <a:rPr lang="zh-CN" altLang="en-US" dirty="0" smtClean="0">
                <a:latin typeface="微软雅黑" panose="020B0503020204020204" pitchFamily="34" charset="-122"/>
                <a:ea typeface="微软雅黑" panose="020B0503020204020204" pitchFamily="34" charset="-122"/>
              </a:rPr>
              <a:t>节点</a:t>
            </a:r>
            <a:r>
              <a:rPr lang="en-US" altLang="zh-CN" dirty="0" smtClean="0">
                <a:latin typeface="微软雅黑" panose="020B0503020204020204" pitchFamily="34" charset="-122"/>
                <a:ea typeface="微软雅黑" panose="020B0503020204020204" pitchFamily="34" charset="-122"/>
              </a:rPr>
              <a:t>e</a:t>
            </a:r>
            <a:r>
              <a:rPr lang="zh-CN" altLang="en-US" dirty="0" smtClean="0">
                <a:latin typeface="微软雅黑" panose="020B0503020204020204" pitchFamily="34" charset="-122"/>
                <a:ea typeface="微软雅黑" panose="020B0503020204020204" pitchFamily="34" charset="-122"/>
              </a:rPr>
              <a:t>向节点</a:t>
            </a:r>
            <a:r>
              <a:rPr lang="en-US" altLang="zh-CN" dirty="0" smtClean="0">
                <a:latin typeface="微软雅黑" panose="020B0503020204020204" pitchFamily="34" charset="-122"/>
                <a:ea typeface="微软雅黑" panose="020B0503020204020204" pitchFamily="34" charset="-122"/>
              </a:rPr>
              <a:t>c</a:t>
            </a:r>
            <a:r>
              <a:rPr lang="zh-CN" altLang="en-US" dirty="0" smtClean="0">
                <a:latin typeface="微软雅黑" panose="020B0503020204020204" pitchFamily="34" charset="-122"/>
                <a:ea typeface="微软雅黑" panose="020B0503020204020204" pitchFamily="34" charset="-122"/>
              </a:rPr>
              <a:t>发送</a:t>
            </a:r>
            <a:r>
              <a:rPr lang="en-US" altLang="zh-CN" dirty="0" smtClean="0">
                <a:latin typeface="微软雅黑" panose="020B0503020204020204" pitchFamily="34" charset="-122"/>
                <a:ea typeface="微软雅黑" panose="020B0503020204020204" pitchFamily="34" charset="-122"/>
              </a:rPr>
              <a:t>1*2</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节点</a:t>
            </a:r>
            <a:r>
              <a:rPr lang="en-US" altLang="zh-CN" dirty="0">
                <a:latin typeface="微软雅黑" panose="020B0503020204020204" pitchFamily="34" charset="-122"/>
                <a:ea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rPr>
              <a:t>向节点得</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发送</a:t>
            </a:r>
            <a:r>
              <a:rPr lang="en-US" altLang="zh-CN" dirty="0">
                <a:latin typeface="微软雅黑" panose="020B0503020204020204" pitchFamily="34" charset="-122"/>
                <a:ea typeface="微软雅黑" panose="020B0503020204020204" pitchFamily="34" charset="-122"/>
              </a:rPr>
              <a:t>1*3</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                 节点</a:t>
            </a:r>
            <a:r>
              <a:rPr lang="en-US" altLang="zh-CN" dirty="0" smtClean="0">
                <a:latin typeface="微软雅黑" panose="020B0503020204020204" pitchFamily="34" charset="-122"/>
                <a:ea typeface="微软雅黑" panose="020B0503020204020204" pitchFamily="34" charset="-122"/>
              </a:rPr>
              <a:t>c</a:t>
            </a:r>
            <a:r>
              <a:rPr lang="zh-CN" altLang="en-US" dirty="0" smtClean="0">
                <a:latin typeface="微软雅黑" panose="020B0503020204020204" pitchFamily="34" charset="-122"/>
                <a:ea typeface="微软雅黑" panose="020B0503020204020204" pitchFamily="34" charset="-122"/>
              </a:rPr>
              <a:t>值</a:t>
            </a:r>
            <a:r>
              <a:rPr lang="zh-CN" altLang="en-US" dirty="0">
                <a:latin typeface="微软雅黑" panose="020B0503020204020204" pitchFamily="34" charset="-122"/>
                <a:ea typeface="微软雅黑" panose="020B0503020204020204" pitchFamily="34" charset="-122"/>
              </a:rPr>
              <a:t>为</a:t>
            </a:r>
            <a:r>
              <a:rPr lang="en-US" altLang="zh-CN" dirty="0">
                <a:latin typeface="微软雅黑" panose="020B0503020204020204" pitchFamily="34" charset="-122"/>
                <a:ea typeface="微软雅黑" panose="020B0503020204020204" pitchFamily="34" charset="-122"/>
              </a:rPr>
              <a:t>2</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节点</a:t>
            </a:r>
            <a:r>
              <a:rPr lang="en-US" altLang="zh-CN" dirty="0" smtClean="0">
                <a:latin typeface="微软雅黑" panose="020B0503020204020204" pitchFamily="34" charset="-122"/>
                <a:ea typeface="微软雅黑" panose="020B0503020204020204" pitchFamily="34" charset="-122"/>
              </a:rPr>
              <a:t>d</a:t>
            </a:r>
            <a:r>
              <a:rPr lang="zh-CN" altLang="en-US" dirty="0" smtClean="0">
                <a:latin typeface="微软雅黑" panose="020B0503020204020204" pitchFamily="34" charset="-122"/>
                <a:ea typeface="微软雅黑" panose="020B0503020204020204" pitchFamily="34" charset="-122"/>
              </a:rPr>
              <a:t>值为</a:t>
            </a:r>
            <a:r>
              <a:rPr lang="en-US" altLang="zh-CN" dirty="0" smtClean="0">
                <a:latin typeface="微软雅黑" panose="020B0503020204020204" pitchFamily="34" charset="-122"/>
                <a:ea typeface="微软雅黑" panose="020B0503020204020204" pitchFamily="34" charset="-122"/>
              </a:rPr>
              <a:t>3.</a:t>
            </a:r>
            <a:endParaRPr lang="en-US" altLang="zh-CN" dirty="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	</a:t>
            </a:r>
          </a:p>
          <a:p>
            <a:r>
              <a:rPr lang="zh-CN" altLang="en-US" dirty="0" smtClean="0">
                <a:solidFill>
                  <a:srgbClr val="00B0F0"/>
                </a:solidFill>
                <a:latin typeface="微软雅黑" panose="020B0503020204020204" pitchFamily="34" charset="-122"/>
                <a:ea typeface="微软雅黑" panose="020B0503020204020204" pitchFamily="34" charset="-122"/>
              </a:rPr>
              <a:t>第三层：</a:t>
            </a:r>
            <a:r>
              <a:rPr lang="en-US" altLang="zh-CN" dirty="0">
                <a:solidFill>
                  <a:srgbClr val="00B0F0"/>
                </a:solidFill>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节点</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向</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发送</a:t>
            </a:r>
            <a:r>
              <a:rPr lang="en-US" altLang="zh-CN" dirty="0" smtClean="0">
                <a:latin typeface="微软雅黑" panose="020B0503020204020204" pitchFamily="34" charset="-122"/>
                <a:ea typeface="微软雅黑" panose="020B0503020204020204" pitchFamily="34" charset="-122"/>
              </a:rPr>
              <a:t>2*1</a:t>
            </a:r>
            <a:r>
              <a:rPr lang="zh-CN" altLang="en-US" dirty="0" smtClean="0">
                <a:latin typeface="微软雅黑" panose="020B0503020204020204" pitchFamily="34" charset="-122"/>
                <a:ea typeface="微软雅黑" panose="020B0503020204020204" pitchFamily="34" charset="-122"/>
              </a:rPr>
              <a:t>，节点</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向</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发送</a:t>
            </a:r>
            <a:r>
              <a:rPr lang="en-US" altLang="zh-CN" dirty="0" smtClean="0">
                <a:latin typeface="微软雅黑" panose="020B0503020204020204" pitchFamily="34" charset="-122"/>
                <a:ea typeface="微软雅黑" panose="020B0503020204020204" pitchFamily="34" charset="-122"/>
              </a:rPr>
              <a:t>2*1</a:t>
            </a:r>
            <a:r>
              <a:rPr lang="zh-CN" altLang="en-US" dirty="0" smtClean="0">
                <a:latin typeface="微软雅黑" panose="020B0503020204020204" pitchFamily="34" charset="-122"/>
                <a:ea typeface="微软雅黑" panose="020B0503020204020204" pitchFamily="34" charset="-122"/>
              </a:rPr>
              <a:t>，节点</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向</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发送</a:t>
            </a:r>
            <a:r>
              <a:rPr lang="en-US" altLang="zh-CN" dirty="0" smtClean="0">
                <a:latin typeface="微软雅黑" panose="020B0503020204020204" pitchFamily="34" charset="-122"/>
                <a:ea typeface="微软雅黑" panose="020B0503020204020204" pitchFamily="34" charset="-122"/>
              </a:rPr>
              <a:t>3*1</a:t>
            </a:r>
          </a:p>
          <a:p>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节点</a:t>
            </a:r>
            <a:r>
              <a:rPr lang="en-US" altLang="zh-CN" dirty="0" smtClean="0">
                <a:latin typeface="微软雅黑" panose="020B0503020204020204" pitchFamily="34" charset="-122"/>
                <a:ea typeface="微软雅黑" panose="020B0503020204020204" pitchFamily="34" charset="-122"/>
              </a:rPr>
              <a:t>a</a:t>
            </a:r>
            <a:r>
              <a:rPr lang="zh-CN" altLang="en-US" dirty="0" smtClean="0">
                <a:latin typeface="微软雅黑" panose="020B0503020204020204" pitchFamily="34" charset="-122"/>
                <a:ea typeface="微软雅黑" panose="020B0503020204020204" pitchFamily="34" charset="-122"/>
              </a:rPr>
              <a:t>值</a:t>
            </a:r>
            <a:r>
              <a:rPr lang="zh-CN" altLang="en-US" dirty="0">
                <a:latin typeface="微软雅黑" panose="020B0503020204020204" pitchFamily="34" charset="-122"/>
                <a:ea typeface="微软雅黑" panose="020B0503020204020204" pitchFamily="34" charset="-122"/>
              </a:rPr>
              <a:t>为</a:t>
            </a:r>
            <a:r>
              <a:rPr lang="en-US" altLang="zh-CN" dirty="0">
                <a:latin typeface="微软雅黑" panose="020B0503020204020204" pitchFamily="34" charset="-122"/>
                <a:ea typeface="微软雅黑" panose="020B0503020204020204" pitchFamily="34" charset="-122"/>
              </a:rPr>
              <a:t>2.  </a:t>
            </a:r>
            <a:r>
              <a:rPr lang="zh-CN" altLang="en-US" dirty="0" smtClean="0">
                <a:latin typeface="微软雅黑" panose="020B0503020204020204" pitchFamily="34" charset="-122"/>
                <a:ea typeface="微软雅黑" panose="020B0503020204020204" pitchFamily="34" charset="-122"/>
              </a:rPr>
              <a:t>节点</a:t>
            </a:r>
            <a:r>
              <a:rPr lang="en-US" altLang="zh-CN" dirty="0" smtClean="0">
                <a:latin typeface="微软雅黑" panose="020B0503020204020204" pitchFamily="34" charset="-122"/>
                <a:ea typeface="微软雅黑" panose="020B0503020204020204" pitchFamily="34" charset="-122"/>
              </a:rPr>
              <a:t>b</a:t>
            </a:r>
            <a:r>
              <a:rPr lang="zh-CN" altLang="en-US" dirty="0" smtClean="0">
                <a:latin typeface="微软雅黑" panose="020B0503020204020204" pitchFamily="34" charset="-122"/>
                <a:ea typeface="微软雅黑" panose="020B0503020204020204" pitchFamily="34" charset="-122"/>
              </a:rPr>
              <a:t>值为</a:t>
            </a:r>
            <a:r>
              <a:rPr lang="zh-CN" altLang="en-US" dirty="0">
                <a:latin typeface="微软雅黑" panose="020B0503020204020204" pitchFamily="34" charset="-122"/>
                <a:ea typeface="微软雅黑" panose="020B0503020204020204" pitchFamily="34" charset="-122"/>
              </a:rPr>
              <a:t>为</a:t>
            </a:r>
            <a:r>
              <a:rPr lang="en-US" altLang="zh-CN" dirty="0">
                <a:latin typeface="微软雅黑" panose="020B0503020204020204" pitchFamily="34" charset="-122"/>
                <a:ea typeface="微软雅黑" panose="020B0503020204020204" pitchFamily="34" charset="-122"/>
              </a:rPr>
              <a:t>2*1+3*1=5</a:t>
            </a:r>
            <a:r>
              <a:rPr lang="en-US" altLang="zh-CN" dirty="0" smtClean="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即</a:t>
            </a:r>
            <a:r>
              <a:rPr lang="zh-CN" altLang="en-US" dirty="0">
                <a:latin typeface="微软雅黑" panose="020B0503020204020204" pitchFamily="34" charset="-122"/>
                <a:ea typeface="微软雅黑" panose="020B0503020204020204" pitchFamily="34" charset="-122"/>
              </a:rPr>
              <a:t>顶点</a:t>
            </a:r>
            <a:r>
              <a:rPr lang="en-US" altLang="zh-CN" dirty="0">
                <a:latin typeface="微软雅黑" panose="020B0503020204020204" pitchFamily="34" charset="-122"/>
                <a:ea typeface="微软雅黑" panose="020B0503020204020204" pitchFamily="34" charset="-122"/>
              </a:rPr>
              <a:t>e</a:t>
            </a:r>
            <a:r>
              <a:rPr lang="zh-CN" altLang="en-US" dirty="0" smtClean="0">
                <a:latin typeface="微软雅黑" panose="020B0503020204020204" pitchFamily="34" charset="-122"/>
                <a:ea typeface="微软雅黑" panose="020B0503020204020204" pitchFamily="34" charset="-122"/>
              </a:rPr>
              <a:t>对</a:t>
            </a:r>
            <a:r>
              <a:rPr lang="en-US" altLang="zh-CN" dirty="0" smtClean="0">
                <a:latin typeface="微软雅黑" panose="020B0503020204020204" pitchFamily="34" charset="-122"/>
                <a:ea typeface="微软雅黑" panose="020B0503020204020204" pitchFamily="34" charset="-122"/>
              </a:rPr>
              <a:t>a</a:t>
            </a:r>
            <a:r>
              <a:rPr lang="zh-CN" altLang="en-US" dirty="0" smtClean="0">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偏导数</a:t>
            </a:r>
            <a:r>
              <a:rPr lang="zh-CN" altLang="en-US" dirty="0" smtClean="0">
                <a:latin typeface="微软雅黑" panose="020B0503020204020204" pitchFamily="34" charset="-122"/>
                <a:ea typeface="微软雅黑" panose="020B0503020204020204" pitchFamily="34" charset="-122"/>
              </a:rPr>
              <a:t>为</a:t>
            </a: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   顶点</a:t>
            </a:r>
            <a:r>
              <a:rPr lang="en-US" altLang="zh-CN" dirty="0">
                <a:latin typeface="微软雅黑" panose="020B0503020204020204" pitchFamily="34" charset="-122"/>
                <a:ea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rPr>
              <a:t>对</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的偏导数为</a:t>
            </a: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13" name="矩形 12"/>
          <p:cNvSpPr/>
          <p:nvPr/>
        </p:nvSpPr>
        <p:spPr>
          <a:xfrm>
            <a:off x="1496948" y="400051"/>
            <a:ext cx="22530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black"/>
                </a:solidFill>
                <a:latin typeface="微软雅黑" panose="020B0503020204020204" pitchFamily="34" charset="-122"/>
                <a:ea typeface="微软雅黑" panose="020B0503020204020204" pitchFamily="34" charset="-122"/>
              </a:rPr>
              <a:t>参数</a:t>
            </a:r>
            <a:r>
              <a:rPr kumimoji="0" lang="zh-CN" altLang="en-US" sz="3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学习</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矩形 15"/>
          <p:cNvSpPr/>
          <p:nvPr/>
        </p:nvSpPr>
        <p:spPr>
          <a:xfrm>
            <a:off x="1249914" y="1325812"/>
            <a:ext cx="3518889" cy="553998"/>
          </a:xfrm>
          <a:prstGeom prst="rect">
            <a:avLst/>
          </a:prstGeom>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反向传播算法</a:t>
            </a:r>
            <a:endParaRPr kumimoji="0" lang="en-US" altLang="zh-CN" sz="24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545483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468428" y="1614715"/>
            <a:ext cx="4732472"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概述</a:t>
            </a:r>
          </a:p>
        </p:txBody>
      </p:sp>
      <p:sp>
        <p:nvSpPr>
          <p:cNvPr id="3" name="椭圆 2"/>
          <p:cNvSpPr/>
          <p:nvPr/>
        </p:nvSpPr>
        <p:spPr>
          <a:xfrm>
            <a:off x="2119306" y="1561341"/>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10" name="圆角矩形 9"/>
          <p:cNvSpPr/>
          <p:nvPr/>
        </p:nvSpPr>
        <p:spPr>
          <a:xfrm>
            <a:off x="2468428" y="2703287"/>
            <a:ext cx="4732472"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传统图像识别技术</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1" name="椭圆 10"/>
          <p:cNvSpPr/>
          <p:nvPr/>
        </p:nvSpPr>
        <p:spPr>
          <a:xfrm>
            <a:off x="2119306" y="2649913"/>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12" name="圆角矩形 11"/>
          <p:cNvSpPr/>
          <p:nvPr/>
        </p:nvSpPr>
        <p:spPr>
          <a:xfrm>
            <a:off x="2468428" y="3845233"/>
            <a:ext cx="4732472"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深度学习与图像识别</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3" name="椭圆 12"/>
          <p:cNvSpPr/>
          <p:nvPr/>
        </p:nvSpPr>
        <p:spPr>
          <a:xfrm>
            <a:off x="2119306" y="3791859"/>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14" name="圆角矩形 13"/>
          <p:cNvSpPr/>
          <p:nvPr/>
        </p:nvSpPr>
        <p:spPr>
          <a:xfrm>
            <a:off x="2468428" y="4933805"/>
            <a:ext cx="4732472"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课程实践</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5" name="椭圆 14"/>
          <p:cNvSpPr/>
          <p:nvPr/>
        </p:nvSpPr>
        <p:spPr>
          <a:xfrm>
            <a:off x="2119306" y="4880431"/>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17" name="文本框 16"/>
          <p:cNvSpPr txBox="1"/>
          <p:nvPr/>
        </p:nvSpPr>
        <p:spPr>
          <a:xfrm>
            <a:off x="7519855" y="1788217"/>
            <a:ext cx="3575775"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目标、挑战、图像识别基本框架</a:t>
            </a:r>
            <a:endParaRPr lang="zh-CN" altLang="en-US"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7550022" y="2734301"/>
            <a:ext cx="4091518"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早期图像识别技术（</a:t>
            </a:r>
            <a:r>
              <a:rPr lang="en-US" altLang="zh-CN" dirty="0" smtClean="0">
                <a:latin typeface="微软雅黑" panose="020B0503020204020204" pitchFamily="34" charset="-122"/>
                <a:ea typeface="微软雅黑" panose="020B0503020204020204" pitchFamily="34" charset="-122"/>
              </a:rPr>
              <a:t>1990-2003</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中期图像识别技术（</a:t>
            </a:r>
            <a:r>
              <a:rPr lang="en-US" altLang="zh-CN" dirty="0" smtClean="0">
                <a:latin typeface="微软雅黑" panose="020B0503020204020204" pitchFamily="34" charset="-122"/>
                <a:ea typeface="微软雅黑" panose="020B0503020204020204" pitchFamily="34" charset="-122"/>
              </a:rPr>
              <a:t>2003-2012</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7550022" y="3880235"/>
            <a:ext cx="4121685"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深度学习发展历程、为什么使用深度学习、如何使用深度学习</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550022" y="5107307"/>
            <a:ext cx="2742419" cy="369332"/>
          </a:xfrm>
          <a:prstGeom prst="rect">
            <a:avLst/>
          </a:prstGeom>
          <a:noFill/>
        </p:spPr>
        <p:txBody>
          <a:bodyPr wrap="square" rtlCol="0">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实践：手写数字识别</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6" name="矩形 15"/>
          <p:cNvSpPr/>
          <p:nvPr/>
        </p:nvSpPr>
        <p:spPr>
          <a:xfrm>
            <a:off x="1539363" y="397213"/>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36390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8199</TotalTime>
  <Words>4197</Words>
  <Application>Microsoft Office PowerPoint</Application>
  <PresentationFormat>宽屏</PresentationFormat>
  <Paragraphs>1213</Paragraphs>
  <Slides>101</Slides>
  <Notes>5</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3</vt:i4>
      </vt:variant>
      <vt:variant>
        <vt:lpstr>幻灯片标题</vt:lpstr>
      </vt:variant>
      <vt:variant>
        <vt:i4>101</vt:i4>
      </vt:variant>
    </vt:vector>
  </HeadingPairs>
  <TitlesOfParts>
    <vt:vector size="122" baseType="lpstr">
      <vt:lpstr>CMS</vt:lpstr>
      <vt:lpstr>ＭＳ Ｐゴシック</vt:lpstr>
      <vt:lpstr>新細明體</vt:lpstr>
      <vt:lpstr>黑体</vt:lpstr>
      <vt:lpstr>黑体-简</vt:lpstr>
      <vt:lpstr>宋体</vt:lpstr>
      <vt:lpstr>微软雅黑</vt:lpstr>
      <vt:lpstr>Algerian</vt:lpstr>
      <vt:lpstr>Arial</vt:lpstr>
      <vt:lpstr>Calibri</vt:lpstr>
      <vt:lpstr>Calibri Light</vt:lpstr>
      <vt:lpstr>Cambria Math</vt:lpstr>
      <vt:lpstr>Constantia</vt:lpstr>
      <vt:lpstr>Symbol</vt:lpstr>
      <vt:lpstr>Tahoma</vt:lpstr>
      <vt:lpstr>Times New Roman</vt:lpstr>
      <vt:lpstr>Wingdings</vt:lpstr>
      <vt:lpstr>Office 主题</vt:lpstr>
      <vt:lpstr>公式</vt:lpstr>
      <vt:lpstr>MathType 6.0 Equation</vt:lpstr>
      <vt:lpstr>方程式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2018-09-09T14:30:22Z</dcterms:created>
  <dcterms:modified xsi:type="dcterms:W3CDTF">2019-06-26T13:50:34Z</dcterms:modified>
</cp:coreProperties>
</file>